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36" r:id="rId2"/>
    <p:sldId id="362" r:id="rId3"/>
    <p:sldId id="370" r:id="rId4"/>
    <p:sldId id="405" r:id="rId5"/>
    <p:sldId id="357" r:id="rId6"/>
    <p:sldId id="364" r:id="rId7"/>
    <p:sldId id="385" r:id="rId8"/>
    <p:sldId id="382" r:id="rId9"/>
    <p:sldId id="380" r:id="rId10"/>
    <p:sldId id="381" r:id="rId11"/>
    <p:sldId id="387" r:id="rId12"/>
    <p:sldId id="388" r:id="rId13"/>
    <p:sldId id="371" r:id="rId14"/>
    <p:sldId id="366" r:id="rId15"/>
    <p:sldId id="401" r:id="rId16"/>
    <p:sldId id="392" r:id="rId17"/>
    <p:sldId id="393" r:id="rId18"/>
    <p:sldId id="394" r:id="rId19"/>
    <p:sldId id="406" r:id="rId20"/>
    <p:sldId id="368" r:id="rId21"/>
    <p:sldId id="395" r:id="rId22"/>
    <p:sldId id="404" r:id="rId23"/>
    <p:sldId id="403" r:id="rId2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38803"/>
    <a:srgbClr val="A86ED4"/>
    <a:srgbClr val="C198E0"/>
    <a:srgbClr val="CDACE6"/>
    <a:srgbClr val="BD92DE"/>
    <a:srgbClr val="7C2278"/>
    <a:srgbClr val="8238BA"/>
    <a:srgbClr val="9966FF"/>
    <a:srgbClr val="0099FF"/>
    <a:srgbClr val="00843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08" autoAdjust="0"/>
    <p:restoredTop sz="96702" autoAdjust="0"/>
  </p:normalViewPr>
  <p:slideViewPr>
    <p:cSldViewPr snapToGrid="0">
      <p:cViewPr varScale="1">
        <p:scale>
          <a:sx n="98" d="100"/>
          <a:sy n="98" d="100"/>
        </p:scale>
        <p:origin x="-108" y="-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CCEC0-9255-417A-9BD4-E5CE74A5D08A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256C4-7B91-4907-B568-8C5CC17417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91464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7FBFC-64A6-4D1E-9098-799D14C8C18D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CCF35-07B9-46D8-971C-43CB72C9F7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2003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CF35-07B9-46D8-971C-43CB72C9F7C4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CF35-07B9-46D8-971C-43CB72C9F7C4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0661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1A0BF8-6686-4F02-AB36-9614142B3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3B406FE-1165-421C-8D35-96F0CFEA6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7B22AA-13F6-430C-B5C3-3ED6A1325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pPr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FB799C-1B8A-42C0-AD53-6DBEF2EC7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8C035E-958A-44D5-9920-E77375E90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72749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BE3A36-A7B5-4AED-90CE-DAABE341C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26DD818-2AC6-4AD8-ADB0-757AE6DE1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B561BE-2670-413D-B85D-350DC6A08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pPr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7469BC-9B02-4F1D-9332-C52CAA6CD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F37A4D-841D-4B35-BD23-CCB82FC1C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63148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24028CB-78B2-414A-9948-C32EA4A46C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52AA2E1-9030-407F-A8FB-98BCFFFDF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0722082-BED4-46DC-B1C0-9696140EF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pPr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485038-E165-45A4-8C75-C8A3CA817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9D7943-C606-446E-B743-3AB1AE58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76930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628C7A-67F3-4CAD-9852-569FF656A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D1E717F-25DD-4AF6-8E4C-C3F0B7258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B9BF79-C6C8-4A28-B317-36AB5201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pPr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052C1D1-F1BF-42DD-A7C6-2ED272DF8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05916BF-016F-4056-985B-466516E68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0515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FAECB-6827-4D91-8EB5-800DD8EA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3CEBD6D-8344-4937-9A0D-E2DBE531B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0598055-7F4B-4E57-92A1-C43CE07ED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pPr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C8293C-337A-46B9-801C-405BA28F9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FE3A87-6EF6-4E32-958D-D3BDE968E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26121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9C1E4F-8411-4152-A040-45E4E38D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93C882-D441-40BC-AAB7-FB3EF79F6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80FF742-A50B-4EB6-86AE-E67F120A5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ACB9172-F4DE-4657-A074-EF8778EE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pPr/>
              <a:t>02/06/2020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7507DBE-C8F7-423C-9124-EE7B3D22E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881AC0B-71D5-43A5-AD86-9668B4D9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13001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C204D3-549C-4770-B620-7E3D4678A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306D22-9474-474E-A4DD-36D304E57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D9ED9F3-E75B-4CB6-9C20-44656AF01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2AB8604-4E78-4EF6-AF81-B832751C7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4C7266C-4F95-4B63-B8A4-5D430A6FC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DA605C0-AC58-49C3-BFDA-E7ADCFC7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pPr/>
              <a:t>02/06/2020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8CDB99B-8E2F-47DA-B6C3-50842D8C3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00ACA83-753D-4AEE-B568-755DCF5ED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82662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738EDC-8D44-427B-90E0-FBD0FBAC9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8AE544B-A36F-473A-86AF-50F024291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pPr/>
              <a:t>02/06/2020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E6F2748-531A-4318-A370-27EDE490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5AD6E57-F20B-43D2-A268-2449E7D4A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8875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CEC2F6E-BB8D-4A07-B873-A379FEAE4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pPr/>
              <a:t>02/06/2020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9C64672-2E28-45BB-AB1E-9CA10E908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33CCF35-5028-4E4D-8F6E-2E2DF0FB4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36410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60471D-7A64-4A50-B9A6-0F3A7808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6427B1-871E-4C56-AF97-3F78ADBFA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CF52702-EC0A-4FBA-9939-DCF10E412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1EDDBB8-93FE-4585-A97D-0E391EE2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pPr/>
              <a:t>02/06/2020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CB77A2A-D97D-4B06-A029-77A3A88D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BF4E011-48A8-486A-BF53-E7C085173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90896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EA2B76-0D50-4AE7-8E70-B69B2F112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E700288-1A1C-45A8-B99A-68E661D708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8D19D42-4449-4938-BE9F-F8A026382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15CB693-3AD5-4FB5-9BD7-DDA6EA895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pPr/>
              <a:t>02/06/2020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B28CAAB-378F-4646-836D-6723AF22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08A5F22-2F00-4B7E-95E3-D4E37EE6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5739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C73493B-E27E-4DC0-A41A-7E254FDDD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B619A8B-408B-4DCB-AC39-AC640BF85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4A87CC5-FBB1-4FE5-893F-7BD071C75E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1375A-C223-44C8-917C-F7C3A1BCD50F}" type="datetimeFigureOut">
              <a:rPr lang="en-GB" smtClean="0"/>
              <a:pPr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68E1BCB-E2F2-4D1B-BCFC-521169C8E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11173B-B48E-4DCF-8715-580539054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3841B-0DB4-4C99-B5E5-79625F01DBF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8541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jpeg"/><Relationship Id="rId5" Type="http://schemas.openxmlformats.org/officeDocument/2006/relationships/image" Target="../media/image59.png"/><Relationship Id="rId15" Type="http://schemas.openxmlformats.org/officeDocument/2006/relationships/image" Target="../media/image69.jpeg"/><Relationship Id="rId10" Type="http://schemas.openxmlformats.org/officeDocument/2006/relationships/image" Target="../media/image64.jpe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02926"/>
            <a:ext cx="12192000" cy="2955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1377603" y="1422452"/>
            <a:ext cx="9459943" cy="36578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kern="1200" cap="all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ИНВЕСТИЦИОННЫЙ ПАСПОРТ Георгиевского городского округа Ставропольского края</a:t>
            </a:r>
            <a:endParaRPr kumimoji="0" lang="en-US" sz="3200" b="1" i="0" u="none" kern="1200" cap="all" spc="0" normalizeH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637556" y="5300193"/>
            <a:ext cx="28907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Георгиевский городской округ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-9728" y="5496127"/>
            <a:ext cx="7300989" cy="1186777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0" y="202887"/>
            <a:ext cx="7521125" cy="588850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403330" y="182880"/>
            <a:ext cx="788670" cy="342900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10</a:t>
            </a:r>
            <a:endParaRPr lang="ru-RU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10272862" y="1935376"/>
            <a:ext cx="3044678" cy="444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А. КОМФОРТНОСТЬ</a:t>
            </a:r>
            <a:endParaRPr lang="ru-RU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98102" y="135280"/>
            <a:ext cx="5594592" cy="444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ИНВЕСТИЦИОННОЕ ПРЕДЛОЖЕНИЕ</a:t>
            </a:r>
            <a:endParaRPr lang="ru-RU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3856" y="173073"/>
            <a:ext cx="7416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Noto Sans"/>
              </a:rPr>
              <a:t>ИНВЕСТИЦИИ В ТУРИЗМ</a:t>
            </a:r>
            <a:endParaRPr lang="ru-RU" dirty="0">
              <a:solidFill>
                <a:schemeClr val="bg1"/>
              </a:solidFill>
              <a:latin typeface="Noto San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07963" y="139668"/>
            <a:ext cx="4716398" cy="6573366"/>
          </a:xfrm>
          <a:prstGeom prst="rect">
            <a:avLst/>
          </a:prstGeom>
          <a:noFill/>
          <a:ln w="12700">
            <a:solidFill>
              <a:srgbClr val="0084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418781" y="969789"/>
            <a:ext cx="42263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-88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реконструкция Государственного автономного учреждения здравоохранения Ставропольского края «Краевая бальнеологическая лечебница» и создание объекта санаторно-курортного лечения;</a:t>
            </a:r>
          </a:p>
          <a:p>
            <a:pPr marL="88900" indent="-88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реконструкция </a:t>
            </a:r>
            <a:r>
              <a:rPr lang="ru-RU" sz="1100" dirty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объекта культурного наследия </a:t>
            </a: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краевого значения «Дача </a:t>
            </a:r>
            <a:r>
              <a:rPr lang="ru-RU" sz="1100" dirty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Сафонова»;</a:t>
            </a:r>
          </a:p>
          <a:p>
            <a:pPr marL="88900" indent="-88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dirty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реализация проекта «Гастрономический тур по Георгиевскому городскому округу</a:t>
            </a: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»;</a:t>
            </a:r>
            <a:endParaRPr lang="ru-RU" sz="1100" dirty="0"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  <a:p>
            <a:pPr marL="88900" indent="-88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создание </a:t>
            </a:r>
            <a:r>
              <a:rPr lang="ru-RU" sz="1100" dirty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условий для организации досуга </a:t>
            </a: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населения;</a:t>
            </a:r>
          </a:p>
          <a:p>
            <a:pPr marL="88900" indent="-88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развитие </a:t>
            </a:r>
            <a:r>
              <a:rPr lang="ru-RU" sz="1100" dirty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местного народного художественного </a:t>
            </a: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творчества и народных промыслов;</a:t>
            </a:r>
          </a:p>
          <a:p>
            <a:pPr marL="88900" indent="-88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создание </a:t>
            </a:r>
            <a:r>
              <a:rPr lang="ru-RU" sz="1100" dirty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сувенирных </a:t>
            </a: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мастерских.</a:t>
            </a:r>
            <a:endParaRPr lang="ru-RU" sz="1100" dirty="0"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01889" y="1455037"/>
            <a:ext cx="1975898" cy="4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500"/>
              </a:lnSpc>
            </a:pPr>
            <a:r>
              <a:rPr lang="ru-RU" sz="1400" dirty="0" smtClean="0">
                <a:solidFill>
                  <a:schemeClr val="tx1"/>
                </a:solidFill>
                <a:latin typeface="Century Gothic" pitchFamily="34" charset="0"/>
              </a:rPr>
              <a:t>культурного </a:t>
            </a:r>
            <a:r>
              <a:rPr lang="ru-RU" sz="1400" dirty="0">
                <a:solidFill>
                  <a:schemeClr val="tx1"/>
                </a:solidFill>
                <a:latin typeface="Century Gothic" pitchFamily="34" charset="0"/>
              </a:rPr>
              <a:t>наследия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13533" y="989970"/>
            <a:ext cx="57915" cy="900000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489084" y="1602579"/>
            <a:ext cx="2491405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500"/>
              </a:lnSpc>
            </a:pPr>
            <a:r>
              <a:rPr lang="ru-RU" sz="1400" dirty="0" smtClean="0">
                <a:solidFill>
                  <a:schemeClr val="tx1"/>
                </a:solidFill>
                <a:latin typeface="Century Gothic" pitchFamily="34" charset="0"/>
              </a:rPr>
              <a:t>общей емкостью </a:t>
            </a:r>
            <a:r>
              <a:rPr lang="ru-RU" sz="1400" dirty="0">
                <a:solidFill>
                  <a:schemeClr val="tx1"/>
                </a:solidFill>
                <a:latin typeface="Century Gothic" pitchFamily="34" charset="0"/>
              </a:rPr>
              <a:t>150 номеров</a:t>
            </a:r>
          </a:p>
          <a:p>
            <a:endParaRPr lang="ru-RU" sz="1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31519" y="1053858"/>
            <a:ext cx="1918466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chemeClr val="tx1"/>
                </a:solidFill>
                <a:latin typeface="Century Gothic" pitchFamily="34" charset="0"/>
              </a:rPr>
              <a:t>196</a:t>
            </a:r>
            <a:r>
              <a:rPr lang="ru-RU" sz="1100" dirty="0" smtClean="0">
                <a:solidFill>
                  <a:schemeClr val="tx1"/>
                </a:solidFill>
                <a:latin typeface="Century Gothic" pitchFamily="34" charset="0"/>
              </a:rPr>
              <a:t>объектов</a:t>
            </a:r>
            <a:r>
              <a:rPr lang="ru-RU" sz="36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endParaRPr lang="ru-RU" sz="12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354753" y="993780"/>
            <a:ext cx="57915" cy="900000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073464" y="1071317"/>
            <a:ext cx="893266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600" b="1" dirty="0" smtClean="0">
                <a:solidFill>
                  <a:schemeClr val="tx1"/>
                </a:solidFill>
                <a:latin typeface="Century Gothic" pitchFamily="34" charset="0"/>
              </a:rPr>
              <a:t>11</a:t>
            </a:r>
            <a:endParaRPr lang="ru-RU" sz="12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987463" y="1020450"/>
            <a:ext cx="57915" cy="900000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5156196" y="1465347"/>
            <a:ext cx="1648016" cy="42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200"/>
              </a:lnSpc>
            </a:pPr>
            <a:r>
              <a:rPr lang="ru-RU" sz="1400" dirty="0" smtClean="0">
                <a:solidFill>
                  <a:schemeClr val="tx1"/>
                </a:solidFill>
                <a:latin typeface="Century Gothic" pitchFamily="34" charset="0"/>
              </a:rPr>
              <a:t>туристических</a:t>
            </a:r>
          </a:p>
          <a:p>
            <a:pPr>
              <a:lnSpc>
                <a:spcPts val="1500"/>
              </a:lnSpc>
            </a:pPr>
            <a:r>
              <a:rPr lang="ru-RU" sz="1400" dirty="0" smtClean="0">
                <a:solidFill>
                  <a:schemeClr val="tx1"/>
                </a:solidFill>
                <a:latin typeface="Century Gothic" pitchFamily="34" charset="0"/>
              </a:rPr>
              <a:t>фирм</a:t>
            </a:r>
            <a:endParaRPr lang="ru-RU" sz="1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5886" y="904358"/>
            <a:ext cx="1167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Century Gothic" pitchFamily="34" charset="0"/>
              </a:rPr>
              <a:t>7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sz="1100" dirty="0">
                <a:latin typeface="Century Gothic" pitchFamily="34" charset="0"/>
              </a:rPr>
              <a:t>гостиниц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3855" y="5988115"/>
            <a:ext cx="187853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138430" lvl="0" indent="-285750" algn="just">
              <a:spcAft>
                <a:spcPts val="0"/>
              </a:spcAft>
              <a:buClr>
                <a:srgbClr val="00843C"/>
              </a:buClr>
              <a:buFont typeface="Wingdings" panose="05000000000000000000" pitchFamily="2" charset="2"/>
              <a:buChar char="ü"/>
            </a:pPr>
            <a:r>
              <a:rPr lang="ru-RU" sz="1500" dirty="0" smtClean="0">
                <a:latin typeface="Century Gothic" pitchFamily="34" charset="0"/>
              </a:rPr>
              <a:t>событийный </a:t>
            </a:r>
            <a:endParaRPr lang="ru-RU" sz="1500" dirty="0">
              <a:latin typeface="Century Gothic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04841" y="5988115"/>
            <a:ext cx="30428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843C"/>
              </a:buClr>
              <a:buFont typeface="Wingdings" panose="05000000000000000000" pitchFamily="2" charset="2"/>
              <a:buChar char="ü"/>
            </a:pPr>
            <a:r>
              <a:rPr lang="ru-RU" sz="1500" dirty="0" smtClean="0">
                <a:latin typeface="Century Gothic" pitchFamily="34" charset="0"/>
              </a:rPr>
              <a:t>лечебно-оздоровительный туризм</a:t>
            </a:r>
            <a:endParaRPr lang="ru-RU" sz="1500" dirty="0">
              <a:latin typeface="Century Gothic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22323" y="5972415"/>
            <a:ext cx="259880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138430" lvl="0" indent="-285750" algn="just">
              <a:spcAft>
                <a:spcPts val="0"/>
              </a:spcAft>
              <a:buClr>
                <a:srgbClr val="00843C"/>
              </a:buClr>
              <a:buFont typeface="Wingdings" panose="05000000000000000000" pitchFamily="2" charset="2"/>
              <a:buChar char="ü"/>
            </a:pPr>
            <a:r>
              <a:rPr lang="ru-RU" sz="1500" dirty="0">
                <a:latin typeface="Century Gothic" pitchFamily="34" charset="0"/>
              </a:rPr>
              <a:t>гастрономический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0" y="5501928"/>
            <a:ext cx="7207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>
                <a:latin typeface="Century Gothic" pitchFamily="34" charset="0"/>
              </a:rPr>
              <a:t>ВИДЫ ТУРИЗМА:</a:t>
            </a:r>
          </a:p>
        </p:txBody>
      </p:sp>
      <p:pic>
        <p:nvPicPr>
          <p:cNvPr id="26" name="Picture 2" descr="D:\Аня\Презентация\картинки\fas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4602" y="2023345"/>
            <a:ext cx="3326860" cy="2169276"/>
          </a:xfrm>
          <a:prstGeom prst="round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2" name="Рисунок 48"/>
          <p:cNvPicPr>
            <a:picLocks noChangeAspect="1" noChangeArrowheads="1"/>
          </p:cNvPicPr>
          <p:nvPr/>
        </p:nvPicPr>
        <p:blipFill>
          <a:blip r:embed="rId3" cstate="print">
            <a:lum bright="20000" contrast="-20000"/>
          </a:blip>
          <a:srcRect/>
          <a:stretch>
            <a:fillRect/>
          </a:stretch>
        </p:blipFill>
        <p:spPr bwMode="auto">
          <a:xfrm>
            <a:off x="233461" y="2009733"/>
            <a:ext cx="3316089" cy="2203465"/>
          </a:xfrm>
          <a:prstGeom prst="round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1150" y="3156972"/>
            <a:ext cx="2616161" cy="1886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5" descr="http://www.georgievsk.ru/upload/iblock/208/DSC_06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63461" y="4705429"/>
            <a:ext cx="2743196" cy="1914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Прямоугольник 35"/>
          <p:cNvSpPr/>
          <p:nvPr/>
        </p:nvSpPr>
        <p:spPr>
          <a:xfrm>
            <a:off x="220822" y="4253358"/>
            <a:ext cx="3281133" cy="4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Государственный природный </a:t>
            </a:r>
          </a:p>
          <a:p>
            <a:pPr algn="ctr">
              <a:lnSpc>
                <a:spcPts val="1500"/>
              </a:lnSpc>
            </a:pP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заказник «Дача Сафонова»</a:t>
            </a:r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797361" y="4269575"/>
            <a:ext cx="3281133" cy="4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ГАУЗ СК «Краевая бальнеологическая лечебница»</a:t>
            </a:r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50189" y="4990289"/>
            <a:ext cx="2986392" cy="398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ru-RU" sz="1400" dirty="0" smtClean="0">
                <a:solidFill>
                  <a:schemeClr val="tx1"/>
                </a:solidFill>
                <a:latin typeface="Century Gothic" pitchFamily="34" charset="0"/>
              </a:rPr>
              <a:t>Требуемый объем инвестиций</a:t>
            </a:r>
            <a:endParaRPr lang="ru-RU" sz="1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 flipV="1">
            <a:off x="462291" y="4993207"/>
            <a:ext cx="2786741" cy="45719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1016225" y="4562298"/>
            <a:ext cx="1918466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500" b="1" dirty="0" smtClean="0">
                <a:solidFill>
                  <a:schemeClr val="tx1"/>
                </a:solidFill>
                <a:latin typeface="Century Gothic" pitchFamily="34" charset="0"/>
              </a:rPr>
              <a:t>50 </a:t>
            </a:r>
            <a:r>
              <a:rPr lang="ru-RU" sz="1100" dirty="0" smtClean="0">
                <a:solidFill>
                  <a:schemeClr val="tx1"/>
                </a:solidFill>
                <a:latin typeface="Century Gothic" pitchFamily="34" charset="0"/>
              </a:rPr>
              <a:t>млн. рублей</a:t>
            </a:r>
            <a:r>
              <a:rPr lang="ru-RU" sz="36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endParaRPr lang="ru-RU" sz="12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014283" y="4987044"/>
            <a:ext cx="2986392" cy="398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ru-RU" sz="1400" dirty="0" smtClean="0">
                <a:solidFill>
                  <a:schemeClr val="tx1"/>
                </a:solidFill>
                <a:latin typeface="Century Gothic" pitchFamily="34" charset="0"/>
              </a:rPr>
              <a:t>Требуемый объем инвестиций</a:t>
            </a:r>
            <a:endParaRPr lang="ru-RU" sz="1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 flipV="1">
            <a:off x="4126385" y="4989962"/>
            <a:ext cx="2786741" cy="45719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4426084" y="4559053"/>
            <a:ext cx="2172701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500" b="1" dirty="0" smtClean="0">
                <a:solidFill>
                  <a:schemeClr val="tx1"/>
                </a:solidFill>
                <a:latin typeface="Century Gothic" pitchFamily="34" charset="0"/>
              </a:rPr>
              <a:t>80-200 </a:t>
            </a:r>
            <a:r>
              <a:rPr lang="ru-RU" sz="1100" dirty="0" smtClean="0">
                <a:solidFill>
                  <a:schemeClr val="tx1"/>
                </a:solidFill>
                <a:latin typeface="Century Gothic" pitchFamily="34" charset="0"/>
              </a:rPr>
              <a:t>млн. рублей</a:t>
            </a:r>
            <a:r>
              <a:rPr lang="ru-RU" sz="36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endParaRPr lang="ru-RU" sz="12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0" y="2207940"/>
            <a:ext cx="7402749" cy="3010831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0" y="193922"/>
            <a:ext cx="7169285" cy="341100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403330" y="182880"/>
            <a:ext cx="788670" cy="342900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11</a:t>
            </a:r>
            <a:endParaRPr lang="ru-RU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10272862" y="1935376"/>
            <a:ext cx="3044678" cy="444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А. КОМФОРТНОСТЬ</a:t>
            </a:r>
            <a:endParaRPr lang="ru-RU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344422" y="135280"/>
            <a:ext cx="4182881" cy="444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bg1">
                    <a:lumMod val="75000"/>
                  </a:schemeClr>
                </a:solidFill>
              </a:rPr>
              <a:t>ИНВЕСТИЦИОННОЕ ПРЕДЛОЖЕНИЕ</a:t>
            </a:r>
            <a:endParaRPr lang="ru-RU" sz="2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6838" y="148554"/>
            <a:ext cx="7416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Noto Sans"/>
              </a:rPr>
              <a:t>ИНВЕСТИЦИИ В СПОРТ</a:t>
            </a:r>
            <a:endParaRPr lang="ru-RU" dirty="0">
              <a:solidFill>
                <a:schemeClr val="bg1"/>
              </a:solidFill>
              <a:latin typeface="Noto San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286017" y="139668"/>
            <a:ext cx="4738343" cy="6573366"/>
          </a:xfrm>
          <a:prstGeom prst="rect">
            <a:avLst/>
          </a:prstGeom>
          <a:noFill/>
          <a:ln w="12700">
            <a:solidFill>
              <a:srgbClr val="0084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608828" y="1192450"/>
            <a:ext cx="3743589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-88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строительство </a:t>
            </a:r>
            <a:r>
              <a:rPr lang="ru-RU" sz="1100" dirty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спортивных </a:t>
            </a: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стадионов;</a:t>
            </a:r>
            <a:endParaRPr lang="ru-RU" sz="1100" dirty="0"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  <a:p>
            <a:pPr marL="88900" indent="-88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dirty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строительство плавательных бассейнов в </a:t>
            </a: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                      г</a:t>
            </a:r>
            <a:r>
              <a:rPr lang="ru-RU" sz="1100" dirty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. Георгиевске, ст. Незлобной, </a:t>
            </a: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                                           ст</a:t>
            </a:r>
            <a:r>
              <a:rPr lang="ru-RU" sz="1100" dirty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. Александрийской, с. Краснокумском и </a:t>
            </a: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                       ст</a:t>
            </a:r>
            <a:r>
              <a:rPr lang="ru-RU" sz="1100" dirty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1100" dirty="0" err="1">
                <a:latin typeface="Century Gothic" pitchFamily="34" charset="0"/>
                <a:ea typeface="Times New Roman" pitchFamily="18" charset="0"/>
                <a:cs typeface="Arial" pitchFamily="34" charset="0"/>
              </a:rPr>
              <a:t>Лысогорской</a:t>
            </a: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;</a:t>
            </a:r>
            <a:endParaRPr lang="ru-RU" sz="1100" dirty="0"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  <a:p>
            <a:pPr marL="88900" indent="-88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dirty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организация физкультурно-оздоровительной и спортивно-массовой </a:t>
            </a: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работы.</a:t>
            </a:r>
            <a:endParaRPr lang="ru-RU" sz="1100" dirty="0"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01889" y="3565340"/>
            <a:ext cx="1125468" cy="4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Century Gothic" pitchFamily="34" charset="0"/>
              </a:rPr>
              <a:t>спортивных объектов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17523" y="3134300"/>
            <a:ext cx="57915" cy="900000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061305" y="3450152"/>
            <a:ext cx="2449949" cy="6691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по ремонту</a:t>
            </a:r>
            <a:r>
              <a:rPr lang="ru-RU" sz="1200" dirty="0">
                <a:solidFill>
                  <a:schemeClr val="tx1"/>
                </a:solidFill>
                <a:latin typeface="Century Gothic" pitchFamily="34" charset="0"/>
              </a:rPr>
              <a:t>, </a:t>
            </a: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строительству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и </a:t>
            </a:r>
            <a:r>
              <a:rPr lang="ru-RU" sz="1200" dirty="0">
                <a:solidFill>
                  <a:schemeClr val="tx1"/>
                </a:solidFill>
                <a:latin typeface="Century Gothic" pitchFamily="34" charset="0"/>
              </a:rPr>
              <a:t>реконструкции спортивных объектов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14390" y="3125894"/>
            <a:ext cx="1043409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chemeClr val="tx1"/>
                </a:solidFill>
                <a:latin typeface="Century Gothic" pitchFamily="34" charset="0"/>
              </a:rPr>
              <a:t>248  </a:t>
            </a:r>
            <a:r>
              <a:rPr lang="ru-RU" sz="3600" b="1" dirty="0">
                <a:solidFill>
                  <a:schemeClr val="tx1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635655" y="3253629"/>
            <a:ext cx="2212537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214</a:t>
            </a:r>
            <a:r>
              <a:rPr lang="ru-RU" sz="36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Century Gothic" pitchFamily="34" charset="0"/>
              </a:rPr>
              <a:t>мероприятий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669109" y="3466104"/>
            <a:ext cx="2613105" cy="582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Century Gothic" pitchFamily="34" charset="0"/>
              </a:rPr>
              <a:t>физкультурно-оздоровительных и </a:t>
            </a: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спортивно-массовых</a:t>
            </a:r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32297" y="3038763"/>
            <a:ext cx="1754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Century Gothic" pitchFamily="34" charset="0"/>
              </a:rPr>
              <a:t>3</a:t>
            </a:r>
            <a:r>
              <a:rPr lang="ru-RU" dirty="0" smtClean="0"/>
              <a:t>  </a:t>
            </a:r>
            <a:r>
              <a:rPr lang="ru-RU" sz="1200" dirty="0" smtClean="0">
                <a:latin typeface="Century Gothic" pitchFamily="34" charset="0"/>
              </a:rPr>
              <a:t>проектов</a:t>
            </a:r>
            <a:r>
              <a:rPr lang="ru-RU" dirty="0" smtClean="0">
                <a:latin typeface="Century Gothic" pitchFamily="34" charset="0"/>
              </a:rPr>
              <a:t> </a:t>
            </a:r>
            <a:endParaRPr lang="ru-RU" sz="1100" dirty="0">
              <a:latin typeface="Century Gothic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021" y="4229841"/>
            <a:ext cx="6215974" cy="233845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47" r="18337" b="12594"/>
          <a:stretch/>
        </p:blipFill>
        <p:spPr>
          <a:xfrm>
            <a:off x="156117" y="819025"/>
            <a:ext cx="3316657" cy="207084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19" t="29436" r="13545" b="4477"/>
          <a:stretch/>
        </p:blipFill>
        <p:spPr>
          <a:xfrm>
            <a:off x="3693340" y="824931"/>
            <a:ext cx="3427308" cy="2085537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1981861" y="3141734"/>
            <a:ext cx="57915" cy="900000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4619007" y="3141734"/>
            <a:ext cx="57915" cy="900000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/>
          <a:srcRect t="23437"/>
          <a:stretch/>
        </p:blipFill>
        <p:spPr>
          <a:xfrm>
            <a:off x="7790214" y="3459238"/>
            <a:ext cx="3901993" cy="2990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5639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рямоугольник 55"/>
          <p:cNvSpPr/>
          <p:nvPr/>
        </p:nvSpPr>
        <p:spPr>
          <a:xfrm>
            <a:off x="1" y="947852"/>
            <a:ext cx="7383294" cy="3010831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0" y="193922"/>
            <a:ext cx="7227651" cy="380009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403330" y="182880"/>
            <a:ext cx="788670" cy="342900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12</a:t>
            </a:r>
            <a:endParaRPr lang="ru-RU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10272862" y="1935376"/>
            <a:ext cx="3044678" cy="444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А. КОМФОРТНОСТЬ</a:t>
            </a:r>
            <a:endParaRPr lang="ru-RU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402750" y="135280"/>
            <a:ext cx="4524568" cy="444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bg1">
                    <a:lumMod val="75000"/>
                  </a:schemeClr>
                </a:solidFill>
              </a:rPr>
              <a:t>ИНВЕСТИЦИОННОЕ ПРЕДЛОЖЕНИЕ</a:t>
            </a:r>
            <a:endParaRPr lang="ru-RU" sz="2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6974" y="184414"/>
            <a:ext cx="7416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Noto Sans"/>
              </a:rPr>
              <a:t>ИНВЕСТИЦИИ В ЖИЛИЩНО-КОММУНАЛЬНЫЙ КОМПЛЕКС</a:t>
            </a:r>
            <a:endParaRPr lang="ru-RU" dirty="0">
              <a:solidFill>
                <a:schemeClr val="bg1"/>
              </a:solidFill>
              <a:latin typeface="Noto San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07963" y="139668"/>
            <a:ext cx="4716398" cy="6573366"/>
          </a:xfrm>
          <a:prstGeom prst="rect">
            <a:avLst/>
          </a:prstGeom>
          <a:noFill/>
          <a:ln w="12700">
            <a:solidFill>
              <a:srgbClr val="0084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457144" y="1069130"/>
            <a:ext cx="42263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-889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строительство </a:t>
            </a:r>
            <a:r>
              <a:rPr lang="ru-RU" sz="1100" dirty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и реконструкция сетей водоотведения и очистных сооружений  в поселениях </a:t>
            </a: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округа;</a:t>
            </a:r>
            <a:endParaRPr lang="ru-RU" sz="1100" dirty="0"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  <a:p>
            <a:pPr marL="88900" indent="-889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dirty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реконструкция, модернизация, техническое перевооружение линий </a:t>
            </a: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электропередачи;</a:t>
            </a:r>
            <a:endParaRPr lang="ru-RU" sz="1100" dirty="0"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  <a:p>
            <a:pPr marL="88900" indent="-889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dirty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газификация улиц внутри сельских населенных </a:t>
            </a: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пунктов;</a:t>
            </a:r>
            <a:endParaRPr lang="ru-RU" sz="1100" dirty="0"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  <a:p>
            <a:pPr marL="88900" indent="-889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техническое </a:t>
            </a:r>
            <a:r>
              <a:rPr lang="ru-RU" sz="1100" dirty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перевооружение установленного оборудования и реконструкции тепловых сетей существующих </a:t>
            </a: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котельных;</a:t>
            </a:r>
            <a:endParaRPr lang="ru-RU" sz="1100" dirty="0"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  <a:p>
            <a:pPr marL="88900" indent="-889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dirty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ремонт уличного освещения с установкой энергосберегающих  светильников в г. Георгиевске и сельских населенных </a:t>
            </a: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пунктах.</a:t>
            </a:r>
            <a:endParaRPr lang="ru-RU" sz="1100" dirty="0"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20358" y="3076678"/>
            <a:ext cx="1722059" cy="6691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Century Gothic" pitchFamily="34" charset="0"/>
              </a:rPr>
              <a:t>износ системы водоснабжения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53357" y="1088123"/>
            <a:ext cx="176501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28,5 %</a:t>
            </a:r>
            <a:endParaRPr lang="ru-RU" sz="32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57999" y="1064870"/>
            <a:ext cx="45719" cy="1053861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235445" y="1506862"/>
            <a:ext cx="1883286" cy="582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Century Gothic" pitchFamily="34" charset="0"/>
              </a:rPr>
              <a:t>населенных пунктов обеспечено системой канализации и очистки </a:t>
            </a:r>
            <a:r>
              <a:rPr lang="ru-RU" sz="1100" dirty="0" smtClean="0">
                <a:solidFill>
                  <a:schemeClr val="tx1"/>
                </a:solidFill>
                <a:latin typeface="Century Gothic" pitchFamily="34" charset="0"/>
              </a:rPr>
              <a:t>сточных вод</a:t>
            </a:r>
            <a:endParaRPr lang="ru-RU" sz="11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801" y="2743344"/>
            <a:ext cx="1111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Century Gothic" pitchFamily="34" charset="0"/>
              </a:rPr>
              <a:t>75 %</a:t>
            </a:r>
            <a:endParaRPr lang="ru-RU" sz="3200" b="1" dirty="0">
              <a:latin typeface="Century Gothic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532238" y="1119422"/>
            <a:ext cx="1839035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96,98 %</a:t>
            </a:r>
            <a:endParaRPr lang="ru-RU" sz="32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43743" y="1489855"/>
            <a:ext cx="1426088" cy="582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Century Gothic" pitchFamily="34" charset="0"/>
              </a:rPr>
              <a:t>уровень </a:t>
            </a:r>
            <a:r>
              <a:rPr lang="ru-RU" sz="1100" dirty="0" smtClean="0">
                <a:solidFill>
                  <a:schemeClr val="tx1"/>
                </a:solidFill>
                <a:latin typeface="Century Gothic" pitchFamily="34" charset="0"/>
              </a:rPr>
              <a:t>газификации округа</a:t>
            </a:r>
            <a:endParaRPr lang="ru-RU" sz="11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42937" y="3296455"/>
            <a:ext cx="1961280" cy="4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Century Gothic" pitchFamily="34" charset="0"/>
              </a:rPr>
              <a:t>общий износ сетей газоснабжения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2560806" y="2897676"/>
            <a:ext cx="1252910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70 </a:t>
            </a:r>
            <a:r>
              <a:rPr lang="ru-RU" sz="3200" b="1" dirty="0">
                <a:solidFill>
                  <a:schemeClr val="tx1"/>
                </a:solidFill>
                <a:latin typeface="Century Gothic" pitchFamily="34" charset="0"/>
              </a:rPr>
              <a:t>% 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204672" y="3322570"/>
            <a:ext cx="1512616" cy="4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Century Gothic" pitchFamily="34" charset="0"/>
              </a:rPr>
              <a:t>общий износ тепловых сетей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200240" y="2901487"/>
            <a:ext cx="1403096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chemeClr val="tx1"/>
                </a:solidFill>
                <a:latin typeface="Century Gothic" pitchFamily="34" charset="0"/>
              </a:rPr>
              <a:t>6</a:t>
            </a:r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0 </a:t>
            </a:r>
            <a:r>
              <a:rPr lang="ru-RU" sz="3200" b="1" dirty="0">
                <a:solidFill>
                  <a:schemeClr val="tx1"/>
                </a:solidFill>
                <a:latin typeface="Century Gothic" pitchFamily="34" charset="0"/>
              </a:rPr>
              <a:t>%  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710687" y="1580217"/>
            <a:ext cx="2248149" cy="4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Century Gothic" pitchFamily="34" charset="0"/>
              </a:rPr>
              <a:t>общая протяженность автомобильных дорог местного значения в округе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717053" y="1081497"/>
            <a:ext cx="1750621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809,9</a:t>
            </a:r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КМ</a:t>
            </a:r>
            <a:endParaRPr lang="ru-RU" sz="10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477449" y="1076021"/>
            <a:ext cx="45719" cy="1053861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4651934" y="1053718"/>
            <a:ext cx="45719" cy="1053861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191452" y="2821259"/>
            <a:ext cx="45719" cy="869795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2510905" y="2810108"/>
            <a:ext cx="45719" cy="869795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4685393" y="2810107"/>
            <a:ext cx="45719" cy="869795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6605" y="3960613"/>
            <a:ext cx="3852110" cy="2770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Прямоугольник 50"/>
          <p:cNvSpPr/>
          <p:nvPr/>
        </p:nvSpPr>
        <p:spPr>
          <a:xfrm>
            <a:off x="194552" y="4038386"/>
            <a:ext cx="3229583" cy="1321553"/>
          </a:xfrm>
          <a:prstGeom prst="rect">
            <a:avLst/>
          </a:prstGeom>
          <a:solidFill>
            <a:srgbClr val="00B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Rectangle 1"/>
          <p:cNvSpPr>
            <a:spLocks noChangeArrowheads="1"/>
          </p:cNvSpPr>
          <p:nvPr/>
        </p:nvSpPr>
        <p:spPr bwMode="auto">
          <a:xfrm>
            <a:off x="952117" y="4067555"/>
            <a:ext cx="18734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chemeClr val="bg1"/>
                </a:solidFill>
                <a:latin typeface="Century Gothic" pitchFamily="34" charset="0"/>
              </a:rPr>
              <a:t>70,42 %</a:t>
            </a:r>
            <a:endParaRPr lang="ru-RU" sz="12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291831" y="4574291"/>
            <a:ext cx="300584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chemeClr val="bg1"/>
                </a:solidFill>
                <a:latin typeface="Century Gothic" pitchFamily="34" charset="0"/>
              </a:rPr>
              <a:t>общей протяженности дорог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chemeClr val="bg1"/>
                </a:solidFill>
                <a:latin typeface="Century Gothic" pitchFamily="34" charset="0"/>
              </a:rPr>
              <a:t>не отвечают нормативным требованиям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282101" y="4105076"/>
            <a:ext cx="3054485" cy="11867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201038" y="5406743"/>
            <a:ext cx="3232825" cy="1321553"/>
          </a:xfrm>
          <a:prstGeom prst="rect">
            <a:avLst/>
          </a:prstGeom>
          <a:solidFill>
            <a:srgbClr val="00843C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Rectangle 1"/>
          <p:cNvSpPr>
            <a:spLocks noChangeArrowheads="1"/>
          </p:cNvSpPr>
          <p:nvPr/>
        </p:nvSpPr>
        <p:spPr bwMode="auto">
          <a:xfrm>
            <a:off x="978059" y="5435912"/>
            <a:ext cx="18734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chemeClr val="bg1"/>
                </a:solidFill>
                <a:latin typeface="Century Gothic" pitchFamily="34" charset="0"/>
              </a:rPr>
              <a:t>6,8 %</a:t>
            </a:r>
            <a:endParaRPr lang="ru-RU" sz="12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418292" y="5942648"/>
            <a:ext cx="287614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chemeClr val="bg1"/>
                </a:solidFill>
                <a:latin typeface="Century Gothic" pitchFamily="34" charset="0"/>
              </a:rPr>
              <a:t>многоквартирных домов имеет износ более </a:t>
            </a:r>
            <a:r>
              <a:rPr lang="ru-RU" sz="1300" b="1" dirty="0" smtClean="0">
                <a:solidFill>
                  <a:schemeClr val="bg1"/>
                </a:solidFill>
                <a:latin typeface="Century Gothic" pitchFamily="34" charset="0"/>
              </a:rPr>
              <a:t>30% </a:t>
            </a:r>
            <a:r>
              <a:rPr lang="ru-RU" sz="1300" dirty="0" smtClean="0">
                <a:solidFill>
                  <a:schemeClr val="bg1"/>
                </a:solidFill>
                <a:latin typeface="Century Gothic" pitchFamily="34" charset="0"/>
              </a:rPr>
              <a:t>и нуждается в капитальном ремонте  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288588" y="5473433"/>
            <a:ext cx="3048000" cy="11867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\\192.168.0.68\инвестиции_мсп\ОБМЕН\Summer_Winding_road_cryazone.com.jpg"/>
          <p:cNvPicPr>
            <a:picLocks noChangeAspect="1" noChangeArrowheads="1"/>
          </p:cNvPicPr>
          <p:nvPr/>
        </p:nvPicPr>
        <p:blipFill>
          <a:blip r:embed="rId3" cstate="print"/>
          <a:srcRect t="9795"/>
          <a:stretch>
            <a:fillRect/>
          </a:stretch>
        </p:blipFill>
        <p:spPr bwMode="auto">
          <a:xfrm>
            <a:off x="7665396" y="3673045"/>
            <a:ext cx="4182893" cy="28298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1913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0" y="1011044"/>
            <a:ext cx="4259766" cy="261737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298150" y="4085618"/>
            <a:ext cx="4133780" cy="2772382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773" name="Picture 5" descr="Картинки по запросу автобусы малой вместимос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0465" y="1061189"/>
            <a:ext cx="4111480" cy="2440768"/>
          </a:xfrm>
          <a:prstGeom prst="rect">
            <a:avLst/>
          </a:prstGeom>
          <a:noFill/>
        </p:spPr>
      </p:pic>
      <p:pic>
        <p:nvPicPr>
          <p:cNvPr id="32775" name="Picture 7" descr="Картинки по запросу пассажиры в автобус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09353"/>
            <a:ext cx="4134253" cy="2548647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1" y="202886"/>
            <a:ext cx="7217922" cy="380773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403330" y="182880"/>
            <a:ext cx="788670" cy="342900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13</a:t>
            </a:r>
            <a:endParaRPr lang="ru-RU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10272862" y="1935376"/>
            <a:ext cx="3044678" cy="444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А. КОМФОРТНОСТЬ</a:t>
            </a:r>
            <a:endParaRPr lang="ru-RU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373565" y="135280"/>
            <a:ext cx="4495385" cy="444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bg1">
                    <a:lumMod val="75000"/>
                  </a:schemeClr>
                </a:solidFill>
              </a:rPr>
              <a:t>ИНВЕСТИЦИОННОЕ ПРЕДЛОЖЕНИЕ</a:t>
            </a:r>
            <a:endParaRPr lang="ru-RU" sz="2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7703" y="195375"/>
            <a:ext cx="72780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Noto Sans"/>
                <a:ea typeface="Calibri" pitchFamily="34" charset="0"/>
                <a:cs typeface="Arial" pitchFamily="34" charset="0"/>
              </a:rPr>
              <a:t>ИНВЕСТИЦИИ В ПАССАЖИРСКИЙ ТРАНСПОРТ</a:t>
            </a:r>
            <a:endParaRPr lang="ru-RU" sz="2400" dirty="0" smtClean="0">
              <a:solidFill>
                <a:schemeClr val="bg1"/>
              </a:solidFill>
              <a:latin typeface="Noto Sans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307963" y="139668"/>
            <a:ext cx="4716398" cy="6573366"/>
          </a:xfrm>
          <a:prstGeom prst="rect">
            <a:avLst/>
          </a:prstGeom>
          <a:noFill/>
          <a:ln w="12700">
            <a:solidFill>
              <a:srgbClr val="0084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7602286" y="1248448"/>
            <a:ext cx="3914078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88900" marR="0" lvl="0" indent="-88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обновление парка используемого подвижного состава;</a:t>
            </a:r>
            <a:endParaRPr kumimoji="0" lang="ru-RU" sz="1100" b="0" i="0" u="none" strike="noStrike" cap="none" normalizeH="0" baseline="0" dirty="0" smtClean="0">
              <a:ln>
                <a:noFill/>
              </a:ln>
              <a:effectLst/>
              <a:latin typeface="Century Gothic" pitchFamily="34" charset="0"/>
              <a:cs typeface="Arial" pitchFamily="34" charset="0"/>
            </a:endParaRPr>
          </a:p>
          <a:p>
            <a:pPr marL="88900" marR="0" lvl="0" indent="-88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модернизация объектов транспортной инфраструктуры;</a:t>
            </a:r>
          </a:p>
          <a:p>
            <a:pPr marL="88900" marR="0" lvl="0" indent="-88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эстетизация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 системы пассажирского транспорта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экологизация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 системы пассажирского транспорта</a:t>
            </a:r>
            <a:r>
              <a:rPr lang="ru-RU" sz="1100" dirty="0" smtClean="0">
                <a:latin typeface="Century Gothic" pitchFamily="34" charset="0"/>
                <a:cs typeface="Arial" pitchFamily="34" charset="0"/>
              </a:rPr>
              <a:t>.</a:t>
            </a:r>
            <a:endParaRPr kumimoji="0" lang="ru-RU" sz="1100" b="0" i="0" u="none" strike="noStrike" cap="none" normalizeH="0" baseline="0" dirty="0" smtClean="0">
              <a:ln>
                <a:noFill/>
              </a:ln>
              <a:effectLst/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4750660" y="5993556"/>
            <a:ext cx="20295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автотранспортных предприятия</a:t>
            </a:r>
            <a:endParaRPr kumimoji="0" lang="ru-RU" sz="1200" b="0" i="0" u="none" strike="noStrike" cap="none" normalizeH="0" baseline="0" dirty="0" smtClean="0">
              <a:ln>
                <a:noFill/>
              </a:ln>
              <a:effectLst/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61054" y="1666633"/>
            <a:ext cx="1404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муниципальных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маршрутов</a:t>
            </a:r>
            <a:endParaRPr lang="ru-RU" sz="1200" dirty="0" smtClean="0"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52973" y="2786280"/>
            <a:ext cx="16400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автобусов малой вместимости</a:t>
            </a:r>
            <a:endParaRPr lang="ru-RU" sz="1200" dirty="0">
              <a:latin typeface="Century Gothic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771916" y="4798212"/>
            <a:ext cx="2064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пассажиров перевозимых ежегодно</a:t>
            </a:r>
            <a:endParaRPr lang="ru-RU" sz="1200" dirty="0" smtClean="0"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77851" y="1228836"/>
            <a:ext cx="57915" cy="900000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973894" y="1248120"/>
            <a:ext cx="782777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chemeClr val="tx1"/>
                </a:solidFill>
                <a:latin typeface="Century Gothic" pitchFamily="34" charset="0"/>
              </a:rPr>
              <a:t>23</a:t>
            </a:r>
            <a:endParaRPr lang="ru-RU" sz="36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77852" y="2332807"/>
            <a:ext cx="57915" cy="900000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973895" y="2352091"/>
            <a:ext cx="1039257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chemeClr val="tx1"/>
                </a:solidFill>
                <a:latin typeface="Century Gothic" pitchFamily="34" charset="0"/>
              </a:rPr>
              <a:t>374</a:t>
            </a:r>
            <a:endParaRPr lang="ru-RU" sz="36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641272" y="4356627"/>
            <a:ext cx="57915" cy="900000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737315" y="4375911"/>
            <a:ext cx="1673213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chemeClr val="tx1"/>
                </a:solidFill>
                <a:latin typeface="Century Gothic" pitchFamily="34" charset="0"/>
              </a:rPr>
              <a:t>14,5 </a:t>
            </a: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млн.</a:t>
            </a:r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641272" y="5560958"/>
            <a:ext cx="57915" cy="900000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737315" y="5580242"/>
            <a:ext cx="1418397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chemeClr val="tx1"/>
                </a:solidFill>
                <a:latin typeface="Century Gothic" pitchFamily="34" charset="0"/>
              </a:rPr>
              <a:t>4</a:t>
            </a:r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2050" name="Picture 2" descr="C:\Мои документы\Downloads\krasivye-razvjazki-dorog-images-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8985" y="3829456"/>
            <a:ext cx="4131013" cy="25421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88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683836" y="3837348"/>
            <a:ext cx="10080702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Noto Sans"/>
                <a:ea typeface="Times New Roman" pitchFamily="18" charset="0"/>
                <a:cs typeface="Arial" pitchFamily="34" charset="0"/>
              </a:rPr>
              <a:t>B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Noto Sans"/>
                <a:ea typeface="Times New Roman" pitchFamily="18" charset="0"/>
                <a:cs typeface="Arial" pitchFamily="34" charset="0"/>
              </a:rPr>
              <a:t>. БЛАГОПРИЯТНОСТЬ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Noto Sans"/>
              <a:cs typeface="Arial" pitchFamily="34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Noto Sans"/>
              <a:ea typeface="Times New Roman" pitchFamily="18" charset="0"/>
              <a:cs typeface="Arial" pitchFamily="34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Noto Sans"/>
                <a:ea typeface="Times New Roman" pitchFamily="18" charset="0"/>
                <a:cs typeface="Arial" pitchFamily="34" charset="0"/>
              </a:rPr>
              <a:t>ИНВЕСТИЦИИ В ФОРМИРОВАНИЕ БЛАГОПРИЯТНОГО ГЕОРГИЕВСКОГО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Noto Sans"/>
                <a:ea typeface="Times New Roman" pitchFamily="18" charset="0"/>
                <a:cs typeface="Arial" pitchFamily="34" charset="0"/>
              </a:rPr>
              <a:t> ГОРОДСКОГО ОКРУГА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Noto Sans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891777"/>
            <a:ext cx="12192000" cy="423746"/>
          </a:xfrm>
          <a:prstGeom prst="rect">
            <a:avLst/>
          </a:prstGeom>
          <a:solidFill>
            <a:schemeClr val="bg1">
              <a:lumMod val="8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" y="0"/>
            <a:ext cx="7509752" cy="576518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7655" name="Picture 7" descr="https://m.newsland.com/static/u/u/news/2019/06/b3ed4443e12f410fa5385b983714d5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9992" y="3808270"/>
            <a:ext cx="4034627" cy="265089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403330" y="182880"/>
            <a:ext cx="788670" cy="342900"/>
          </a:xfrm>
          <a:prstGeom prst="rect">
            <a:avLst/>
          </a:prstGeom>
          <a:solidFill>
            <a:srgbClr val="E3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15</a:t>
            </a:r>
            <a:endParaRPr lang="ru-RU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5400000">
            <a:off x="10161350" y="2058040"/>
            <a:ext cx="3267703" cy="444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В. БЛАГОПРИЯТНОСТЬ</a:t>
            </a:r>
            <a:endParaRPr lang="ru-RU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22204" y="145007"/>
            <a:ext cx="4631553" cy="444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bg1">
                    <a:lumMod val="75000"/>
                  </a:schemeClr>
                </a:solidFill>
              </a:rPr>
              <a:t>ИНВЕСТИЦИОННОЕ ПРЕДЛОЖЕНИЕ</a:t>
            </a:r>
            <a:endParaRPr lang="ru-RU" sz="2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" y="202887"/>
            <a:ext cx="7324928" cy="365834"/>
          </a:xfrm>
          <a:prstGeom prst="rect">
            <a:avLst/>
          </a:prstGeom>
          <a:solidFill>
            <a:srgbClr val="E3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04439" y="195375"/>
            <a:ext cx="77236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Noto Sans"/>
                <a:ea typeface="Calibri" pitchFamily="34" charset="0"/>
                <a:cs typeface="Arial" pitchFamily="34" charset="0"/>
              </a:rPr>
              <a:t>ИНВЕСТИЦИИ В РАСТЕНИЕВОДСТВО И ЖИВОТНОВОДСТВО</a:t>
            </a:r>
            <a:endParaRPr lang="ru-RU" sz="2400" dirty="0" smtClean="0">
              <a:solidFill>
                <a:schemeClr val="bg1"/>
              </a:solidFill>
              <a:latin typeface="Noto Sans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392991" y="139668"/>
            <a:ext cx="4631369" cy="6573366"/>
          </a:xfrm>
          <a:prstGeom prst="rect">
            <a:avLst/>
          </a:prstGeom>
          <a:noFill/>
          <a:ln w="12700">
            <a:solidFill>
              <a:srgbClr val="E38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89160" y="1415678"/>
            <a:ext cx="2039740" cy="4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31880" y="717816"/>
            <a:ext cx="1853759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182</a:t>
            </a:r>
            <a:r>
              <a:rPr lang="ru-RU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единица</a:t>
            </a:r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05269" y="1136651"/>
            <a:ext cx="1746683" cy="4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хозяйствующих субъектов</a:t>
            </a:r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575732" y="706667"/>
            <a:ext cx="57915" cy="900000"/>
          </a:xfrm>
          <a:prstGeom prst="rect">
            <a:avLst/>
          </a:prstGeom>
          <a:solidFill>
            <a:srgbClr val="E3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2604868" y="570242"/>
            <a:ext cx="1685029" cy="649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28</a:t>
            </a:r>
            <a:r>
              <a:rPr lang="ru-RU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тыс. чел.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883164" y="1289748"/>
            <a:ext cx="2165086" cy="4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620768" y="1124109"/>
            <a:ext cx="1895476" cy="478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занято в агропромышленном секторе </a:t>
            </a:r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124890" y="706362"/>
            <a:ext cx="1918466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4,8</a:t>
            </a:r>
            <a:r>
              <a:rPr lang="ru-RU" sz="20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млрд. руб.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253144" y="2559932"/>
            <a:ext cx="2165086" cy="4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06639" y="2540882"/>
            <a:ext cx="2165086" cy="4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54264" y="2531357"/>
            <a:ext cx="2165086" cy="4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134857" y="1028089"/>
            <a:ext cx="2250811" cy="602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объем валовой продукции в растениеводстве</a:t>
            </a:r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69918" y="2727849"/>
            <a:ext cx="1918466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2,5</a:t>
            </a:r>
            <a:r>
              <a:rPr lang="ru-RU" sz="28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га</a:t>
            </a:r>
            <a:endParaRPr lang="ru-RU" sz="1600" b="1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188088" y="2759962"/>
            <a:ext cx="2250811" cy="602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93561" y="3050145"/>
            <a:ext cx="2162090" cy="5264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садов </a:t>
            </a:r>
            <a:r>
              <a:rPr lang="ru-RU" sz="1200" dirty="0" err="1" smtClean="0">
                <a:solidFill>
                  <a:schemeClr val="tx1"/>
                </a:solidFill>
                <a:latin typeface="Century Gothic" pitchFamily="34" charset="0"/>
              </a:rPr>
              <a:t>суперинтенсивного</a:t>
            </a: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 типа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4973244" y="728969"/>
            <a:ext cx="57915" cy="900000"/>
          </a:xfrm>
          <a:prstGeom prst="rect">
            <a:avLst/>
          </a:prstGeom>
          <a:solidFill>
            <a:srgbClr val="E3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312035" y="673213"/>
            <a:ext cx="57915" cy="900000"/>
          </a:xfrm>
          <a:prstGeom prst="rect">
            <a:avLst/>
          </a:prstGeom>
          <a:solidFill>
            <a:srgbClr val="E3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311968" y="1661786"/>
            <a:ext cx="57915" cy="900000"/>
          </a:xfrm>
          <a:prstGeom prst="rect">
            <a:avLst/>
          </a:prstGeom>
          <a:solidFill>
            <a:srgbClr val="E3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316417" y="2725371"/>
            <a:ext cx="57915" cy="900000"/>
          </a:xfrm>
          <a:prstGeom prst="rect">
            <a:avLst/>
          </a:prstGeom>
          <a:solidFill>
            <a:srgbClr val="E3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Picture 6" descr="https://avatars.mds.yandex.net/get-pdb/1906262/dca64387-2d40-490e-b499-6fcd47d43381/s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379" y="4029139"/>
            <a:ext cx="3566880" cy="2331182"/>
          </a:xfrm>
          <a:prstGeom prst="rect">
            <a:avLst/>
          </a:prstGeom>
          <a:noFill/>
        </p:spPr>
      </p:pic>
      <p:sp>
        <p:nvSpPr>
          <p:cNvPr id="58" name="Прямоугольник 57"/>
          <p:cNvSpPr/>
          <p:nvPr/>
        </p:nvSpPr>
        <p:spPr>
          <a:xfrm>
            <a:off x="439343" y="1671246"/>
            <a:ext cx="1673241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3,2 </a:t>
            </a:r>
            <a:r>
              <a:rPr lang="ru-RU" sz="1200" b="1" dirty="0" smtClean="0">
                <a:solidFill>
                  <a:schemeClr val="tx1"/>
                </a:solidFill>
                <a:latin typeface="Century Gothic" pitchFamily="34" charset="0"/>
              </a:rPr>
              <a:t>млрд.руб.</a:t>
            </a:r>
            <a:endParaRPr lang="ru-RU" sz="12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432297" y="2044053"/>
            <a:ext cx="2245208" cy="541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объем валовой продукции в животноводстве </a:t>
            </a:r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4105994" y="4730388"/>
            <a:ext cx="56137" cy="900000"/>
          </a:xfrm>
          <a:prstGeom prst="rect">
            <a:avLst/>
          </a:prstGeom>
          <a:solidFill>
            <a:srgbClr val="E3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4123979" y="4748493"/>
            <a:ext cx="3070655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194,1</a:t>
            </a:r>
            <a:r>
              <a:rPr lang="ru-RU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Century Gothic" pitchFamily="34" charset="0"/>
              </a:rPr>
              <a:t>млн.руб.</a:t>
            </a:r>
            <a:endParaRPr lang="ru-RU" sz="12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4175300" y="5111572"/>
            <a:ext cx="2176289" cy="541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Century Gothic" pitchFamily="34" charset="0"/>
              </a:rPr>
              <a:t>государственная поддержка аграриев </a:t>
            </a:r>
            <a:endParaRPr lang="ru-RU" sz="1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7616760" y="1252842"/>
            <a:ext cx="41353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-88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0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строительство теплиц;</a:t>
            </a:r>
          </a:p>
          <a:p>
            <a:pPr marL="88900" indent="-88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0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создание комплексов по переработке произведенной продукции;</a:t>
            </a:r>
          </a:p>
          <a:p>
            <a:pPr marL="88900" indent="-88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0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закладка садов интенсивного и </a:t>
            </a:r>
            <a:r>
              <a:rPr lang="ru-RU" sz="1000" dirty="0" err="1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суперинтенсивного</a:t>
            </a:r>
            <a:r>
              <a:rPr lang="ru-RU" sz="10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 типа </a:t>
            </a:r>
            <a:r>
              <a:rPr lang="ru-RU" sz="10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               в </a:t>
            </a:r>
            <a:r>
              <a:rPr lang="ru-RU" sz="10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хозяйствах всех категорий;</a:t>
            </a:r>
          </a:p>
          <a:p>
            <a:pPr marL="88900" indent="-88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0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развитие сельскохозяйственной кооперации;</a:t>
            </a:r>
          </a:p>
          <a:p>
            <a:pPr marL="88900" indent="-88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000" dirty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строительство ферм  молочного, мясного скотоводства;</a:t>
            </a:r>
          </a:p>
          <a:p>
            <a:pPr marL="88900" indent="-88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0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развития </a:t>
            </a:r>
            <a:r>
              <a:rPr lang="ru-RU" sz="1000" dirty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птицеводства, в том числе яичного </a:t>
            </a:r>
            <a:r>
              <a:rPr lang="ru-RU" sz="10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направления;</a:t>
            </a:r>
            <a:endParaRPr lang="ru-RU" sz="1000" dirty="0"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  <a:p>
            <a:pPr marL="88900" indent="-88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000" dirty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развитие сельскохозяйственной </a:t>
            </a:r>
            <a:r>
              <a:rPr lang="ru-RU" sz="10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кооперации.</a:t>
            </a:r>
            <a:endParaRPr lang="ru-RU" sz="900" dirty="0" smtClean="0"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026" name="Picture 2" descr="C:\Documents and Settings\User\Рабочий стол\a977c0916e01e5539cf00d2e9131846f.jpg"/>
          <p:cNvPicPr>
            <a:picLocks noChangeAspect="1" noChangeArrowheads="1"/>
          </p:cNvPicPr>
          <p:nvPr/>
        </p:nvPicPr>
        <p:blipFill>
          <a:blip r:embed="rId5" cstate="print"/>
          <a:srcRect l="31657"/>
          <a:stretch>
            <a:fillRect/>
          </a:stretch>
        </p:blipFill>
        <p:spPr bwMode="auto">
          <a:xfrm>
            <a:off x="2704290" y="1777831"/>
            <a:ext cx="2519464" cy="2027569"/>
          </a:xfrm>
          <a:prstGeom prst="rect">
            <a:avLst/>
          </a:prstGeom>
          <a:noFill/>
        </p:spPr>
      </p:pic>
      <p:sp>
        <p:nvSpPr>
          <p:cNvPr id="56" name="Прямоугольник 55"/>
          <p:cNvSpPr/>
          <p:nvPr/>
        </p:nvSpPr>
        <p:spPr>
          <a:xfrm flipH="1">
            <a:off x="5097184" y="2358762"/>
            <a:ext cx="2006649" cy="1645600"/>
          </a:xfrm>
          <a:prstGeom prst="rect">
            <a:avLst/>
          </a:prstGeom>
          <a:solidFill>
            <a:srgbClr val="E38803">
              <a:alpha val="71000"/>
            </a:srgbClr>
          </a:soli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104493" y="2444019"/>
            <a:ext cx="1918466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Century Gothic" pitchFamily="34" charset="0"/>
              </a:rPr>
              <a:t>37</a:t>
            </a:r>
            <a:r>
              <a:rPr lang="en-US" sz="3600" b="1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  <a:latin typeface="Century Gothic" pitchFamily="34" charset="0"/>
              </a:rPr>
              <a:t>%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5135882" y="2683392"/>
            <a:ext cx="2006691" cy="12489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i="1" dirty="0">
                <a:solidFill>
                  <a:schemeClr val="tx1"/>
                </a:solidFill>
                <a:latin typeface="Century Gothic" pitchFamily="34" charset="0"/>
              </a:rPr>
              <a:t>плодово-ягодной  продукции в крае выращено в Георгиевском городском округе </a:t>
            </a:r>
          </a:p>
        </p:txBody>
      </p:sp>
    </p:spTree>
    <p:extLst>
      <p:ext uri="{BB962C8B-B14F-4D97-AF65-F5344CB8AC3E}">
        <p14:creationId xmlns:p14="http://schemas.microsoft.com/office/powerpoint/2010/main" xmlns="" val="4503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55643" y="-272375"/>
            <a:ext cx="7354111" cy="538912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403330" y="182880"/>
            <a:ext cx="788670" cy="342900"/>
          </a:xfrm>
          <a:prstGeom prst="rect">
            <a:avLst/>
          </a:prstGeom>
          <a:solidFill>
            <a:srgbClr val="E3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16</a:t>
            </a:r>
            <a:endParaRPr lang="ru-RU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5400000">
            <a:off x="10161350" y="2058040"/>
            <a:ext cx="3267703" cy="444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В. БЛАГОПРИЯТНОСТЬ</a:t>
            </a:r>
            <a:endParaRPr lang="ru-RU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" y="202887"/>
            <a:ext cx="7110918" cy="365834"/>
          </a:xfrm>
          <a:prstGeom prst="rect">
            <a:avLst/>
          </a:prstGeom>
          <a:solidFill>
            <a:srgbClr val="E3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6615" y="195375"/>
            <a:ext cx="74118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Noto Sans"/>
                <a:ea typeface="Calibri" pitchFamily="34" charset="0"/>
                <a:cs typeface="Arial" pitchFamily="34" charset="0"/>
              </a:rPr>
              <a:t>ИНВЕСТИЦИИ В ПРОМЫШЛЕННОСТЬ</a:t>
            </a:r>
            <a:endParaRPr lang="ru-RU" sz="2400" dirty="0" smtClean="0">
              <a:solidFill>
                <a:schemeClr val="bg1"/>
              </a:solidFill>
              <a:latin typeface="Noto Sans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37378" y="136187"/>
            <a:ext cx="4786983" cy="6605081"/>
          </a:xfrm>
          <a:prstGeom prst="rect">
            <a:avLst/>
          </a:prstGeom>
          <a:noFill/>
          <a:ln w="12700">
            <a:solidFill>
              <a:srgbClr val="E38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89160" y="1666692"/>
            <a:ext cx="2039740" cy="4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553552" y="849447"/>
            <a:ext cx="57915" cy="900000"/>
          </a:xfrm>
          <a:prstGeom prst="rect">
            <a:avLst/>
          </a:prstGeom>
          <a:solidFill>
            <a:srgbClr val="E3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795391" y="773570"/>
            <a:ext cx="2188952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600" b="1" dirty="0" smtClean="0">
                <a:solidFill>
                  <a:schemeClr val="tx1"/>
                </a:solidFill>
                <a:latin typeface="Century Gothic" pitchFamily="34" charset="0"/>
              </a:rPr>
              <a:t>24,0</a:t>
            </a:r>
            <a:r>
              <a:rPr lang="ru-RU" sz="20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тыс. чел.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800540" y="1227947"/>
            <a:ext cx="2248347" cy="533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занято в сфере малого и среднего предпринимательства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674398" y="855612"/>
            <a:ext cx="57915" cy="900000"/>
          </a:xfrm>
          <a:prstGeom prst="rect">
            <a:avLst/>
          </a:prstGeom>
          <a:solidFill>
            <a:srgbClr val="E3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2632733" y="729567"/>
            <a:ext cx="2172729" cy="5038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600" b="1" dirty="0" smtClean="0">
                <a:solidFill>
                  <a:schemeClr val="tx1"/>
                </a:solidFill>
                <a:latin typeface="Century Gothic" pitchFamily="34" charset="0"/>
              </a:rPr>
              <a:t>4 479 (87%)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654089" y="1251538"/>
            <a:ext cx="2124075" cy="478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индивидуальных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предпринимателя  </a:t>
            </a:r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938819" y="1474087"/>
            <a:ext cx="2124075" cy="478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90954" y="5227489"/>
            <a:ext cx="1918466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000" b="1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35214" y="3017137"/>
            <a:ext cx="2165086" cy="4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06639" y="2998087"/>
            <a:ext cx="2165086" cy="4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21607" y="2988562"/>
            <a:ext cx="2165086" cy="4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188088" y="2759962"/>
            <a:ext cx="2250811" cy="602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996477" y="5656562"/>
            <a:ext cx="1918466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759338" y="6065137"/>
            <a:ext cx="2250811" cy="602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1438168" y="2528776"/>
            <a:ext cx="2188952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000" b="1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33313" y="2562114"/>
            <a:ext cx="2248347" cy="533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53256" name="Picture 8" descr="https://media.1777.ru/images/images_processing/616/616176248503452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4311" y="4839629"/>
            <a:ext cx="3129257" cy="2018371"/>
          </a:xfrm>
          <a:prstGeom prst="rect">
            <a:avLst/>
          </a:prstGeom>
          <a:noFill/>
        </p:spPr>
      </p:pic>
      <p:sp>
        <p:nvSpPr>
          <p:cNvPr id="59" name="Прямоугольник 58"/>
          <p:cNvSpPr/>
          <p:nvPr/>
        </p:nvSpPr>
        <p:spPr>
          <a:xfrm>
            <a:off x="215326" y="851240"/>
            <a:ext cx="57915" cy="900000"/>
          </a:xfrm>
          <a:prstGeom prst="rect">
            <a:avLst/>
          </a:prstGeom>
          <a:solidFill>
            <a:srgbClr val="E3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297858" y="818310"/>
            <a:ext cx="2188952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600" b="1" dirty="0" smtClean="0">
                <a:solidFill>
                  <a:schemeClr val="tx1"/>
                </a:solidFill>
                <a:latin typeface="Century Gothic" pitchFamily="34" charset="0"/>
              </a:rPr>
              <a:t>5 614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303007" y="1185135"/>
            <a:ext cx="2248347" cy="533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314794" y="1224047"/>
            <a:ext cx="2248347" cy="533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субъектов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малого и среднего предпринимательства 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7538937" y="1262197"/>
            <a:ext cx="38813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-88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5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создание новых производств ориентированных на переработку сельскохозяйственной продукции;</a:t>
            </a:r>
          </a:p>
          <a:p>
            <a:pPr marL="88900" indent="-88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5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создание новых производств любой направленности.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310212" y="2573598"/>
            <a:ext cx="3132039" cy="470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600" b="1" dirty="0" smtClean="0">
                <a:solidFill>
                  <a:schemeClr val="tx1"/>
                </a:solidFill>
                <a:latin typeface="Century Gothic" pitchFamily="34" charset="0"/>
              </a:rPr>
              <a:t>405 </a:t>
            </a: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хозяйствующих</a:t>
            </a: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 субъектов 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296482" y="3034397"/>
            <a:ext cx="2248347" cy="533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промышленный потенциал округа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210551" y="2596038"/>
            <a:ext cx="57915" cy="900000"/>
          </a:xfrm>
          <a:prstGeom prst="rect">
            <a:avLst/>
          </a:prstGeom>
          <a:solidFill>
            <a:srgbClr val="E3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>
            <a:off x="89208" y="2183100"/>
            <a:ext cx="20314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Century Gothic" pitchFamily="34" charset="0"/>
              </a:rPr>
              <a:t>ПРОМЫШЛЕННОСТЬ</a:t>
            </a:r>
            <a:r>
              <a:rPr lang="ru-RU" sz="1200" b="1" dirty="0" smtClean="0">
                <a:latin typeface="Century Gothic" pitchFamily="34" charset="0"/>
              </a:rPr>
              <a:t>:</a:t>
            </a:r>
            <a:endParaRPr lang="ru-RU" sz="1200" b="1" dirty="0">
              <a:latin typeface="Century Gothic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2583228" y="2550328"/>
            <a:ext cx="2603295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600" b="1" dirty="0" smtClean="0">
                <a:solidFill>
                  <a:schemeClr val="tx1"/>
                </a:solidFill>
                <a:latin typeface="Century Gothic" pitchFamily="34" charset="0"/>
              </a:rPr>
              <a:t>2 </a:t>
            </a:r>
            <a:r>
              <a:rPr lang="ru-RU" sz="2600" b="1" dirty="0" smtClean="0">
                <a:solidFill>
                  <a:schemeClr val="tx1"/>
                </a:solidFill>
                <a:latin typeface="Century Gothic" pitchFamily="34" charset="0"/>
              </a:rPr>
              <a:t>364</a:t>
            </a: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 человек</a:t>
            </a:r>
            <a:endParaRPr lang="ru-RU" sz="2600" b="1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2550496" y="3028741"/>
            <a:ext cx="1868786" cy="533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занято </a:t>
            </a: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в промышленности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2541936" y="2601951"/>
            <a:ext cx="48138" cy="900000"/>
          </a:xfrm>
          <a:prstGeom prst="rect">
            <a:avLst/>
          </a:prstGeom>
          <a:solidFill>
            <a:srgbClr val="E3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ик 90"/>
          <p:cNvSpPr/>
          <p:nvPr/>
        </p:nvSpPr>
        <p:spPr>
          <a:xfrm>
            <a:off x="4786165" y="2530872"/>
            <a:ext cx="2603295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600" b="1" dirty="0" smtClean="0">
                <a:solidFill>
                  <a:schemeClr val="tx1"/>
                </a:solidFill>
                <a:latin typeface="Century Gothic" pitchFamily="34" charset="0"/>
              </a:rPr>
              <a:t>80 %</a:t>
            </a:r>
          </a:p>
        </p:txBody>
      </p:sp>
      <p:sp>
        <p:nvSpPr>
          <p:cNvPr id="92" name="Прямоугольник 91"/>
          <p:cNvSpPr/>
          <p:nvPr/>
        </p:nvSpPr>
        <p:spPr>
          <a:xfrm>
            <a:off x="4802073" y="2970373"/>
            <a:ext cx="1868786" cy="533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доля пищевой и перерабатывающей промышленности </a:t>
            </a:r>
          </a:p>
        </p:txBody>
      </p:sp>
      <p:sp>
        <p:nvSpPr>
          <p:cNvPr id="93" name="Прямоугольник 92"/>
          <p:cNvSpPr/>
          <p:nvPr/>
        </p:nvSpPr>
        <p:spPr>
          <a:xfrm>
            <a:off x="4686505" y="2592223"/>
            <a:ext cx="45719" cy="909734"/>
          </a:xfrm>
          <a:prstGeom prst="rect">
            <a:avLst/>
          </a:prstGeom>
          <a:solidFill>
            <a:srgbClr val="E3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258" name="Picture 10" descr="https://armtorg.ru/images/news/24082012/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830" y="4842417"/>
            <a:ext cx="3073940" cy="2015583"/>
          </a:xfrm>
          <a:prstGeom prst="rect">
            <a:avLst/>
          </a:prstGeom>
          <a:noFill/>
        </p:spPr>
      </p:pic>
      <p:sp>
        <p:nvSpPr>
          <p:cNvPr id="94" name="Прямоугольник 93"/>
          <p:cNvSpPr/>
          <p:nvPr/>
        </p:nvSpPr>
        <p:spPr>
          <a:xfrm rot="10800000" flipV="1">
            <a:off x="476655" y="3754419"/>
            <a:ext cx="5953327" cy="935913"/>
          </a:xfrm>
          <a:prstGeom prst="rect">
            <a:avLst/>
          </a:prstGeom>
          <a:solidFill>
            <a:srgbClr val="E38803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Century Gothic" pitchFamily="34" charset="0"/>
              </a:rPr>
              <a:t>8,241 млрд. руб.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объем отгруженных товаров собственного производства,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выполненных работ и услуг собственными силами по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промышленным видам деятельности</a:t>
            </a:r>
          </a:p>
          <a:p>
            <a:pPr algn="ctr"/>
            <a:endParaRPr lang="ru-RU" dirty="0"/>
          </a:p>
        </p:txBody>
      </p:sp>
      <p:sp>
        <p:nvSpPr>
          <p:cNvPr id="55" name="Прямоугольник 54"/>
          <p:cNvSpPr/>
          <p:nvPr/>
        </p:nvSpPr>
        <p:spPr>
          <a:xfrm>
            <a:off x="7344388" y="135280"/>
            <a:ext cx="4145170" cy="444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bg1">
                    <a:lumMod val="75000"/>
                  </a:schemeClr>
                </a:solidFill>
              </a:rPr>
              <a:t>ИНВЕСТИЦИОННОЕ ПРЕДЛОЖЕНИЕ</a:t>
            </a:r>
            <a:endParaRPr lang="ru-RU" sz="2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218" name="AutoShape 2" descr="https://pbs.twimg.com/media/ECkCJVyXYAEOsa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9" name="Picture 9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2436" y="2787212"/>
            <a:ext cx="3173212" cy="2037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C:\Documents and Settings\User\Рабочий стол\ECkCJVyXYAEOsav.jpg"/>
          <p:cNvPicPr>
            <a:picLocks noChangeAspect="1" noChangeArrowheads="1"/>
          </p:cNvPicPr>
          <p:nvPr/>
        </p:nvPicPr>
        <p:blipFill>
          <a:blip r:embed="rId5" cstate="print"/>
          <a:srcRect t="10550"/>
          <a:stretch>
            <a:fillRect/>
          </a:stretch>
        </p:blipFill>
        <p:spPr bwMode="auto">
          <a:xfrm>
            <a:off x="8959174" y="4640567"/>
            <a:ext cx="2971800" cy="19936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/>
          <p:cNvSpPr/>
          <p:nvPr/>
        </p:nvSpPr>
        <p:spPr>
          <a:xfrm>
            <a:off x="7217923" y="1"/>
            <a:ext cx="4974077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344383" y="139849"/>
            <a:ext cx="4679978" cy="6573185"/>
          </a:xfrm>
          <a:prstGeom prst="rect">
            <a:avLst/>
          </a:prstGeom>
          <a:noFill/>
          <a:ln w="12700">
            <a:solidFill>
              <a:srgbClr val="E38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0" y="1059367"/>
            <a:ext cx="3998067" cy="2189672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4275" name="Picture 3" descr="https://alterainvest.ru/upload/iblock/1b1/1b15545737ae2b643275edd03904c4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9327" y="3054486"/>
            <a:ext cx="2871176" cy="200389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403330" y="182880"/>
            <a:ext cx="788670" cy="342900"/>
          </a:xfrm>
          <a:prstGeom prst="rect">
            <a:avLst/>
          </a:prstGeom>
          <a:solidFill>
            <a:srgbClr val="E3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17</a:t>
            </a:r>
            <a:endParaRPr lang="ru-RU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5400000">
            <a:off x="10161350" y="2058040"/>
            <a:ext cx="3267703" cy="444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В. БЛАГОПРИЯТНОСТЬ</a:t>
            </a:r>
            <a:endParaRPr lang="ru-RU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" y="202887"/>
            <a:ext cx="7081735" cy="365834"/>
          </a:xfrm>
          <a:prstGeom prst="rect">
            <a:avLst/>
          </a:prstGeom>
          <a:solidFill>
            <a:srgbClr val="E3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Noto Sans"/>
                <a:ea typeface="Calibri" pitchFamily="34" charset="0"/>
                <a:cs typeface="Arial" pitchFamily="34" charset="0"/>
              </a:rPr>
              <a:t> ИНВЕСТИЦИИ В ТОРГОВЛЮ, УСЛУГИ</a:t>
            </a:r>
            <a:endParaRPr lang="ru-RU" sz="2400" dirty="0" smtClean="0">
              <a:solidFill>
                <a:schemeClr val="bg1"/>
              </a:solidFill>
              <a:latin typeface="Noto Sans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4439" y="195375"/>
            <a:ext cx="74118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Noto Sans"/>
                <a:ea typeface="Calibri" pitchFamily="34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Noto Sans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285397" y="840834"/>
            <a:ext cx="2359281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938819" y="1474087"/>
            <a:ext cx="2124075" cy="478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90954" y="5227489"/>
            <a:ext cx="1918466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000" b="1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35214" y="3017137"/>
            <a:ext cx="2165086" cy="4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06639" y="2998087"/>
            <a:ext cx="2165086" cy="4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21607" y="2988562"/>
            <a:ext cx="2165086" cy="4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996477" y="5656562"/>
            <a:ext cx="1918466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759338" y="6065137"/>
            <a:ext cx="2250811" cy="602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1438168" y="2528776"/>
            <a:ext cx="2188952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000" b="1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33313" y="2562114"/>
            <a:ext cx="2248347" cy="533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9211464" y="614978"/>
            <a:ext cx="2359281" cy="649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9316122" y="1355464"/>
            <a:ext cx="2091465" cy="397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7529213" y="1259020"/>
            <a:ext cx="42222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-88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создание объектов торговли, общественного питания, бытового обслуживания, в  том числе на имеющихся площадях;</a:t>
            </a:r>
          </a:p>
          <a:p>
            <a:pPr marL="88900" indent="-88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развитие </a:t>
            </a:r>
            <a:r>
              <a:rPr lang="ru-RU" sz="1100" dirty="0" err="1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стрит-ритейла</a:t>
            </a: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marL="88900" indent="-88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развитие ярмарочной деятельности на территории округа.</a:t>
            </a:r>
          </a:p>
          <a:p>
            <a:pPr marL="88900" indent="-889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900" dirty="0" smtClean="0"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  <a:p>
            <a:pPr marL="88900" indent="-889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900" dirty="0" smtClean="0"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78057" y="703401"/>
            <a:ext cx="45693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Century Gothic" pitchFamily="34" charset="0"/>
              </a:rPr>
              <a:t>ПОТРЕБИТЕЛЬСКИЙ РЫНОК ТОВАРОВ И УСЛУГ</a:t>
            </a:r>
            <a:endParaRPr lang="ru-RU" sz="1400" b="1" dirty="0">
              <a:latin typeface="Century Gothic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7334655" y="169707"/>
            <a:ext cx="43785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75000"/>
                  </a:schemeClr>
                </a:solidFill>
              </a:rPr>
              <a:t>ИНВЕСТИЦИОННОЕ ПРЕДЛОЖЕНИЕ</a:t>
            </a:r>
            <a:endParaRPr lang="ru-RU" sz="2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191819" y="787933"/>
            <a:ext cx="3631626" cy="2110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200" b="1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1 146</a:t>
            </a:r>
            <a:r>
              <a:rPr lang="ru-RU" sz="3200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предприятий торговли</a:t>
            </a:r>
          </a:p>
          <a:p>
            <a:endParaRPr lang="ru-RU" sz="2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1 807</a:t>
            </a:r>
            <a:endParaRPr lang="ru-RU" sz="32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2</a:t>
            </a: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  универсальных рынка</a:t>
            </a:r>
          </a:p>
          <a:p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8</a:t>
            </a: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  площадок для проведения ярмарок 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158678" y="1031132"/>
            <a:ext cx="65058" cy="2130357"/>
          </a:xfrm>
          <a:prstGeom prst="rect">
            <a:avLst/>
          </a:prstGeom>
          <a:solidFill>
            <a:srgbClr val="E3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280" name="Picture 8" descr="http://novosti-saratova.ru/wp-content/uploads/2019/07/yarmarkap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7796" y="1060313"/>
            <a:ext cx="3005847" cy="2164064"/>
          </a:xfrm>
          <a:prstGeom prst="rect">
            <a:avLst/>
          </a:prstGeom>
          <a:noFill/>
        </p:spPr>
      </p:pic>
      <p:sp>
        <p:nvSpPr>
          <p:cNvPr id="88" name="Прямоугольник 87"/>
          <p:cNvSpPr/>
          <p:nvPr/>
        </p:nvSpPr>
        <p:spPr>
          <a:xfrm>
            <a:off x="3609664" y="4274789"/>
            <a:ext cx="45719" cy="2336203"/>
          </a:xfrm>
          <a:prstGeom prst="rect">
            <a:avLst/>
          </a:prstGeom>
          <a:solidFill>
            <a:srgbClr val="E3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 88"/>
          <p:cNvSpPr/>
          <p:nvPr/>
        </p:nvSpPr>
        <p:spPr>
          <a:xfrm>
            <a:off x="3704672" y="4306024"/>
            <a:ext cx="2971343" cy="2341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  <a:latin typeface="Century Gothic" pitchFamily="34" charset="0"/>
              </a:rPr>
              <a:t>416</a:t>
            </a:r>
            <a:r>
              <a:rPr lang="ru-RU" sz="2400" dirty="0" smtClean="0">
                <a:solidFill>
                  <a:schemeClr val="tx1"/>
                </a:solidFill>
                <a:latin typeface="Century Gothic" pitchFamily="34" charset="0"/>
              </a:rPr>
              <a:t>  </a:t>
            </a: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предприятий по предоставлению бытовых услуг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Century Gothic" pitchFamily="34" charset="0"/>
              </a:rPr>
              <a:t>214</a:t>
            </a:r>
            <a:r>
              <a:rPr lang="ru-RU" sz="2000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предприятий общественного питания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Century Gothic" pitchFamily="34" charset="0"/>
              </a:rPr>
              <a:t>12 921 </a:t>
            </a: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посадочных мест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Century Gothic" pitchFamily="34" charset="0"/>
              </a:rPr>
              <a:t>683,4</a:t>
            </a:r>
            <a:r>
              <a:rPr lang="ru-RU" sz="2000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млн. руб. оборот общественного питания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 </a:t>
            </a:r>
          </a:p>
        </p:txBody>
      </p:sp>
      <p:pic>
        <p:nvPicPr>
          <p:cNvPr id="8193" name="Picture 1" descr="C:\Мои документы\Downloads\torgovly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70108"/>
            <a:ext cx="3472774" cy="2316836"/>
          </a:xfrm>
          <a:prstGeom prst="rect">
            <a:avLst/>
          </a:prstGeom>
          <a:noFill/>
        </p:spPr>
      </p:pic>
      <p:sp>
        <p:nvSpPr>
          <p:cNvPr id="34" name="Прямоугольник 33"/>
          <p:cNvSpPr/>
          <p:nvPr/>
        </p:nvSpPr>
        <p:spPr>
          <a:xfrm>
            <a:off x="1326471" y="1622876"/>
            <a:ext cx="2248347" cy="533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торговых мест на рынках 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и ярмарках</a:t>
            </a:r>
          </a:p>
        </p:txBody>
      </p:sp>
      <p:sp>
        <p:nvSpPr>
          <p:cNvPr id="35" name="Прямоугольник 34"/>
          <p:cNvSpPr/>
          <p:nvPr/>
        </p:nvSpPr>
        <p:spPr>
          <a:xfrm rot="10800000" flipV="1">
            <a:off x="155640" y="3277766"/>
            <a:ext cx="6089516" cy="788398"/>
          </a:xfrm>
          <a:prstGeom prst="rect">
            <a:avLst/>
          </a:prstGeom>
          <a:solidFill>
            <a:srgbClr val="E38803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Century Gothic" pitchFamily="34" charset="0"/>
              </a:rPr>
              <a:t>10,554 млрд. руб.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объем розничного товарооборота в 2019 году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(104,7% темп роста к 2018 году)</a:t>
            </a:r>
          </a:p>
          <a:p>
            <a:pPr algn="ctr"/>
            <a:endParaRPr lang="ru-RU" dirty="0"/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31549" y="4532817"/>
            <a:ext cx="2711518" cy="2081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Прямоугольник 69"/>
          <p:cNvSpPr/>
          <p:nvPr/>
        </p:nvSpPr>
        <p:spPr>
          <a:xfrm>
            <a:off x="0" y="0"/>
            <a:ext cx="7461115" cy="6858001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https://www.youtube.com/watch?v=FMlFXNrcgz0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403330" y="182880"/>
            <a:ext cx="788670" cy="342900"/>
          </a:xfrm>
          <a:prstGeom prst="rect">
            <a:avLst/>
          </a:prstGeom>
          <a:solidFill>
            <a:srgbClr val="E3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18</a:t>
            </a:r>
            <a:endParaRPr lang="ru-RU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5400000">
            <a:off x="10161350" y="2058040"/>
            <a:ext cx="3267703" cy="444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В. БЛАГОПРИЯТНОСТЬ</a:t>
            </a:r>
            <a:endParaRPr lang="ru-RU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02887"/>
            <a:ext cx="7266562" cy="419683"/>
          </a:xfrm>
          <a:prstGeom prst="rect">
            <a:avLst/>
          </a:prstGeom>
          <a:solidFill>
            <a:srgbClr val="E3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04439" y="195374"/>
            <a:ext cx="74118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Noto Sans"/>
                <a:ea typeface="Calibri" pitchFamily="34" charset="0"/>
                <a:cs typeface="Arial" pitchFamily="34" charset="0"/>
              </a:rPr>
              <a:t>ЗЕМЕЛЬНЫЕ УЧАСТКИ И МУНИЦИПАЛЬНОЕ ИМУЩЕСТВО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334655" y="139849"/>
            <a:ext cx="4689706" cy="6573185"/>
          </a:xfrm>
          <a:prstGeom prst="rect">
            <a:avLst/>
          </a:prstGeom>
          <a:noFill/>
          <a:ln w="12700">
            <a:solidFill>
              <a:srgbClr val="E38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89160" y="1666692"/>
            <a:ext cx="2039740" cy="4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285397" y="840834"/>
            <a:ext cx="2359281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938819" y="1474087"/>
            <a:ext cx="2124075" cy="478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35214" y="3017137"/>
            <a:ext cx="2165086" cy="4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06639" y="2998087"/>
            <a:ext cx="2165086" cy="4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996477" y="5656562"/>
            <a:ext cx="1918466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1438168" y="2528776"/>
            <a:ext cx="2188952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000" b="1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33313" y="2562114"/>
            <a:ext cx="2248347" cy="533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303007" y="1185135"/>
            <a:ext cx="2248347" cy="533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9211464" y="614978"/>
            <a:ext cx="2359281" cy="649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9316122" y="1355464"/>
            <a:ext cx="2091465" cy="397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7671003" y="189162"/>
            <a:ext cx="3721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75000"/>
                  </a:schemeClr>
                </a:solidFill>
              </a:rPr>
              <a:t>ИНВЕСТИЦИОННОЕ ПРЕДЛОЖЕНИЕ</a:t>
            </a:r>
            <a:endParaRPr lang="ru-RU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4152452" y="3539265"/>
            <a:ext cx="2294734" cy="150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3797447" y="4528969"/>
            <a:ext cx="2680447" cy="15293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978618" y="2178995"/>
            <a:ext cx="3112852" cy="58365"/>
          </a:xfrm>
          <a:prstGeom prst="rect">
            <a:avLst/>
          </a:prstGeom>
          <a:solidFill>
            <a:srgbClr val="E3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4275526" y="1716002"/>
            <a:ext cx="797668" cy="425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10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3699609" y="1878934"/>
            <a:ext cx="2248347" cy="533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-156117" y="1429749"/>
            <a:ext cx="3132039" cy="470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1239449" y="1800289"/>
            <a:ext cx="1785851" cy="485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земельных участка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-254597" y="3015728"/>
            <a:ext cx="1944762" cy="512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3496409" y="3288851"/>
            <a:ext cx="3118395" cy="424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103,7</a:t>
            </a:r>
            <a:r>
              <a:rPr lang="ru-RU" sz="1200" b="1" dirty="0" smtClean="0">
                <a:solidFill>
                  <a:schemeClr val="tx1"/>
                </a:solidFill>
                <a:latin typeface="Century Gothic" pitchFamily="34" charset="0"/>
              </a:rPr>
              <a:t> га </a:t>
            </a: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общая площадь</a:t>
            </a:r>
            <a:endParaRPr lang="ru-RU" sz="1200" b="1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 flipV="1">
            <a:off x="433950" y="2188723"/>
            <a:ext cx="3009642" cy="48878"/>
          </a:xfrm>
          <a:prstGeom prst="rect">
            <a:avLst/>
          </a:prstGeom>
          <a:solidFill>
            <a:srgbClr val="E3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7538935" y="813377"/>
            <a:ext cx="3988341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Century Gothic" pitchFamily="34" charset="0"/>
              </a:rPr>
              <a:t>Концепция индустриального парка: </a:t>
            </a:r>
            <a:r>
              <a:rPr lang="ru-RU" sz="1100" dirty="0" err="1" smtClean="0">
                <a:latin typeface="Century Gothic" pitchFamily="34" charset="0"/>
              </a:rPr>
              <a:t>greenfie</a:t>
            </a:r>
            <a:r>
              <a:rPr lang="en-US" sz="1100" dirty="0" smtClean="0">
                <a:latin typeface="Century Gothic" pitchFamily="34" charset="0"/>
              </a:rPr>
              <a:t>ld</a:t>
            </a:r>
            <a:r>
              <a:rPr lang="ru-RU" sz="1100" dirty="0" smtClean="0">
                <a:latin typeface="Century Gothic" pitchFamily="34" charset="0"/>
              </a:rPr>
              <a:t>. </a:t>
            </a:r>
          </a:p>
          <a:p>
            <a:r>
              <a:rPr lang="ru-RU" sz="1100" dirty="0" smtClean="0">
                <a:latin typeface="Century Gothic" pitchFamily="34" charset="0"/>
              </a:rPr>
              <a:t>Направления специализации: промышленное перерабатывающее производство; </a:t>
            </a:r>
            <a:r>
              <a:rPr lang="ru-RU" sz="1100" dirty="0" err="1" smtClean="0">
                <a:latin typeface="Century Gothic" pitchFamily="34" charset="0"/>
              </a:rPr>
              <a:t>транспортно-логистическое</a:t>
            </a:r>
            <a:r>
              <a:rPr lang="ru-RU" sz="1100" dirty="0" smtClean="0">
                <a:latin typeface="Century Gothic" pitchFamily="34" charset="0"/>
              </a:rPr>
              <a:t> обслуживание; </a:t>
            </a:r>
            <a:r>
              <a:rPr lang="ru-RU" sz="1100" dirty="0" err="1" smtClean="0">
                <a:latin typeface="Century Gothic" pitchFamily="34" charset="0"/>
              </a:rPr>
              <a:t>транс-национальный</a:t>
            </a:r>
            <a:r>
              <a:rPr lang="ru-RU" sz="1100" dirty="0" smtClean="0">
                <a:latin typeface="Century Gothic" pitchFamily="34" charset="0"/>
              </a:rPr>
              <a:t> </a:t>
            </a:r>
            <a:r>
              <a:rPr lang="ru-RU" sz="1100" dirty="0" err="1" smtClean="0">
                <a:latin typeface="Century Gothic" pitchFamily="34" charset="0"/>
              </a:rPr>
              <a:t>конгрессно-ярмарочный</a:t>
            </a:r>
            <a:r>
              <a:rPr lang="ru-RU" sz="1100" dirty="0" smtClean="0">
                <a:latin typeface="Century Gothic" pitchFamily="34" charset="0"/>
              </a:rPr>
              <a:t> комплекс.</a:t>
            </a:r>
            <a:endParaRPr lang="en-US" sz="1100" dirty="0" smtClean="0">
              <a:latin typeface="Century Gothic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3631184" y="5674242"/>
            <a:ext cx="3479735" cy="470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4,5-2,5 %</a:t>
            </a:r>
            <a:r>
              <a:rPr lang="ru-RU" sz="12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налоговые льготы</a:t>
            </a:r>
            <a:endParaRPr lang="ru-RU" sz="3200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647872" y="6070056"/>
            <a:ext cx="3686782" cy="428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по </a:t>
            </a:r>
            <a:r>
              <a:rPr lang="ru-RU" sz="1200" dirty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уплате налога на прибыль </a:t>
            </a: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для </a:t>
            </a:r>
            <a:r>
              <a:rPr lang="ru-RU" sz="1200" dirty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инвесторов, реализующих </a:t>
            </a: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проекты</a:t>
            </a:r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70738" y="1761398"/>
            <a:ext cx="778680" cy="425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23</a:t>
            </a:r>
            <a:r>
              <a:rPr lang="ru-RU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4817031" y="1764621"/>
            <a:ext cx="2139086" cy="485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объектов имущества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1507790" y="2370978"/>
            <a:ext cx="1556427" cy="459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Century Gothic" pitchFamily="34" charset="0"/>
              </a:rPr>
              <a:t>га</a:t>
            </a: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    площадь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823139" y="2312632"/>
            <a:ext cx="1005664" cy="425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125</a:t>
            </a:r>
            <a:r>
              <a:rPr lang="ru-RU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5579037" y="2396920"/>
            <a:ext cx="1417012" cy="450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Century Gothic" pitchFamily="34" charset="0"/>
              </a:rPr>
              <a:t>м2</a:t>
            </a: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    площадь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4197708" y="2319118"/>
            <a:ext cx="1566154" cy="425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1 349,2</a:t>
            </a:r>
            <a:r>
              <a:rPr lang="ru-RU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0" y="2835837"/>
            <a:ext cx="7324928" cy="403470"/>
          </a:xfrm>
          <a:prstGeom prst="rect">
            <a:avLst/>
          </a:prstGeom>
          <a:solidFill>
            <a:srgbClr val="E3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0" y="2857507"/>
            <a:ext cx="74118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Noto Sans"/>
                <a:ea typeface="Calibri" pitchFamily="34" charset="0"/>
                <a:cs typeface="Arial" pitchFamily="34" charset="0"/>
              </a:rPr>
              <a:t>РЕГИОНАЛЬНЫЙ ИНДУСТРИАЛЬНЫЙ ПАРК г. ГЕОРГИЕВСКА</a:t>
            </a:r>
            <a:endParaRPr lang="ru-RU" sz="2400" dirty="0" smtClean="0">
              <a:solidFill>
                <a:schemeClr val="bg1"/>
              </a:solidFill>
              <a:latin typeface="Noto Sans"/>
              <a:cs typeface="Arial" pitchFamily="34" charset="0"/>
            </a:endParaRPr>
          </a:p>
        </p:txBody>
      </p:sp>
      <p:pic>
        <p:nvPicPr>
          <p:cNvPr id="63" name="Picture 2" descr="C:\Users\User\Desktop\фото для инвест паспорта\рег.png"/>
          <p:cNvPicPr>
            <a:picLocks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467" t="4775" r="26504" b="9192"/>
          <a:stretch/>
        </p:blipFill>
        <p:spPr bwMode="auto">
          <a:xfrm>
            <a:off x="131456" y="3375498"/>
            <a:ext cx="3010578" cy="3015574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Прямоугольник 82"/>
          <p:cNvSpPr/>
          <p:nvPr/>
        </p:nvSpPr>
        <p:spPr>
          <a:xfrm>
            <a:off x="3492936" y="3340934"/>
            <a:ext cx="45719" cy="3098777"/>
          </a:xfrm>
          <a:prstGeom prst="rect">
            <a:avLst/>
          </a:prstGeom>
          <a:solidFill>
            <a:srgbClr val="E3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>
            <a:off x="3587079" y="3643273"/>
            <a:ext cx="3095823" cy="529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регионального индустриального парка города Георгиевск</a:t>
            </a:r>
          </a:p>
        </p:txBody>
      </p:sp>
      <p:sp>
        <p:nvSpPr>
          <p:cNvPr id="86" name="Прямоугольник 85"/>
          <p:cNvSpPr/>
          <p:nvPr/>
        </p:nvSpPr>
        <p:spPr>
          <a:xfrm>
            <a:off x="3570985" y="4112458"/>
            <a:ext cx="3118395" cy="424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6</a:t>
            </a:r>
            <a:r>
              <a:rPr lang="ru-RU" sz="12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свободных участков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3628417" y="4457154"/>
            <a:ext cx="3109608" cy="377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площадью </a:t>
            </a:r>
            <a:r>
              <a:rPr lang="ru-RU" b="1" dirty="0" smtClean="0">
                <a:solidFill>
                  <a:schemeClr val="tx1"/>
                </a:solidFill>
                <a:latin typeface="Century Gothic" pitchFamily="34" charset="0"/>
              </a:rPr>
              <a:t>47,5 </a:t>
            </a: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га 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3644155" y="4694986"/>
            <a:ext cx="3564040" cy="684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До</a:t>
            </a:r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95 %</a:t>
            </a:r>
            <a:r>
              <a:rPr lang="ru-RU" sz="12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снижение арендной платы</a:t>
            </a:r>
            <a:endParaRPr lang="ru-RU" sz="3200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3615445" y="5181588"/>
            <a:ext cx="3520970" cy="5188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за пользование земельным участком для </a:t>
            </a:r>
            <a:r>
              <a:rPr lang="ru-RU" sz="1200" dirty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реализации инвестиционного проекта</a:t>
            </a:r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0" y="6532361"/>
            <a:ext cx="59715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Century Gothic" pitchFamily="34" charset="0"/>
              </a:rPr>
              <a:t>Подробная информация: </a:t>
            </a:r>
            <a:r>
              <a:rPr lang="en-US" sz="1200" dirty="0" smtClean="0">
                <a:latin typeface="Century Gothic" pitchFamily="34" charset="0"/>
              </a:rPr>
              <a:t>https://www.youtube.com/watch?v=FMlFXNrcgz0</a:t>
            </a:r>
            <a:endParaRPr lang="ru-RU" sz="1200" dirty="0">
              <a:latin typeface="Century Gothic" pitchFamily="34" charset="0"/>
            </a:endParaRPr>
          </a:p>
        </p:txBody>
      </p:sp>
      <p:pic>
        <p:nvPicPr>
          <p:cNvPr id="93" name="Picture 8" descr="ÐÐ°ÑÑÐ¸Ð½ÐºÐ¸ Ð¿Ð¾ Ð·Ð°Ð¿ÑÐ¾ÑÑ Ð·ÐµÐ¼ÐµÐ»ÑÐ½ÑÐ¹ ÑÑÐ°ÑÑÐ¾Ðº 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6851" y="812260"/>
            <a:ext cx="2040155" cy="947057"/>
          </a:xfrm>
          <a:prstGeom prst="rect">
            <a:avLst/>
          </a:prstGeom>
          <a:noFill/>
        </p:spPr>
      </p:pic>
      <p:pic>
        <p:nvPicPr>
          <p:cNvPr id="9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9355" y="651763"/>
            <a:ext cx="1177038" cy="1177038"/>
          </a:xfrm>
          <a:prstGeom prst="rect">
            <a:avLst/>
          </a:prstGeom>
          <a:noFill/>
        </p:spPr>
      </p:pic>
      <p:sp>
        <p:nvSpPr>
          <p:cNvPr id="66" name="Прямоугольник 65"/>
          <p:cNvSpPr/>
          <p:nvPr/>
        </p:nvSpPr>
        <p:spPr>
          <a:xfrm>
            <a:off x="7545418" y="1714804"/>
            <a:ext cx="398834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 Gothic" pitchFamily="34" charset="0"/>
              </a:rPr>
              <a:t>50 % </a:t>
            </a:r>
            <a:r>
              <a:rPr lang="ru-RU" sz="1100" dirty="0" smtClean="0">
                <a:latin typeface="Century Gothic" pitchFamily="34" charset="0"/>
              </a:rPr>
              <a:t>льгота по земельному налогу в отношении земельных участков, используемых субъектами инвестиционной деятельности в рамках реализации особо значимых инвестиционных проектов</a:t>
            </a:r>
            <a:endParaRPr lang="en-US" sz="1100" dirty="0" smtClean="0">
              <a:latin typeface="Century Gothic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7558385" y="2625034"/>
            <a:ext cx="422180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Century Gothic" pitchFamily="34" charset="0"/>
              </a:rPr>
              <a:t>Особо значимый инвестиционный проект - это проект, реализуемый инвестором на территории Георгиевского городского округа, который соответствует приоритетным направлениям социально-экономического развития округа и предусматривает капитальные вложения в объекты основных средств на сумму не менее </a:t>
            </a:r>
            <a:r>
              <a:rPr lang="ru-RU" b="1" dirty="0" smtClean="0">
                <a:latin typeface="Century Gothic" pitchFamily="34" charset="0"/>
              </a:rPr>
              <a:t>15 </a:t>
            </a:r>
            <a:r>
              <a:rPr lang="ru-RU" sz="1100" dirty="0" smtClean="0">
                <a:latin typeface="Century Gothic" pitchFamily="34" charset="0"/>
              </a:rPr>
              <a:t>млн. рублей и количество создаваемых рабочих мест не менее </a:t>
            </a:r>
            <a:r>
              <a:rPr lang="ru-RU" b="1" dirty="0" smtClean="0">
                <a:latin typeface="Century Gothic" pitchFamily="34" charset="0"/>
              </a:rPr>
              <a:t>15</a:t>
            </a:r>
            <a:r>
              <a:rPr lang="ru-RU" sz="1100" dirty="0" smtClean="0">
                <a:latin typeface="Century Gothic" pitchFamily="34" charset="0"/>
              </a:rPr>
              <a:t>.</a:t>
            </a:r>
            <a:endParaRPr lang="ru-RU" sz="1100" dirty="0">
              <a:latin typeface="Century Gothic" pitchFamily="34" charset="0"/>
            </a:endParaRPr>
          </a:p>
        </p:txBody>
      </p:sp>
      <p:pic>
        <p:nvPicPr>
          <p:cNvPr id="1026" name="Picture 2" descr="C:\Documents and Settings\User\Рабочий стол\Инвест паспорт 2020\01-Proektirovanie-promyshlennyh-zdanij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7302" y="4406630"/>
            <a:ext cx="4289898" cy="22179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Прямоугольник 66"/>
          <p:cNvSpPr/>
          <p:nvPr/>
        </p:nvSpPr>
        <p:spPr>
          <a:xfrm>
            <a:off x="0" y="1"/>
            <a:ext cx="11682919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https://www.youtube.com/watch?v=FMlFXNrcgz0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403330" y="182880"/>
            <a:ext cx="788670" cy="342900"/>
          </a:xfrm>
          <a:prstGeom prst="rect">
            <a:avLst/>
          </a:prstGeom>
          <a:solidFill>
            <a:srgbClr val="E3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19</a:t>
            </a:r>
            <a:endParaRPr lang="ru-RU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" name="Равнобедренный треугольник 9"/>
          <p:cNvSpPr/>
          <p:nvPr/>
        </p:nvSpPr>
        <p:spPr>
          <a:xfrm rot="10800000">
            <a:off x="214008" y="778214"/>
            <a:ext cx="3531141" cy="2830749"/>
          </a:xfrm>
          <a:prstGeom prst="triangle">
            <a:avLst/>
          </a:prstGeom>
          <a:noFill/>
          <a:ln w="28575">
            <a:solidFill>
              <a:srgbClr val="E38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1" y="202887"/>
            <a:ext cx="8677073" cy="419683"/>
          </a:xfrm>
          <a:prstGeom prst="rect">
            <a:avLst/>
          </a:prstGeom>
          <a:solidFill>
            <a:srgbClr val="E3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04439" y="195374"/>
            <a:ext cx="9367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Noto Sans"/>
                <a:ea typeface="Calibri" pitchFamily="34" charset="0"/>
                <a:cs typeface="Arial" pitchFamily="34" charset="0"/>
              </a:rPr>
              <a:t>ИНФРАСТРУКТУРА ПОДДЕРЖКИ ИНВЕСТИЦИОННОЙ ДЕЯТЕЛЬНОСТИ</a:t>
            </a:r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2185480" y="794426"/>
            <a:ext cx="3531141" cy="2830749"/>
          </a:xfrm>
          <a:prstGeom prst="triangle">
            <a:avLst/>
          </a:prstGeom>
          <a:noFill/>
          <a:ln w="28575">
            <a:solidFill>
              <a:srgbClr val="E38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10800000">
            <a:off x="4169923" y="774972"/>
            <a:ext cx="3531141" cy="2830749"/>
          </a:xfrm>
          <a:prstGeom prst="triangle">
            <a:avLst/>
          </a:prstGeom>
          <a:noFill/>
          <a:ln w="28575">
            <a:solidFill>
              <a:srgbClr val="E38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6121940" y="820367"/>
            <a:ext cx="3531141" cy="2830749"/>
          </a:xfrm>
          <a:prstGeom prst="triangle">
            <a:avLst/>
          </a:prstGeom>
          <a:noFill/>
          <a:ln w="28575">
            <a:solidFill>
              <a:srgbClr val="E38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10800000">
            <a:off x="8057744" y="791186"/>
            <a:ext cx="3531141" cy="2830749"/>
          </a:xfrm>
          <a:prstGeom prst="triangle">
            <a:avLst/>
          </a:prstGeom>
          <a:noFill/>
          <a:ln w="28575">
            <a:solidFill>
              <a:srgbClr val="E38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 rot="10800000">
            <a:off x="4137490" y="3845669"/>
            <a:ext cx="3531141" cy="2830749"/>
          </a:xfrm>
          <a:prstGeom prst="triangle">
            <a:avLst/>
          </a:prstGeom>
          <a:noFill/>
          <a:ln w="28575">
            <a:solidFill>
              <a:srgbClr val="E38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/>
          <p:cNvSpPr/>
          <p:nvPr/>
        </p:nvSpPr>
        <p:spPr>
          <a:xfrm>
            <a:off x="2162775" y="3855396"/>
            <a:ext cx="3531141" cy="2830749"/>
          </a:xfrm>
          <a:prstGeom prst="triangle">
            <a:avLst/>
          </a:prstGeom>
          <a:noFill/>
          <a:ln w="28575">
            <a:solidFill>
              <a:srgbClr val="E38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>
            <a:off x="6102477" y="3855396"/>
            <a:ext cx="3531141" cy="2830749"/>
          </a:xfrm>
          <a:prstGeom prst="triangle">
            <a:avLst/>
          </a:prstGeom>
          <a:noFill/>
          <a:ln w="28575">
            <a:solidFill>
              <a:srgbClr val="E38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2" name="Picture 8" descr="C:\Documents and Settings\User\Рабочий стол\разное\буклет\эмблемы Министерств\Корпорация МСП.jpg"/>
          <p:cNvPicPr>
            <a:picLocks noChangeAspect="1" noChangeArrowheads="1"/>
          </p:cNvPicPr>
          <p:nvPr/>
        </p:nvPicPr>
        <p:blipFill>
          <a:blip r:embed="rId2" cstate="print"/>
          <a:srcRect l="23856" t="16031" r="24001" b="16630"/>
          <a:stretch>
            <a:fillRect/>
          </a:stretch>
        </p:blipFill>
        <p:spPr bwMode="auto">
          <a:xfrm>
            <a:off x="8433880" y="875490"/>
            <a:ext cx="496111" cy="490158"/>
          </a:xfrm>
          <a:prstGeom prst="rect">
            <a:avLst/>
          </a:prstGeom>
          <a:noFill/>
        </p:spPr>
      </p:pic>
      <p:sp>
        <p:nvSpPr>
          <p:cNvPr id="27" name="Равнобедренный треугольник 26"/>
          <p:cNvSpPr/>
          <p:nvPr/>
        </p:nvSpPr>
        <p:spPr>
          <a:xfrm rot="10800000">
            <a:off x="8054502" y="3861884"/>
            <a:ext cx="3531141" cy="2830749"/>
          </a:xfrm>
          <a:prstGeom prst="triangle">
            <a:avLst/>
          </a:prstGeom>
          <a:noFill/>
          <a:ln w="28575">
            <a:solidFill>
              <a:srgbClr val="E38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Равнобедренный треугольник 27"/>
          <p:cNvSpPr/>
          <p:nvPr/>
        </p:nvSpPr>
        <p:spPr>
          <a:xfrm rot="10800000">
            <a:off x="214007" y="3813246"/>
            <a:ext cx="3531141" cy="2830749"/>
          </a:xfrm>
          <a:prstGeom prst="triangle">
            <a:avLst/>
          </a:prstGeom>
          <a:noFill/>
          <a:ln w="28575">
            <a:solidFill>
              <a:srgbClr val="E38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3" name="Picture 9" descr="C:\Documents and Settings\User\Рабочий стол\разное\буклет\эмблемы Министерств\мин-во экономического развития С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3351" y="1188398"/>
            <a:ext cx="637364" cy="637364"/>
          </a:xfrm>
          <a:prstGeom prst="rect">
            <a:avLst/>
          </a:prstGeom>
          <a:noFill/>
        </p:spPr>
      </p:pic>
      <p:pic>
        <p:nvPicPr>
          <p:cNvPr id="1034" name="Picture 10" descr="C:\Documents and Settings\User\Рабочий стол\разное\буклет\эмблемы Министерств\мин-во сельского хозяйства С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4851" y="1236224"/>
            <a:ext cx="449094" cy="523943"/>
          </a:xfrm>
          <a:prstGeom prst="rect">
            <a:avLst/>
          </a:prstGeom>
          <a:noFill/>
        </p:spPr>
      </p:pic>
      <p:pic>
        <p:nvPicPr>
          <p:cNvPr id="1035" name="Picture 11" descr="C:\Documents and Settings\User\Рабочий стол\разное\буклет\эмблемы Министерств\мин-во промышленности и связи СК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782" t="6649" r="31915" b="47606"/>
          <a:stretch>
            <a:fillRect/>
          </a:stretch>
        </p:blipFill>
        <p:spPr bwMode="auto">
          <a:xfrm>
            <a:off x="4411606" y="3891064"/>
            <a:ext cx="617593" cy="583659"/>
          </a:xfrm>
          <a:prstGeom prst="rect">
            <a:avLst/>
          </a:prstGeom>
          <a:noFill/>
        </p:spPr>
      </p:pic>
      <p:pic>
        <p:nvPicPr>
          <p:cNvPr id="1036" name="Picture 12" descr="C:\Documents and Settings\User\Рабочий стол\разное\буклет\для флаера\заготовки\фонд микрофинансирования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76340" y="781862"/>
            <a:ext cx="618921" cy="618921"/>
          </a:xfrm>
          <a:prstGeom prst="rect">
            <a:avLst/>
          </a:prstGeom>
          <a:noFill/>
        </p:spPr>
      </p:pic>
      <p:pic>
        <p:nvPicPr>
          <p:cNvPr id="1037" name="Picture 13" descr="C:\Documents and Settings\User\Рабочий стол\разное\буклет\для флаера\заготовки\гарантийный фонд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5562" y="3845769"/>
            <a:ext cx="575816" cy="580315"/>
          </a:xfrm>
          <a:prstGeom prst="rect">
            <a:avLst/>
          </a:prstGeom>
          <a:noFill/>
        </p:spPr>
      </p:pic>
      <p:pic>
        <p:nvPicPr>
          <p:cNvPr id="1038" name="Picture 14" descr="C:\Documents and Settings\User\Рабочий стол\разное\буклет\для флаера\заготовки\ФПП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851" t="13104" r="32553" b="47035"/>
          <a:stretch>
            <a:fillRect/>
          </a:stretch>
        </p:blipFill>
        <p:spPr bwMode="auto">
          <a:xfrm>
            <a:off x="541932" y="817125"/>
            <a:ext cx="664063" cy="554475"/>
          </a:xfrm>
          <a:prstGeom prst="rect">
            <a:avLst/>
          </a:prstGeom>
          <a:noFill/>
        </p:spPr>
      </p:pic>
      <p:pic>
        <p:nvPicPr>
          <p:cNvPr id="1039" name="Picture 15" descr="C:\Documents and Settings\User\Рабочий стол\СК КРСК лого (рус).png"/>
          <p:cNvPicPr>
            <a:picLocks noChangeAspect="1" noChangeArrowheads="1"/>
          </p:cNvPicPr>
          <p:nvPr/>
        </p:nvPicPr>
        <p:blipFill>
          <a:blip r:embed="rId9" cstate="print"/>
          <a:srcRect r="61914"/>
          <a:stretch>
            <a:fillRect/>
          </a:stretch>
        </p:blipFill>
        <p:spPr bwMode="auto">
          <a:xfrm>
            <a:off x="7597302" y="4220893"/>
            <a:ext cx="525294" cy="593541"/>
          </a:xfrm>
          <a:prstGeom prst="rect">
            <a:avLst/>
          </a:prstGeom>
          <a:noFill/>
        </p:spPr>
      </p:pic>
      <p:pic>
        <p:nvPicPr>
          <p:cNvPr id="1040" name="Picture 16" descr="C:\Documents and Settings\User\Рабочий стол\разное\буклет\для флаера\заготовки\фонд инноваций.jpe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24" r="50721"/>
          <a:stretch>
            <a:fillRect/>
          </a:stretch>
        </p:blipFill>
        <p:spPr bwMode="auto">
          <a:xfrm>
            <a:off x="3542051" y="4235052"/>
            <a:ext cx="656026" cy="589868"/>
          </a:xfrm>
          <a:prstGeom prst="rect">
            <a:avLst/>
          </a:prstGeom>
          <a:noFill/>
        </p:spPr>
      </p:pic>
      <p:pic>
        <p:nvPicPr>
          <p:cNvPr id="1041" name="Picture 17" descr="C:\Documents and Settings\User\Рабочий стол\разное\буклет\эмблемы Министерств\фонд Наше будущее.pn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4"/>
          <a:stretch>
            <a:fillRect/>
          </a:stretch>
        </p:blipFill>
        <p:spPr bwMode="auto">
          <a:xfrm>
            <a:off x="8424694" y="3922272"/>
            <a:ext cx="651215" cy="484357"/>
          </a:xfrm>
          <a:prstGeom prst="parallelogram">
            <a:avLst/>
          </a:prstGeom>
          <a:noFill/>
        </p:spPr>
      </p:pic>
      <p:sp>
        <p:nvSpPr>
          <p:cNvPr id="39" name="Прямоугольник 38"/>
          <p:cNvSpPr/>
          <p:nvPr/>
        </p:nvSpPr>
        <p:spPr>
          <a:xfrm>
            <a:off x="5081874" y="837251"/>
            <a:ext cx="2495973" cy="485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  <a:latin typeface="Century Gothic" pitchFamily="34" charset="0"/>
              </a:rPr>
              <a:t>Фонд микрофинансирования субъектов МСП в Ставропольском крае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138930" y="843736"/>
            <a:ext cx="2495973" cy="485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  <a:latin typeface="Century Gothic" pitchFamily="34" charset="0"/>
              </a:rPr>
              <a:t>Фонд поддержки предпринимательства </a:t>
            </a:r>
          </a:p>
          <a:p>
            <a:r>
              <a:rPr lang="ru-RU" sz="1100" b="1" dirty="0" smtClean="0">
                <a:solidFill>
                  <a:schemeClr val="tx1"/>
                </a:solidFill>
                <a:latin typeface="Century Gothic" pitchFamily="34" charset="0"/>
              </a:rPr>
              <a:t>в Ставропольском крае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3035030" y="1865145"/>
            <a:ext cx="1828800" cy="485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ru-RU" sz="1100" b="1" dirty="0" smtClean="0">
                <a:solidFill>
                  <a:schemeClr val="tx1"/>
                </a:solidFill>
                <a:latin typeface="Century Gothic" pitchFamily="34" charset="0"/>
              </a:rPr>
              <a:t>Министерство экономического развития Ставропольского края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7033097" y="1881363"/>
            <a:ext cx="1741251" cy="485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ru-RU" sz="1100" b="1" dirty="0" smtClean="0">
                <a:solidFill>
                  <a:schemeClr val="tx1"/>
                </a:solidFill>
                <a:latin typeface="Century Gothic" pitchFamily="34" charset="0"/>
              </a:rPr>
              <a:t>Министерство сельского хозяйства Ставропольского края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8969696" y="843736"/>
            <a:ext cx="2495973" cy="485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  <a:latin typeface="Century Gothic" pitchFamily="34" charset="0"/>
              </a:rPr>
              <a:t>АО «Федеральная корпорация по развитию малого и среднего предпринимательства»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2983947" y="4883960"/>
            <a:ext cx="1918799" cy="485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ru-RU" sz="1100" b="1" dirty="0" smtClean="0">
                <a:solidFill>
                  <a:schemeClr val="tx1"/>
                </a:solidFill>
                <a:latin typeface="Century Gothic" pitchFamily="34" charset="0"/>
              </a:rPr>
              <a:t>Фонд содействия инновационному развитию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Century Gothic" pitchFamily="34" charset="0"/>
              </a:rPr>
              <a:t>Ставропольского края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1147864" y="3885251"/>
            <a:ext cx="2286000" cy="501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  <a:latin typeface="Century Gothic" pitchFamily="34" charset="0"/>
              </a:rPr>
              <a:t>Гарантийный фонд поддержки субъектов МСП </a:t>
            </a:r>
          </a:p>
          <a:p>
            <a:r>
              <a:rPr lang="ru-RU" sz="1100" b="1" dirty="0" smtClean="0">
                <a:solidFill>
                  <a:schemeClr val="tx1"/>
                </a:solidFill>
                <a:latin typeface="Century Gothic" pitchFamily="34" charset="0"/>
              </a:rPr>
              <a:t>в Ставропольском крае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5045412" y="3940384"/>
            <a:ext cx="2376792" cy="485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  <a:latin typeface="Century Gothic" pitchFamily="34" charset="0"/>
              </a:rPr>
              <a:t>Министерство энергетики, промышленности и связи Ставропольского края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6926095" y="4883967"/>
            <a:ext cx="1903376" cy="485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Century Gothic" pitchFamily="34" charset="0"/>
              </a:rPr>
              <a:t>Корпорация 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Century Gothic" pitchFamily="34" charset="0"/>
              </a:rPr>
              <a:t>развития Ставропольского края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9070215" y="3920919"/>
            <a:ext cx="2495973" cy="485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  <a:latin typeface="Century Gothic" pitchFamily="34" charset="0"/>
              </a:rPr>
              <a:t>Фонд региональных социальных программ </a:t>
            </a:r>
          </a:p>
          <a:p>
            <a:r>
              <a:rPr lang="ru-RU" sz="1100" b="1" dirty="0" smtClean="0">
                <a:solidFill>
                  <a:schemeClr val="tx1"/>
                </a:solidFill>
                <a:latin typeface="Century Gothic" pitchFamily="34" charset="0"/>
              </a:rPr>
              <a:t>«Наше будущее»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4747893" y="1281482"/>
            <a:ext cx="2495973" cy="381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Меры поддержки: финансовая.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4696007" y="1696534"/>
            <a:ext cx="2495973" cy="1017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Адрес: 355002, СК, г. Ставрополь, ул. Пушкина, д. 25А.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Телефон: 8(8652)35-41-65.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E-mail</a:t>
            </a:r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: </a:t>
            </a:r>
            <a:endParaRPr lang="en-US" sz="10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skfm@microfond26.ru</a:t>
            </a:r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Подробнее 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на сайте: 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microfond26.ru.</a:t>
            </a:r>
            <a:endParaRPr lang="ru-RU" sz="1000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22573" y="1346331"/>
            <a:ext cx="2765900" cy="381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Меры поддержки: консультационная, информационная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753061" y="1819751"/>
            <a:ext cx="2495973" cy="1017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Адрес: 355012, СК, г. Ставрополь, ул. </a:t>
            </a:r>
            <a:r>
              <a:rPr lang="ru-RU" sz="1000" dirty="0" err="1" smtClean="0">
                <a:solidFill>
                  <a:schemeClr val="tx1"/>
                </a:solidFill>
                <a:latin typeface="Century Gothic" pitchFamily="34" charset="0"/>
              </a:rPr>
              <a:t>Голенева</a:t>
            </a:r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, д. 73а.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Телефон: 8(8652)22-52-62.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E-mail</a:t>
            </a:r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: </a:t>
            </a:r>
            <a:endParaRPr lang="en-US" sz="10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info@fppsk.ru</a:t>
            </a:r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Подробнее 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на сайте: 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fppsk26.ru.</a:t>
            </a:r>
            <a:endParaRPr lang="ru-RU" sz="1000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740748" y="2367734"/>
            <a:ext cx="2495973" cy="381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Меры поддержки: консультационная, финансовая.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2655652" y="2666052"/>
            <a:ext cx="2645920" cy="1017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Адрес: 355035, СК, г. Ставрополь, 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ул. Ленина, д. 293.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Телефон: 8(8652)35-22-01(приемная), 35-22-75, доб. 2144, 2143.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E-mail</a:t>
            </a:r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: </a:t>
            </a:r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invest@stavinvest.ru</a:t>
            </a:r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Подробнее на сайте: </a:t>
            </a:r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stavinvest.ru.</a:t>
            </a:r>
            <a:endParaRPr lang="ru-RU" sz="1000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6686935" y="2364490"/>
            <a:ext cx="2495973" cy="381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Меры поддержки: консультационная, финансовая.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6592111" y="2662808"/>
            <a:ext cx="2645920" cy="1017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Адрес: 355062, СК, г. Ставрополь, 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ул. Мира, д. 337.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Телефон: 8(8652)24-01-02 (приемная), 35-81-40, 35-47-13.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E-mail</a:t>
            </a:r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: </a:t>
            </a:r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info@mshsk.ru</a:t>
            </a:r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Подробнее на сайте:</a:t>
            </a:r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 mshsk.ru.</a:t>
            </a:r>
            <a:endParaRPr lang="ru-RU" sz="1000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8596805" y="1346333"/>
            <a:ext cx="2495973" cy="381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Меры поддержки: финансовая, гарантийная, консультационная.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8564375" y="1800297"/>
            <a:ext cx="2495973" cy="1017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Адрес: 109074, г. Москва, 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пл. Славянская, д. 4, стр. 1.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Телефон: 8(495)698-98-00.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E-mail</a:t>
            </a:r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: </a:t>
            </a:r>
            <a:endParaRPr lang="en-US" sz="10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info@corpmsp.ru</a:t>
            </a:r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Подробнее 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на сайте: 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corpmsp.ru.</a:t>
            </a:r>
            <a:endParaRPr lang="ru-RU" sz="1000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814674" y="4352178"/>
            <a:ext cx="2495973" cy="381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Меры поддержки: гарантийная.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743332" y="4747774"/>
            <a:ext cx="2495973" cy="1017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Адрес: 355002, СК, г. Ставрополь, ул. Пушкина, д. 25А, корп. 2.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Телефон: 8(8652)755-000.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E-mail</a:t>
            </a:r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: </a:t>
            </a:r>
            <a:endParaRPr lang="en-US" sz="10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garantfond26@yandex.ru</a:t>
            </a:r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Подробнее 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на сайте: 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stavgarant26.ru.</a:t>
            </a:r>
            <a:endParaRPr lang="ru-RU" sz="1000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2519467" y="5396274"/>
            <a:ext cx="2733474" cy="381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Меры поддержки: 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консультационная.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2627257" y="5694590"/>
            <a:ext cx="2495973" cy="1017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Адрес: 355003, СК, г. Ставрополь, ул. Дзержинского, д.  199.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Телефон: 8(8652)23-99-09.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E-mail</a:t>
            </a:r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:  </a:t>
            </a:r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info@infond26.ru</a:t>
            </a:r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Подробнее на сайте: 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infond26.ru.</a:t>
            </a:r>
            <a:endParaRPr lang="ru-RU" sz="1000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4712220" y="4407298"/>
            <a:ext cx="2495973" cy="381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Меры поддержки: финансовая, консультационная.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4588212" y="4832080"/>
            <a:ext cx="2645920" cy="1017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Адрес: 3550</a:t>
            </a:r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31</a:t>
            </a:r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, СК, г. Ставрополь, 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пр. Черняховского, д. 2.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Телефон: 8(8652)26-83-43.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E-mail</a:t>
            </a:r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: 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minprom@stavregion.ru</a:t>
            </a:r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Подробнее 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на сайте: 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stavminprom.ru.</a:t>
            </a:r>
            <a:endParaRPr lang="ru-RU" sz="1000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8642200" y="4446212"/>
            <a:ext cx="2495973" cy="381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Меры поддержки: финансовая, консультационная.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8600042" y="4900176"/>
            <a:ext cx="2495973" cy="1017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Адрес: 1</a:t>
            </a:r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19019</a:t>
            </a:r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, г. Москва, 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ул. Знаменка, д. 8/13, стр. 2.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Телефон: 8(495)780-96-71.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E-mail</a:t>
            </a:r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: </a:t>
            </a:r>
            <a:endParaRPr lang="en-US" sz="10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fund@nb-fund.ru</a:t>
            </a:r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Подробнее 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на сайте: 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nb-fund.ru.</a:t>
            </a:r>
            <a:endParaRPr lang="ru-RU" sz="1000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6514292" y="5393031"/>
            <a:ext cx="2733474" cy="381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Меры поддержки: 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консультационная.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6622082" y="5701075"/>
            <a:ext cx="2495973" cy="1017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Адрес: 3550</a:t>
            </a:r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35</a:t>
            </a:r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, СК, г. Ставрополь, ул. Карла Маркса, д.  110.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Телефон: 8(8652)</a:t>
            </a:r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33-33-00</a:t>
            </a:r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.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E-mail</a:t>
            </a:r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:  </a:t>
            </a:r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info@razvitie-stav.ru</a:t>
            </a:r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Подробнее на сайте: 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  <a:latin typeface="Century Gothic" pitchFamily="34" charset="0"/>
              </a:rPr>
              <a:t>razvitie-stav.ru.</a:t>
            </a:r>
            <a:endParaRPr lang="ru-RU" sz="1000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22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1958" y="579867"/>
            <a:ext cx="10359483" cy="2386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b="1" dirty="0" smtClean="0">
              <a:latin typeface="Century Gothic" pitchFamily="34" charset="0"/>
            </a:endParaRPr>
          </a:p>
          <a:p>
            <a:pPr algn="r"/>
            <a:r>
              <a:rPr lang="ru-RU" sz="3200" dirty="0" smtClean="0">
                <a:latin typeface="Century Gothic" pitchFamily="34" charset="0"/>
              </a:rPr>
              <a:t>КОНКУРЕНТОСПОСОБНОСТЬ</a:t>
            </a:r>
          </a:p>
          <a:p>
            <a:pPr algn="r"/>
            <a:r>
              <a:rPr lang="ru-RU" sz="3200" dirty="0" smtClean="0">
                <a:latin typeface="Century Gothic" pitchFamily="34" charset="0"/>
              </a:rPr>
              <a:t>ГЕОРГИЕВСКОГО ГОРОДСКОГО ОКРУГА </a:t>
            </a:r>
            <a:endParaRPr lang="ru-RU" sz="320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3055435" y="3633281"/>
            <a:ext cx="8697951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Noto Sans"/>
                <a:ea typeface="Times New Roman" pitchFamily="18" charset="0"/>
                <a:cs typeface="Arial" pitchFamily="34" charset="0"/>
              </a:rPr>
              <a:t>С.ОТКРЫТОСТЬ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Noto Sans"/>
              <a:cs typeface="Arial" pitchFamily="34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Noto Sans"/>
              <a:ea typeface="Times New Roman" pitchFamily="18" charset="0"/>
              <a:cs typeface="Arial" pitchFamily="34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Noto Sans"/>
                <a:ea typeface="Times New Roman" pitchFamily="18" charset="0"/>
                <a:cs typeface="Arial" pitchFamily="34" charset="0"/>
              </a:rPr>
              <a:t>ИНВЕСТИЦИИ В ФОРМИРОВАНИЕ ОТКРЫТОГО ГЕОРГИЕВСКОГО ГОРОДСКОГО ОКРУГА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Noto Sans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691055"/>
            <a:ext cx="12192000" cy="423746"/>
          </a:xfrm>
          <a:prstGeom prst="rect">
            <a:avLst/>
          </a:prstGeom>
          <a:solidFill>
            <a:schemeClr val="bg1">
              <a:lumMod val="8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743786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5243209"/>
            <a:ext cx="7148285" cy="1459850"/>
          </a:xfrm>
          <a:prstGeom prst="rect">
            <a:avLst/>
          </a:prstGeom>
          <a:solidFill>
            <a:srgbClr val="0099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307963" y="139668"/>
            <a:ext cx="4716398" cy="6573366"/>
          </a:xfrm>
          <a:prstGeom prst="rect">
            <a:avLst/>
          </a:prstGeom>
          <a:noFill/>
          <a:ln w="127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403330" y="182880"/>
            <a:ext cx="788670" cy="3429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</a:t>
            </a:r>
            <a:r>
              <a:rPr lang="en-US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</a:t>
            </a:r>
            <a:endParaRPr lang="ru-RU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5400000">
            <a:off x="10161350" y="2058040"/>
            <a:ext cx="3267703" cy="444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С. ОТКРЫТОСТЬЬ</a:t>
            </a:r>
            <a:endParaRPr lang="ru-RU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" y="202887"/>
            <a:ext cx="7149830" cy="3905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55799" y="195375"/>
            <a:ext cx="7211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Noto Sans"/>
                <a:ea typeface="Calibri" pitchFamily="34" charset="0"/>
                <a:cs typeface="Arial" pitchFamily="34" charset="0"/>
              </a:rPr>
              <a:t>ИНВЕСТИЦИИ В БИЗНЕС-МЕДИА, СВЯЗЬ</a:t>
            </a:r>
            <a:endParaRPr lang="ru-RU" sz="2400" dirty="0" smtClean="0">
              <a:solidFill>
                <a:schemeClr val="bg1"/>
              </a:solidFill>
              <a:latin typeface="Noto Sans"/>
              <a:cs typeface="Arial" pitchFamily="34" charset="0"/>
            </a:endParaRPr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7617470" y="952381"/>
            <a:ext cx="3880624" cy="192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88900" marR="0" lvl="0" indent="-88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освещение достигаемых результатов в каждой области муниципальной ответственности при создании комфортного для населения и благоприятного для бизнеса Георгиевского городского округа;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88900" indent="-889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увеличение количества домохозяйств, имеющих доступ к широкополосной сети «Интернет»;</a:t>
            </a:r>
          </a:p>
          <a:p>
            <a:pPr marL="88900" indent="-889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увеличение пропускной способности входящей информации через подключение к широкополосной сети «Интернет».</a:t>
            </a:r>
          </a:p>
          <a:p>
            <a:pPr marL="88900" marR="0" lvl="0" indent="-88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15" name="Picture 2" descr="C:\Users\1\Desktop\ДЮС\Коммуникационная система\георгиевкая округ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923" y="4243242"/>
            <a:ext cx="3177028" cy="6189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bevelB w="228600" h="139700" prst="softRound"/>
            <a:extrusionClr>
              <a:schemeClr val="bg2">
                <a:lumMod val="50000"/>
              </a:schemeClr>
            </a:extrusionClr>
          </a:sp3d>
        </p:spPr>
      </p:pic>
      <p:pic>
        <p:nvPicPr>
          <p:cNvPr id="17" name="Picture 4" descr="C:\Users\1\Desktop\ДЮС\Коммуникационная система\georgievs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1881" y="4237604"/>
            <a:ext cx="3050568" cy="634368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5810590" y="6057364"/>
            <a:ext cx="1227112" cy="1884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Century Gothic" pitchFamily="34" charset="0"/>
              </a:rPr>
              <a:t>ПАБЛИКОВ</a:t>
            </a:r>
            <a:endParaRPr lang="ru-RU" sz="1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856446" y="5556250"/>
            <a:ext cx="1273079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600" b="1" dirty="0" smtClean="0">
                <a:solidFill>
                  <a:schemeClr val="tx1"/>
                </a:solidFill>
                <a:latin typeface="Century Gothic" pitchFamily="34" charset="0"/>
              </a:rPr>
              <a:t>10</a:t>
            </a:r>
            <a:endParaRPr lang="ru-RU" sz="12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755600" y="5528294"/>
            <a:ext cx="57600" cy="9000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0" y="4159661"/>
            <a:ext cx="7107224" cy="801447"/>
          </a:xfrm>
          <a:prstGeom prst="rect">
            <a:avLst/>
          </a:prstGeom>
          <a:noFill/>
          <a:ln w="127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8" t="4477" r="6434" b="5564"/>
          <a:stretch/>
        </p:blipFill>
        <p:spPr>
          <a:xfrm>
            <a:off x="330234" y="5537074"/>
            <a:ext cx="714706" cy="7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7057" y="5537074"/>
            <a:ext cx="720000" cy="7200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5251" y="5556250"/>
            <a:ext cx="722935" cy="720000"/>
          </a:xfrm>
          <a:prstGeom prst="round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6150" y="5542880"/>
            <a:ext cx="1023829" cy="720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19" t="2778" r="2779" b="3472"/>
          <a:stretch/>
        </p:blipFill>
        <p:spPr>
          <a:xfrm>
            <a:off x="3422174" y="5541860"/>
            <a:ext cx="717333" cy="720000"/>
          </a:xfrm>
          <a:prstGeom prst="round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7423549" y="3008022"/>
            <a:ext cx="46290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latin typeface="Century Gothic" pitchFamily="34" charset="0"/>
              </a:rPr>
              <a:t>Услуги связи предоставляют: </a:t>
            </a:r>
          </a:p>
          <a:p>
            <a:pPr algn="ctr"/>
            <a:r>
              <a:rPr lang="ru-RU" sz="1200" i="1" dirty="0" smtClean="0">
                <a:latin typeface="Century Gothic" pitchFamily="34" charset="0"/>
              </a:rPr>
              <a:t>Ставропольский филиал ОАО «</a:t>
            </a:r>
            <a:r>
              <a:rPr lang="ru-RU" sz="1200" i="1" dirty="0" err="1" smtClean="0">
                <a:latin typeface="Century Gothic" pitchFamily="34" charset="0"/>
              </a:rPr>
              <a:t>Ростелеком</a:t>
            </a:r>
            <a:r>
              <a:rPr lang="ru-RU" sz="1200" i="1" dirty="0" smtClean="0">
                <a:latin typeface="Century Gothic" pitchFamily="34" charset="0"/>
              </a:rPr>
              <a:t>», </a:t>
            </a:r>
          </a:p>
          <a:p>
            <a:pPr algn="ctr"/>
            <a:r>
              <a:rPr lang="ru-RU" sz="1200" i="1" dirty="0" smtClean="0">
                <a:latin typeface="Century Gothic" pitchFamily="34" charset="0"/>
              </a:rPr>
              <a:t>ООО «</a:t>
            </a:r>
            <a:r>
              <a:rPr lang="ru-RU" sz="1200" i="1" dirty="0" err="1" smtClean="0">
                <a:latin typeface="Century Gothic" pitchFamily="34" charset="0"/>
              </a:rPr>
              <a:t>СерДи</a:t>
            </a:r>
            <a:r>
              <a:rPr lang="ru-RU" sz="1200" i="1" dirty="0" smtClean="0">
                <a:latin typeface="Century Gothic" pitchFamily="34" charset="0"/>
              </a:rPr>
              <a:t> </a:t>
            </a:r>
            <a:r>
              <a:rPr lang="ru-RU" sz="1200" i="1" dirty="0" err="1" smtClean="0">
                <a:latin typeface="Century Gothic" pitchFamily="34" charset="0"/>
              </a:rPr>
              <a:t>ТелеКом</a:t>
            </a:r>
            <a:r>
              <a:rPr lang="ru-RU" sz="1200" i="1" dirty="0" smtClean="0">
                <a:latin typeface="Century Gothic" pitchFamily="34" charset="0"/>
              </a:rPr>
              <a:t>», операторы сотовой подвижной связи торговых марок «</a:t>
            </a:r>
            <a:r>
              <a:rPr lang="ru-RU" sz="1200" i="1" dirty="0" err="1" smtClean="0">
                <a:latin typeface="Century Gothic" pitchFamily="34" charset="0"/>
              </a:rPr>
              <a:t>Билайн</a:t>
            </a:r>
            <a:r>
              <a:rPr lang="ru-RU" sz="1200" i="1" dirty="0" smtClean="0">
                <a:latin typeface="Century Gothic" pitchFamily="34" charset="0"/>
              </a:rPr>
              <a:t>», «</a:t>
            </a:r>
            <a:r>
              <a:rPr lang="ru-RU" sz="1200" i="1" dirty="0" err="1" smtClean="0">
                <a:latin typeface="Century Gothic" pitchFamily="34" charset="0"/>
              </a:rPr>
              <a:t>МегаФон</a:t>
            </a:r>
            <a:r>
              <a:rPr lang="ru-RU" sz="1200" i="1" dirty="0" smtClean="0">
                <a:latin typeface="Century Gothic" pitchFamily="34" charset="0"/>
              </a:rPr>
              <a:t>» и «МТС». Предоставление почтовых услуг осуществляется </a:t>
            </a:r>
          </a:p>
          <a:p>
            <a:pPr algn="ctr"/>
            <a:r>
              <a:rPr lang="ru-RU" sz="1200" i="1" dirty="0" smtClean="0">
                <a:latin typeface="Century Gothic" pitchFamily="34" charset="0"/>
              </a:rPr>
              <a:t>ФГУП «Почта России».</a:t>
            </a:r>
            <a:endParaRPr lang="ru-RU" sz="1200" i="1" dirty="0">
              <a:latin typeface="Century Gothic" pitchFamily="34" charset="0"/>
            </a:endParaRPr>
          </a:p>
        </p:txBody>
      </p:sp>
      <p:pic>
        <p:nvPicPr>
          <p:cNvPr id="39" name="Picture 2" descr="Картинки по запросу ростелеком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18331" y="4480014"/>
            <a:ext cx="1137419" cy="1137419"/>
          </a:xfrm>
          <a:prstGeom prst="rect">
            <a:avLst/>
          </a:prstGeom>
          <a:noFill/>
        </p:spPr>
      </p:pic>
      <p:pic>
        <p:nvPicPr>
          <p:cNvPr id="40" name="Picture 10" descr="Картинки по запросу серди телеком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590454" y="4706989"/>
            <a:ext cx="2130426" cy="738777"/>
          </a:xfrm>
          <a:prstGeom prst="rect">
            <a:avLst/>
          </a:prstGeom>
          <a:noFill/>
        </p:spPr>
      </p:pic>
      <p:pic>
        <p:nvPicPr>
          <p:cNvPr id="41" name="Picture 12" descr="Картинки по запросу билайн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89293" y="5608460"/>
            <a:ext cx="903791" cy="903791"/>
          </a:xfrm>
          <a:prstGeom prst="rect">
            <a:avLst/>
          </a:prstGeom>
          <a:noFill/>
        </p:spPr>
      </p:pic>
      <p:pic>
        <p:nvPicPr>
          <p:cNvPr id="42" name="Picture 14" descr="Похожее изображение"/>
          <p:cNvPicPr>
            <a:picLocks noChangeAspect="1" noChangeArrowheads="1"/>
          </p:cNvPicPr>
          <p:nvPr/>
        </p:nvPicPr>
        <p:blipFill>
          <a:blip r:embed="rId12" cstate="print"/>
          <a:srcRect l="11143" t="25490" r="10426" b="24183"/>
          <a:stretch>
            <a:fillRect/>
          </a:stretch>
        </p:blipFill>
        <p:spPr bwMode="auto">
          <a:xfrm>
            <a:off x="8687748" y="5613097"/>
            <a:ext cx="1494553" cy="959005"/>
          </a:xfrm>
          <a:prstGeom prst="rect">
            <a:avLst/>
          </a:prstGeom>
          <a:noFill/>
        </p:spPr>
      </p:pic>
      <p:pic>
        <p:nvPicPr>
          <p:cNvPr id="43" name="Picture 16" descr="Похожее изображение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328807" y="5665768"/>
            <a:ext cx="1613579" cy="101476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393022" y="135280"/>
            <a:ext cx="4184088" cy="444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bg1">
                    <a:lumMod val="75000"/>
                  </a:schemeClr>
                </a:solidFill>
              </a:rPr>
              <a:t>ИНВЕСТИЦИОННОЕ ПРЕДЛОЖЕНИЕ</a:t>
            </a:r>
            <a:endParaRPr lang="ru-RU" sz="2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1" name="Rectangle 39">
            <a:extLst>
              <a:ext uri="{FF2B5EF4-FFF2-40B4-BE49-F238E27FC236}">
                <a16:creationId xmlns:a16="http://schemas.microsoft.com/office/drawing/2014/main" xmlns="" id="{011D25BD-D776-4A57-98AF-68E051AF40FA}"/>
              </a:ext>
            </a:extLst>
          </p:cNvPr>
          <p:cNvSpPr/>
          <p:nvPr/>
        </p:nvSpPr>
        <p:spPr>
          <a:xfrm>
            <a:off x="330910" y="2585834"/>
            <a:ext cx="3793618" cy="519112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Century Gothic" pitchFamily="34" charset="0"/>
                <a:ea typeface="Noto Sans" panose="020B0502040504020204" pitchFamily="34"/>
                <a:cs typeface="Noto Sans" panose="020B0502040504020204" pitchFamily="34"/>
              </a:rPr>
              <a:t>64 км</a:t>
            </a:r>
            <a:r>
              <a:rPr lang="ru-RU" sz="1400" dirty="0">
                <a:solidFill>
                  <a:schemeClr val="accent3">
                    <a:lumMod val="75000"/>
                  </a:schemeClr>
                </a:solidFill>
                <a:latin typeface="Century Gothic" pitchFamily="34" charset="0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ru-RU" sz="1200" dirty="0">
                <a:solidFill>
                  <a:schemeClr val="accent3">
                    <a:lumMod val="75000"/>
                  </a:schemeClr>
                </a:solidFill>
                <a:latin typeface="Century Gothic" pitchFamily="34" charset="0"/>
                <a:ea typeface="Noto Sans" panose="020B0502040504020204" pitchFamily="34"/>
                <a:cs typeface="Noto Sans" panose="020B0502040504020204" pitchFamily="34"/>
              </a:rPr>
              <a:t>введено современных волоконно-оптических линий связи </a:t>
            </a:r>
            <a:endParaRPr lang="en-US" sz="1200" dirty="0">
              <a:solidFill>
                <a:schemeClr val="accent3">
                  <a:lumMod val="75000"/>
                </a:schemeClr>
              </a:solidFill>
              <a:latin typeface="Century Gothic" pitchFamily="34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2" name="Rectangle 41">
            <a:extLst>
              <a:ext uri="{FF2B5EF4-FFF2-40B4-BE49-F238E27FC236}">
                <a16:creationId xmlns:a16="http://schemas.microsoft.com/office/drawing/2014/main" xmlns="" id="{6AFB799C-39D7-42D4-B155-C1B21AE196C9}"/>
              </a:ext>
            </a:extLst>
          </p:cNvPr>
          <p:cNvSpPr/>
          <p:nvPr/>
        </p:nvSpPr>
        <p:spPr>
          <a:xfrm>
            <a:off x="291221" y="2574721"/>
            <a:ext cx="71438" cy="5191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Rectangle 39">
            <a:extLst>
              <a:ext uri="{FF2B5EF4-FFF2-40B4-BE49-F238E27FC236}">
                <a16:creationId xmlns:a16="http://schemas.microsoft.com/office/drawing/2014/main" xmlns="" id="{011D25BD-D776-4A57-98AF-68E051AF40FA}"/>
              </a:ext>
            </a:extLst>
          </p:cNvPr>
          <p:cNvSpPr/>
          <p:nvPr/>
        </p:nvSpPr>
        <p:spPr>
          <a:xfrm>
            <a:off x="349756" y="1802116"/>
            <a:ext cx="3774771" cy="519113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Century Gothic" pitchFamily="34" charset="0"/>
                <a:ea typeface="Noto Sans" panose="020B0502040504020204" pitchFamily="34"/>
                <a:cs typeface="Noto Sans" panose="020B0502040504020204" pitchFamily="34"/>
              </a:rPr>
              <a:t>500 км</a:t>
            </a:r>
            <a:r>
              <a:rPr lang="ru-RU" sz="1400" dirty="0">
                <a:solidFill>
                  <a:schemeClr val="accent3">
                    <a:lumMod val="75000"/>
                  </a:schemeClr>
                </a:solidFill>
                <a:latin typeface="Century Gothic" pitchFamily="34" charset="0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ru-RU" sz="1200" dirty="0">
                <a:solidFill>
                  <a:schemeClr val="accent3">
                    <a:lumMod val="75000"/>
                  </a:schemeClr>
                </a:solidFill>
                <a:latin typeface="Century Gothic" pitchFamily="34" charset="0"/>
                <a:ea typeface="Noto Sans" panose="020B0502040504020204" pitchFamily="34"/>
                <a:cs typeface="Noto Sans" panose="020B0502040504020204" pitchFamily="34"/>
              </a:rPr>
              <a:t>общая протяженность современных волоконно-оптических линий связи  </a:t>
            </a:r>
            <a:endParaRPr lang="en-US" sz="1200" dirty="0">
              <a:solidFill>
                <a:schemeClr val="accent3">
                  <a:lumMod val="75000"/>
                </a:schemeClr>
              </a:solidFill>
              <a:latin typeface="Century Gothic" pitchFamily="34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5" name="Rectangle 41">
            <a:extLst>
              <a:ext uri="{FF2B5EF4-FFF2-40B4-BE49-F238E27FC236}">
                <a16:creationId xmlns:a16="http://schemas.microsoft.com/office/drawing/2014/main" xmlns="" id="{6AFB799C-39D7-42D4-B155-C1B21AE196C9}"/>
              </a:ext>
            </a:extLst>
          </p:cNvPr>
          <p:cNvSpPr/>
          <p:nvPr/>
        </p:nvSpPr>
        <p:spPr>
          <a:xfrm>
            <a:off x="281493" y="1802116"/>
            <a:ext cx="71438" cy="5191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42">
            <a:extLst>
              <a:ext uri="{FF2B5EF4-FFF2-40B4-BE49-F238E27FC236}">
                <a16:creationId xmlns:a16="http://schemas.microsoft.com/office/drawing/2014/main" xmlns="" id="{07D0AEFD-19B9-4793-9BB4-9AA6B1D8F988}"/>
              </a:ext>
            </a:extLst>
          </p:cNvPr>
          <p:cNvSpPr/>
          <p:nvPr/>
        </p:nvSpPr>
        <p:spPr>
          <a:xfrm>
            <a:off x="348373" y="3340368"/>
            <a:ext cx="3766429" cy="504825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Century Gothic" pitchFamily="34" charset="0"/>
                <a:ea typeface="Noto Sans" panose="020B0502040504020204" pitchFamily="34"/>
                <a:cs typeface="Noto Sans" panose="020B0502040504020204" pitchFamily="34"/>
              </a:rPr>
              <a:t>110 комплектов  </a:t>
            </a:r>
            <a:r>
              <a:rPr lang="ru-RU" sz="1200" dirty="0">
                <a:solidFill>
                  <a:schemeClr val="accent3">
                    <a:lumMod val="75000"/>
                  </a:schemeClr>
                </a:solidFill>
                <a:latin typeface="Century Gothic" pitchFamily="34" charset="0"/>
                <a:ea typeface="Noto Sans" panose="020B0502040504020204" pitchFamily="34"/>
                <a:cs typeface="Noto Sans" panose="020B0502040504020204" pitchFamily="34"/>
              </a:rPr>
              <a:t>оборудования установлено для приема цифрового сигнала</a:t>
            </a:r>
            <a:endParaRPr lang="en-US" sz="1200" dirty="0">
              <a:solidFill>
                <a:schemeClr val="accent3">
                  <a:lumMod val="75000"/>
                </a:schemeClr>
              </a:solidFill>
              <a:latin typeface="Century Gothic" pitchFamily="34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4" name="Rectangle 44">
            <a:extLst>
              <a:ext uri="{FF2B5EF4-FFF2-40B4-BE49-F238E27FC236}">
                <a16:creationId xmlns:a16="http://schemas.microsoft.com/office/drawing/2014/main" xmlns="" id="{55EFDF8D-3950-4DDC-B146-DC7D13593624}"/>
              </a:ext>
            </a:extLst>
          </p:cNvPr>
          <p:cNvSpPr/>
          <p:nvPr/>
        </p:nvSpPr>
        <p:spPr>
          <a:xfrm>
            <a:off x="289636" y="3340368"/>
            <a:ext cx="71437" cy="5048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Rectangle 26">
            <a:extLst>
              <a:ext uri="{FF2B5EF4-FFF2-40B4-BE49-F238E27FC236}">
                <a16:creationId xmlns:a16="http://schemas.microsoft.com/office/drawing/2014/main" xmlns="" id="{B8A9CF88-80C7-4B04-9502-AC3000FF78B4}"/>
              </a:ext>
            </a:extLst>
          </p:cNvPr>
          <p:cNvSpPr/>
          <p:nvPr/>
        </p:nvSpPr>
        <p:spPr>
          <a:xfrm>
            <a:off x="330741" y="779563"/>
            <a:ext cx="2538920" cy="806046"/>
          </a:xfrm>
          <a:prstGeom prst="rect">
            <a:avLst/>
          </a:prstGeom>
          <a:solidFill>
            <a:srgbClr val="0099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entury Gothic" pitchFamily="34" charset="0"/>
                <a:ea typeface="Noto Sans" panose="020B0502040504020204" pitchFamily="34"/>
                <a:cs typeface="Noto Sans" panose="020B0502040504020204" pitchFamily="34"/>
              </a:rPr>
              <a:t>21 610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Century Gothic" pitchFamily="34" charset="0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Century Gothic" pitchFamily="34" charset="0"/>
                <a:ea typeface="Noto Sans" panose="020B0502040504020204" pitchFamily="34"/>
                <a:cs typeface="Noto Sans" panose="020B0502040504020204" pitchFamily="34"/>
              </a:rPr>
              <a:t>чел</a:t>
            </a:r>
            <a:r>
              <a:rPr lang="ru-RU" sz="1300" dirty="0" smtClean="0">
                <a:solidFill>
                  <a:schemeClr val="accent3">
                    <a:lumMod val="75000"/>
                  </a:schemeClr>
                </a:solidFill>
                <a:latin typeface="Century Gothic" pitchFamily="34" charset="0"/>
                <a:ea typeface="Noto Sans" panose="020B0502040504020204" pitchFamily="34"/>
                <a:cs typeface="Noto Sans" panose="020B0502040504020204" pitchFamily="34"/>
              </a:rPr>
              <a:t>. пользователей </a:t>
            </a:r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Century Gothic" pitchFamily="34" charset="0"/>
                <a:ea typeface="Noto Sans" panose="020B0502040504020204" pitchFamily="34"/>
                <a:cs typeface="Noto Sans" panose="020B0502040504020204" pitchFamily="34"/>
              </a:rPr>
              <a:t>стационарной </a:t>
            </a:r>
            <a:r>
              <a:rPr lang="ru-RU" sz="1300" dirty="0" smtClean="0">
                <a:solidFill>
                  <a:schemeClr val="accent3">
                    <a:lumMod val="75000"/>
                  </a:schemeClr>
                </a:solidFill>
                <a:latin typeface="Century Gothic" pitchFamily="34" charset="0"/>
                <a:ea typeface="Noto Sans" panose="020B0502040504020204" pitchFamily="34"/>
                <a:cs typeface="Noto Sans" panose="020B0502040504020204" pitchFamily="34"/>
              </a:rPr>
              <a:t>телефонной сетью  </a:t>
            </a:r>
            <a:endParaRPr lang="en-US" sz="1300" dirty="0">
              <a:solidFill>
                <a:schemeClr val="accent3">
                  <a:lumMod val="75000"/>
                </a:schemeClr>
              </a:solidFill>
              <a:latin typeface="Century Gothic" pitchFamily="34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7" name="Rectangle 26">
            <a:extLst>
              <a:ext uri="{FF2B5EF4-FFF2-40B4-BE49-F238E27FC236}">
                <a16:creationId xmlns:a16="http://schemas.microsoft.com/office/drawing/2014/main" xmlns="" id="{B8A9CF88-80C7-4B04-9502-AC3000FF78B4}"/>
              </a:ext>
            </a:extLst>
          </p:cNvPr>
          <p:cNvSpPr/>
          <p:nvPr/>
        </p:nvSpPr>
        <p:spPr>
          <a:xfrm>
            <a:off x="4357998" y="784257"/>
            <a:ext cx="2772382" cy="781896"/>
          </a:xfrm>
          <a:prstGeom prst="rect">
            <a:avLst/>
          </a:prstGeom>
          <a:solidFill>
            <a:srgbClr val="0099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entury Gothic" pitchFamily="34" charset="0"/>
                <a:ea typeface="Noto Sans" panose="020B0502040504020204" pitchFamily="34"/>
                <a:cs typeface="Noto Sans" panose="020B0502040504020204" pitchFamily="34"/>
              </a:rPr>
              <a:t>23 416 </a:t>
            </a:r>
            <a:r>
              <a:rPr lang="ru-RU" sz="1300" dirty="0" smtClean="0">
                <a:solidFill>
                  <a:schemeClr val="accent3">
                    <a:lumMod val="75000"/>
                  </a:schemeClr>
                </a:solidFill>
                <a:latin typeface="Century Gothic" pitchFamily="34" charset="0"/>
                <a:ea typeface="Noto Sans" panose="020B0502040504020204" pitchFamily="34"/>
                <a:cs typeface="Noto Sans" panose="020B0502040504020204" pitchFamily="34"/>
              </a:rPr>
              <a:t>пользователей широкополосным </a:t>
            </a:r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Century Gothic" pitchFamily="34" charset="0"/>
                <a:ea typeface="Noto Sans" panose="020B0502040504020204" pitchFamily="34"/>
                <a:cs typeface="Noto Sans" panose="020B0502040504020204" pitchFamily="34"/>
              </a:rPr>
              <a:t>доступом </a:t>
            </a:r>
            <a:endParaRPr lang="ru-RU" sz="1300" dirty="0" smtClean="0">
              <a:solidFill>
                <a:schemeClr val="accent3">
                  <a:lumMod val="75000"/>
                </a:schemeClr>
              </a:solidFill>
              <a:latin typeface="Century Gothic" pitchFamily="34" charset="0"/>
              <a:ea typeface="Noto Sans" panose="020B0502040504020204" pitchFamily="34"/>
              <a:cs typeface="Noto Sans" panose="020B0502040504020204" pitchFamily="3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 smtClean="0">
                <a:solidFill>
                  <a:schemeClr val="accent3">
                    <a:lumMod val="75000"/>
                  </a:schemeClr>
                </a:solidFill>
                <a:latin typeface="Century Gothic" pitchFamily="34" charset="0"/>
                <a:ea typeface="Noto Sans" panose="020B0502040504020204" pitchFamily="34"/>
                <a:cs typeface="Noto Sans" panose="020B0502040504020204" pitchFamily="34"/>
              </a:rPr>
              <a:t>сети </a:t>
            </a:r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Century Gothic" pitchFamily="34" charset="0"/>
                <a:ea typeface="Noto Sans" panose="020B0502040504020204" pitchFamily="34"/>
                <a:cs typeface="Noto Sans" panose="020B0502040504020204" pitchFamily="34"/>
              </a:rPr>
              <a:t>«Интернет» </a:t>
            </a:r>
            <a:endParaRPr lang="en-US" sz="1300" dirty="0">
              <a:solidFill>
                <a:schemeClr val="accent3">
                  <a:lumMod val="75000"/>
                </a:schemeClr>
              </a:solidFill>
              <a:latin typeface="Century Gothic" pitchFamily="34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4322005" y="789945"/>
            <a:ext cx="65169" cy="78593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282851" y="789949"/>
            <a:ext cx="67345" cy="785932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\\192.168.0.68\инвестиции_мсп\ОБМЕН\66_8c36aff6b2f1c6ed514d8d9059537447.jpg"/>
          <p:cNvPicPr>
            <a:picLocks noChangeAspect="1" noChangeArrowheads="1"/>
          </p:cNvPicPr>
          <p:nvPr/>
        </p:nvPicPr>
        <p:blipFill>
          <a:blip r:embed="rId14" cstate="print"/>
          <a:srcRect r="8554"/>
          <a:stretch>
            <a:fillRect/>
          </a:stretch>
        </p:blipFill>
        <p:spPr bwMode="auto">
          <a:xfrm>
            <a:off x="4299629" y="1804670"/>
            <a:ext cx="2821018" cy="2006141"/>
          </a:xfrm>
          <a:prstGeom prst="rect">
            <a:avLst/>
          </a:prstGeom>
          <a:noFill/>
        </p:spPr>
      </p:pic>
      <p:pic>
        <p:nvPicPr>
          <p:cNvPr id="52" name="Picture 12" descr="http://telecomst.ru/nashi-uslugi/IMG/internet-2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37751" y="752644"/>
            <a:ext cx="1283308" cy="85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"/>
          <p:cNvSpPr txBox="1">
            <a:spLocks noChangeArrowheads="1"/>
          </p:cNvSpPr>
          <p:nvPr/>
        </p:nvSpPr>
        <p:spPr bwMode="auto">
          <a:xfrm>
            <a:off x="721329" y="2418709"/>
            <a:ext cx="517525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500" dirty="0">
                <a:latin typeface="Open Sans" pitchFamily="34" charset="0"/>
              </a:rPr>
              <a:t>«</a:t>
            </a:r>
            <a:r>
              <a:rPr lang="ru-RU" sz="1500" dirty="0">
                <a:latin typeface="Calibri" pitchFamily="34" charset="0"/>
              </a:rPr>
              <a:t>О координационном совете по развитию малого и среднего предпринимательства в Георгиевском городском округе Ставропольского края</a:t>
            </a:r>
            <a:r>
              <a:rPr lang="ru-RU" sz="1500" dirty="0">
                <a:latin typeface="Open Sans" pitchFamily="34" charset="0"/>
              </a:rPr>
              <a:t>»</a:t>
            </a:r>
            <a:endParaRPr lang="en-GB" sz="1500" dirty="0">
              <a:latin typeface="Noto Sans"/>
              <a:ea typeface="Noto Sans"/>
              <a:cs typeface="Noto Sans"/>
            </a:endParaRPr>
          </a:p>
        </p:txBody>
      </p:sp>
      <p:sp>
        <p:nvSpPr>
          <p:cNvPr id="5" name="Oval 84">
            <a:extLst>
              <a:ext uri="{FF2B5EF4-FFF2-40B4-BE49-F238E27FC236}"/>
            </a:extLst>
          </p:cNvPr>
          <p:cNvSpPr/>
          <p:nvPr/>
        </p:nvSpPr>
        <p:spPr>
          <a:xfrm>
            <a:off x="265113" y="1724025"/>
            <a:ext cx="312737" cy="311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6" name="Oval 86">
            <a:extLst>
              <a:ext uri="{FF2B5EF4-FFF2-40B4-BE49-F238E27FC236}"/>
            </a:extLst>
          </p:cNvPr>
          <p:cNvSpPr/>
          <p:nvPr/>
        </p:nvSpPr>
        <p:spPr>
          <a:xfrm>
            <a:off x="276225" y="2493760"/>
            <a:ext cx="312738" cy="3127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245" name="TextBox 6"/>
          <p:cNvSpPr txBox="1">
            <a:spLocks noChangeArrowheads="1"/>
          </p:cNvSpPr>
          <p:nvPr/>
        </p:nvSpPr>
        <p:spPr bwMode="auto">
          <a:xfrm>
            <a:off x="733824" y="1643367"/>
            <a:ext cx="50546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500" dirty="0">
                <a:latin typeface="Open Sans" pitchFamily="34" charset="0"/>
              </a:rPr>
              <a:t>«</a:t>
            </a:r>
            <a:r>
              <a:rPr lang="ru-RU" sz="1500" dirty="0">
                <a:latin typeface="Calibri" pitchFamily="34" charset="0"/>
              </a:rPr>
              <a:t>Об утверждении Положения о развитии и поддержке малого и среднего предпринимательства в Георгиевском городском округе Ставропольского края</a:t>
            </a:r>
            <a:r>
              <a:rPr lang="ru-RU" sz="1500" dirty="0">
                <a:latin typeface="Open Sans" pitchFamily="34" charset="0"/>
              </a:rPr>
              <a:t>»</a:t>
            </a:r>
            <a:endParaRPr lang="en-GB" sz="1500" dirty="0">
              <a:latin typeface="Noto Sans"/>
              <a:ea typeface="Noto Sans"/>
              <a:cs typeface="Noto Sans"/>
            </a:endParaRPr>
          </a:p>
        </p:txBody>
      </p:sp>
      <p:sp>
        <p:nvSpPr>
          <p:cNvPr id="8" name="Oval 93">
            <a:extLst>
              <a:ext uri="{FF2B5EF4-FFF2-40B4-BE49-F238E27FC236}"/>
            </a:extLst>
          </p:cNvPr>
          <p:cNvSpPr/>
          <p:nvPr/>
        </p:nvSpPr>
        <p:spPr>
          <a:xfrm>
            <a:off x="295681" y="3229548"/>
            <a:ext cx="312738" cy="31273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247" name="TextBox 8"/>
          <p:cNvSpPr txBox="1">
            <a:spLocks noChangeArrowheads="1"/>
          </p:cNvSpPr>
          <p:nvPr/>
        </p:nvSpPr>
        <p:spPr bwMode="auto">
          <a:xfrm>
            <a:off x="725488" y="3078163"/>
            <a:ext cx="5087937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500">
                <a:latin typeface="Open Sans" pitchFamily="34" charset="0"/>
              </a:rPr>
              <a:t>«</a:t>
            </a:r>
            <a:r>
              <a:rPr lang="ru-RU" sz="1500">
                <a:latin typeface="Calibri" pitchFamily="34" charset="0"/>
              </a:rPr>
              <a:t>Об утверждении административного регламента предоставления муниципальной услуги «Консультационно-информационные услуги по вопросам поддержки малого и среднего предпринимательства</a:t>
            </a:r>
            <a:r>
              <a:rPr lang="ru-RU" sz="1500">
                <a:latin typeface="Open Sans" pitchFamily="34" charset="0"/>
              </a:rPr>
              <a:t>»</a:t>
            </a:r>
            <a:endParaRPr lang="en-GB" sz="1500">
              <a:latin typeface="Noto Sans"/>
              <a:ea typeface="Noto Sans"/>
              <a:cs typeface="Noto Sans"/>
            </a:endParaRPr>
          </a:p>
        </p:txBody>
      </p:sp>
      <p:sp>
        <p:nvSpPr>
          <p:cNvPr id="10" name="Oval 107">
            <a:extLst>
              <a:ext uri="{FF2B5EF4-FFF2-40B4-BE49-F238E27FC236}"/>
            </a:extLst>
          </p:cNvPr>
          <p:cNvSpPr/>
          <p:nvPr/>
        </p:nvSpPr>
        <p:spPr>
          <a:xfrm>
            <a:off x="285953" y="4122868"/>
            <a:ext cx="312738" cy="31273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249" name="TextBox 10"/>
          <p:cNvSpPr txBox="1">
            <a:spLocks noChangeArrowheads="1"/>
          </p:cNvSpPr>
          <p:nvPr/>
        </p:nvSpPr>
        <p:spPr bwMode="auto">
          <a:xfrm>
            <a:off x="714375" y="3909164"/>
            <a:ext cx="5054600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500" dirty="0">
                <a:latin typeface="Open Sans" pitchFamily="34" charset="0"/>
              </a:rPr>
              <a:t>«</a:t>
            </a:r>
            <a:r>
              <a:rPr lang="ru-RU" sz="1500" dirty="0">
                <a:latin typeface="Calibri" pitchFamily="34" charset="0"/>
              </a:rPr>
              <a:t>Об утверждении административного регламента предоставления муниципальной услуги «Предоставление грантов за счет средств бюджета муниципального образования Ставропольского края субъектам малого и среднего предпринимательства</a:t>
            </a:r>
            <a:r>
              <a:rPr lang="ru-RU" sz="1500" dirty="0">
                <a:latin typeface="Open Sans" pitchFamily="34" charset="0"/>
              </a:rPr>
              <a:t>»</a:t>
            </a:r>
            <a:endParaRPr lang="en-GB" sz="1500" dirty="0">
              <a:latin typeface="Noto Sans"/>
              <a:ea typeface="Noto Sans"/>
              <a:cs typeface="Noto Sans"/>
            </a:endParaRPr>
          </a:p>
        </p:txBody>
      </p:sp>
      <p:sp>
        <p:nvSpPr>
          <p:cNvPr id="12" name="Oval 85">
            <a:extLst>
              <a:ext uri="{FF2B5EF4-FFF2-40B4-BE49-F238E27FC236}"/>
            </a:extLst>
          </p:cNvPr>
          <p:cNvSpPr/>
          <p:nvPr/>
        </p:nvSpPr>
        <p:spPr>
          <a:xfrm>
            <a:off x="276225" y="5055136"/>
            <a:ext cx="312738" cy="314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251" name="TextBox 13"/>
          <p:cNvSpPr txBox="1">
            <a:spLocks noChangeArrowheads="1"/>
          </p:cNvSpPr>
          <p:nvPr/>
        </p:nvSpPr>
        <p:spPr bwMode="auto">
          <a:xfrm>
            <a:off x="703263" y="4930505"/>
            <a:ext cx="5033962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500" dirty="0">
                <a:latin typeface="Open Sans" pitchFamily="34" charset="0"/>
              </a:rPr>
              <a:t>«</a:t>
            </a:r>
            <a:r>
              <a:rPr lang="ru-RU" sz="1500" dirty="0">
                <a:latin typeface="Calibri" pitchFamily="34" charset="0"/>
              </a:rPr>
              <a:t>Об утверждении Порядка реализации проекта «Школа предпринимателя» на территории Георгиевского городского округа Ставропольского края</a:t>
            </a:r>
            <a:r>
              <a:rPr lang="ru-RU" sz="1500" dirty="0">
                <a:latin typeface="Open Sans" pitchFamily="34" charset="0"/>
              </a:rPr>
              <a:t>»</a:t>
            </a:r>
            <a:endParaRPr lang="en-GB" sz="1500" dirty="0">
              <a:latin typeface="Noto Sans"/>
              <a:ea typeface="Noto Sans"/>
              <a:cs typeface="Noto Sans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053138" y="1306513"/>
            <a:ext cx="0" cy="521335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/>
            </a:extLst>
          </p:cNvPr>
          <p:cNvSpPr txBox="1"/>
          <p:nvPr/>
        </p:nvSpPr>
        <p:spPr>
          <a:xfrm>
            <a:off x="2003898" y="175807"/>
            <a:ext cx="94754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 smtClean="0">
                <a:solidFill>
                  <a:srgbClr val="00B0F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нормативно-правовая база ИНВЕСТИЦИОННОЙ ДЕЯТЕЛЬНОСТИ</a:t>
            </a:r>
            <a:endParaRPr lang="en-US" sz="2000" b="1" cap="all" dirty="0">
              <a:solidFill>
                <a:srgbClr val="00B0F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0" name="Oval 84">
            <a:extLst>
              <a:ext uri="{FF2B5EF4-FFF2-40B4-BE49-F238E27FC236}"/>
            </a:extLst>
          </p:cNvPr>
          <p:cNvSpPr/>
          <p:nvPr/>
        </p:nvSpPr>
        <p:spPr>
          <a:xfrm>
            <a:off x="6262688" y="1682344"/>
            <a:ext cx="312737" cy="31273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1" name="Oval 86">
            <a:extLst>
              <a:ext uri="{FF2B5EF4-FFF2-40B4-BE49-F238E27FC236}"/>
            </a:extLst>
          </p:cNvPr>
          <p:cNvSpPr/>
          <p:nvPr/>
        </p:nvSpPr>
        <p:spPr>
          <a:xfrm>
            <a:off x="6262688" y="2436776"/>
            <a:ext cx="312737" cy="3127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259" name="TextBox 21"/>
          <p:cNvSpPr txBox="1">
            <a:spLocks noChangeArrowheads="1"/>
          </p:cNvSpPr>
          <p:nvPr/>
        </p:nvSpPr>
        <p:spPr bwMode="auto">
          <a:xfrm>
            <a:off x="6767748" y="3007806"/>
            <a:ext cx="50546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500" dirty="0">
                <a:latin typeface="Open Sans" pitchFamily="34" charset="0"/>
              </a:rPr>
              <a:t>«</a:t>
            </a:r>
            <a:r>
              <a:rPr lang="ru-RU" sz="1500" dirty="0">
                <a:latin typeface="Calibri" pitchFamily="34" charset="0"/>
              </a:rPr>
              <a:t>Об утверждении Положения о Стандарте деятельности органов местного самоуправления по обеспечению благоприятного инвестиционного климата в Георгиевском городском округе Ставропольского края</a:t>
            </a:r>
            <a:r>
              <a:rPr lang="ru-RU" sz="1500" dirty="0">
                <a:latin typeface="Open Sans" pitchFamily="34" charset="0"/>
              </a:rPr>
              <a:t>»</a:t>
            </a:r>
            <a:endParaRPr lang="en-GB" sz="1500" dirty="0">
              <a:latin typeface="Noto Sans"/>
              <a:ea typeface="Noto Sans"/>
              <a:cs typeface="Noto Sans"/>
            </a:endParaRPr>
          </a:p>
        </p:txBody>
      </p:sp>
      <p:sp>
        <p:nvSpPr>
          <p:cNvPr id="23" name="Oval 93">
            <a:extLst>
              <a:ext uri="{FF2B5EF4-FFF2-40B4-BE49-F238E27FC236}"/>
            </a:extLst>
          </p:cNvPr>
          <p:cNvSpPr/>
          <p:nvPr/>
        </p:nvSpPr>
        <p:spPr>
          <a:xfrm>
            <a:off x="6291872" y="3157538"/>
            <a:ext cx="312737" cy="3143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261" name="TextBox 23"/>
          <p:cNvSpPr txBox="1">
            <a:spLocks noChangeArrowheads="1"/>
          </p:cNvSpPr>
          <p:nvPr/>
        </p:nvSpPr>
        <p:spPr bwMode="auto">
          <a:xfrm>
            <a:off x="6737181" y="2371994"/>
            <a:ext cx="5087937" cy="455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1400"/>
              </a:lnSpc>
            </a:pPr>
            <a:r>
              <a:rPr lang="ru-RU" sz="1500" dirty="0">
                <a:latin typeface="Open Sans" pitchFamily="34" charset="0"/>
              </a:rPr>
              <a:t>«</a:t>
            </a:r>
            <a:r>
              <a:rPr lang="ru-RU" sz="1500" dirty="0">
                <a:latin typeface="Calibri" pitchFamily="34" charset="0"/>
              </a:rPr>
              <a:t>О Совете по улучшению инвестиционного климата </a:t>
            </a:r>
            <a:r>
              <a:rPr lang="ru-RU" sz="1500" dirty="0" smtClean="0">
                <a:latin typeface="Calibri" pitchFamily="34" charset="0"/>
              </a:rPr>
              <a:t>                       в </a:t>
            </a:r>
            <a:r>
              <a:rPr lang="ru-RU" sz="1500" dirty="0">
                <a:latin typeface="Calibri" pitchFamily="34" charset="0"/>
              </a:rPr>
              <a:t>Георгиевском городском округе Ставропольского края</a:t>
            </a:r>
            <a:r>
              <a:rPr lang="ru-RU" sz="1500" dirty="0">
                <a:latin typeface="Open Sans" pitchFamily="34" charset="0"/>
              </a:rPr>
              <a:t>»</a:t>
            </a:r>
            <a:endParaRPr lang="en-GB" sz="1500" dirty="0">
              <a:latin typeface="Noto Sans"/>
              <a:ea typeface="Noto Sans"/>
              <a:cs typeface="Noto Sans"/>
            </a:endParaRPr>
          </a:p>
        </p:txBody>
      </p:sp>
      <p:sp>
        <p:nvSpPr>
          <p:cNvPr id="25" name="Oval 107">
            <a:extLst>
              <a:ext uri="{FF2B5EF4-FFF2-40B4-BE49-F238E27FC236}"/>
            </a:extLst>
          </p:cNvPr>
          <p:cNvSpPr/>
          <p:nvPr/>
        </p:nvSpPr>
        <p:spPr>
          <a:xfrm>
            <a:off x="6293256" y="3920452"/>
            <a:ext cx="312738" cy="3127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263" name="TextBox 25"/>
          <p:cNvSpPr txBox="1">
            <a:spLocks noChangeArrowheads="1"/>
          </p:cNvSpPr>
          <p:nvPr/>
        </p:nvSpPr>
        <p:spPr bwMode="auto">
          <a:xfrm>
            <a:off x="6726068" y="1659074"/>
            <a:ext cx="5054600" cy="455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1400"/>
              </a:lnSpc>
            </a:pPr>
            <a:r>
              <a:rPr lang="ru-RU" sz="1500" dirty="0">
                <a:latin typeface="Open Sans" pitchFamily="34" charset="0"/>
              </a:rPr>
              <a:t>«</a:t>
            </a:r>
            <a:r>
              <a:rPr lang="ru-RU" sz="1500" dirty="0">
                <a:latin typeface="Calibri" pitchFamily="34" charset="0"/>
              </a:rPr>
              <a:t>Об инвестиционной деятельности на территории Георгиевского городского округа Ставропольского края</a:t>
            </a:r>
            <a:r>
              <a:rPr lang="ru-RU" sz="1500" dirty="0">
                <a:latin typeface="Open Sans" pitchFamily="34" charset="0"/>
              </a:rPr>
              <a:t>»</a:t>
            </a:r>
            <a:endParaRPr lang="en-GB" sz="1500" dirty="0">
              <a:latin typeface="Noto Sans"/>
              <a:ea typeface="Noto Sans"/>
              <a:cs typeface="Noto Sans"/>
            </a:endParaRPr>
          </a:p>
        </p:txBody>
      </p:sp>
      <p:sp>
        <p:nvSpPr>
          <p:cNvPr id="27" name="Oval 85">
            <a:extLst>
              <a:ext uri="{FF2B5EF4-FFF2-40B4-BE49-F238E27FC236}"/>
            </a:extLst>
          </p:cNvPr>
          <p:cNvSpPr/>
          <p:nvPr/>
        </p:nvSpPr>
        <p:spPr>
          <a:xfrm>
            <a:off x="6311326" y="4635670"/>
            <a:ext cx="312737" cy="31273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265" name="TextBox 27"/>
          <p:cNvSpPr txBox="1">
            <a:spLocks noChangeArrowheads="1"/>
          </p:cNvSpPr>
          <p:nvPr/>
        </p:nvSpPr>
        <p:spPr bwMode="auto">
          <a:xfrm>
            <a:off x="6792778" y="3818784"/>
            <a:ext cx="5033962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500" dirty="0">
                <a:latin typeface="Open Sans" pitchFamily="34" charset="0"/>
              </a:rPr>
              <a:t>«</a:t>
            </a:r>
            <a:r>
              <a:rPr lang="ru-RU" sz="1500" dirty="0">
                <a:latin typeface="Calibri" pitchFamily="34" charset="0"/>
              </a:rPr>
              <a:t>О Порядке сопровождения инвестиционных проектов по принципу «одного окна» на территории Георгиевского городского округа Ставропольского края</a:t>
            </a:r>
            <a:r>
              <a:rPr lang="ru-RU" sz="1500" dirty="0">
                <a:latin typeface="Open Sans" pitchFamily="34" charset="0"/>
              </a:rPr>
              <a:t>»</a:t>
            </a:r>
            <a:endParaRPr lang="en-GB" sz="1500" dirty="0">
              <a:latin typeface="Noto Sans"/>
              <a:ea typeface="Noto Sans"/>
              <a:cs typeface="Noto Sans"/>
            </a:endParaRPr>
          </a:p>
        </p:txBody>
      </p:sp>
      <p:sp>
        <p:nvSpPr>
          <p:cNvPr id="10266" name="TextBox 28"/>
          <p:cNvSpPr txBox="1">
            <a:spLocks noChangeArrowheads="1"/>
          </p:cNvSpPr>
          <p:nvPr/>
        </p:nvSpPr>
        <p:spPr bwMode="auto">
          <a:xfrm>
            <a:off x="6794167" y="4553222"/>
            <a:ext cx="5033963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500" dirty="0">
                <a:latin typeface="Open Sans" pitchFamily="34" charset="0"/>
              </a:rPr>
              <a:t>«</a:t>
            </a:r>
            <a:r>
              <a:rPr lang="ru-RU" sz="1500" dirty="0">
                <a:latin typeface="Calibri" pitchFamily="34" charset="0"/>
              </a:rPr>
              <a:t>Об утверждении Порядка заключения специальных инвестиционных контрактов администрацией Георгиевского городского округа Ставропольского края</a:t>
            </a:r>
            <a:r>
              <a:rPr lang="ru-RU" sz="1500" dirty="0">
                <a:latin typeface="Open Sans" pitchFamily="34" charset="0"/>
              </a:rPr>
              <a:t>»</a:t>
            </a:r>
            <a:endParaRPr lang="en-GB" sz="1500" dirty="0">
              <a:latin typeface="Noto Sans"/>
              <a:ea typeface="Noto Sans"/>
              <a:cs typeface="Noto Sans"/>
            </a:endParaRPr>
          </a:p>
        </p:txBody>
      </p:sp>
      <p:sp>
        <p:nvSpPr>
          <p:cNvPr id="10267" name="Прямоугольник 29"/>
          <p:cNvSpPr>
            <a:spLocks noChangeArrowheads="1"/>
          </p:cNvSpPr>
          <p:nvPr/>
        </p:nvSpPr>
        <p:spPr bwMode="auto">
          <a:xfrm>
            <a:off x="6798926" y="5297792"/>
            <a:ext cx="49625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200"/>
              </a:lnSpc>
            </a:pPr>
            <a:r>
              <a:rPr lang="ru-RU" sz="1500" dirty="0">
                <a:latin typeface="Calibri" pitchFamily="34" charset="0"/>
              </a:rPr>
              <a:t>«Об установлении земельного налога на территории Георгиевского городского округа Ставропольского края»</a:t>
            </a:r>
          </a:p>
        </p:txBody>
      </p:sp>
      <p:sp>
        <p:nvSpPr>
          <p:cNvPr id="32" name="Oval 86">
            <a:extLst>
              <a:ext uri="{FF2B5EF4-FFF2-40B4-BE49-F238E27FC236}"/>
            </a:extLst>
          </p:cNvPr>
          <p:cNvSpPr/>
          <p:nvPr/>
        </p:nvSpPr>
        <p:spPr>
          <a:xfrm>
            <a:off x="6322438" y="5336093"/>
            <a:ext cx="312738" cy="3127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271" name="Прямоугольник 35"/>
          <p:cNvSpPr>
            <a:spLocks noChangeArrowheads="1"/>
          </p:cNvSpPr>
          <p:nvPr/>
        </p:nvSpPr>
        <p:spPr bwMode="auto">
          <a:xfrm>
            <a:off x="6827905" y="5920125"/>
            <a:ext cx="5237162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200"/>
              </a:lnSpc>
            </a:pPr>
            <a:r>
              <a:rPr lang="ru-RU" sz="1500" dirty="0">
                <a:latin typeface="Calibri" pitchFamily="34" charset="0"/>
              </a:rPr>
              <a:t>«Об утверждении Порядка предоставления муниципальных гарантий»</a:t>
            </a:r>
          </a:p>
        </p:txBody>
      </p:sp>
      <p:sp>
        <p:nvSpPr>
          <p:cNvPr id="37" name="Oval 107">
            <a:extLst>
              <a:ext uri="{FF2B5EF4-FFF2-40B4-BE49-F238E27FC236}"/>
            </a:extLst>
          </p:cNvPr>
          <p:cNvSpPr/>
          <p:nvPr/>
        </p:nvSpPr>
        <p:spPr>
          <a:xfrm>
            <a:off x="6333552" y="5941944"/>
            <a:ext cx="312737" cy="31273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1403330" y="182880"/>
            <a:ext cx="788670" cy="3429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</a:t>
            </a:r>
            <a:r>
              <a:rPr lang="en-US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</a:t>
            </a:r>
            <a:endParaRPr lang="ru-RU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682885" y="875489"/>
            <a:ext cx="2675106" cy="49611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solidFill>
                  <a:schemeClr val="tx2"/>
                </a:solidFill>
                <a:latin typeface="Noto Sans"/>
              </a:rPr>
              <a:t>209-ФЗ</a:t>
            </a:r>
            <a:endParaRPr lang="ru-RU" sz="2600" b="1" dirty="0">
              <a:solidFill>
                <a:schemeClr val="tx2"/>
              </a:solidFill>
              <a:latin typeface="Noto Sans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876162" y="881974"/>
            <a:ext cx="2675106" cy="49611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solidFill>
                  <a:schemeClr val="tx2"/>
                </a:solidFill>
                <a:latin typeface="Noto Sans"/>
              </a:rPr>
              <a:t>39-ФЗ</a:t>
            </a:r>
            <a:endParaRPr lang="ru-RU" sz="2600" b="1" dirty="0">
              <a:solidFill>
                <a:schemeClr val="tx2"/>
              </a:solidFill>
              <a:latin typeface="Noto Sans"/>
            </a:endParaRPr>
          </a:p>
        </p:txBody>
      </p:sp>
      <p:sp>
        <p:nvSpPr>
          <p:cNvPr id="39" name="Oval 86">
            <a:extLst>
              <a:ext uri="{FF2B5EF4-FFF2-40B4-BE49-F238E27FC236}"/>
            </a:extLst>
          </p:cNvPr>
          <p:cNvSpPr/>
          <p:nvPr/>
        </p:nvSpPr>
        <p:spPr>
          <a:xfrm>
            <a:off x="286662" y="5750664"/>
            <a:ext cx="312737" cy="3127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0" name="TextBox 13"/>
          <p:cNvSpPr txBox="1">
            <a:spLocks noChangeArrowheads="1"/>
          </p:cNvSpPr>
          <p:nvPr/>
        </p:nvSpPr>
        <p:spPr bwMode="auto">
          <a:xfrm>
            <a:off x="719473" y="5666565"/>
            <a:ext cx="5033962" cy="56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500" dirty="0" smtClean="0"/>
              <a:t>«О проведении ежегодного конкурса «Предприниматель года» в Георгиевском городском округе Ставропольского края»</a:t>
            </a:r>
            <a:endParaRPr lang="en-GB" sz="1500" dirty="0">
              <a:ea typeface="Noto Sans"/>
              <a:cs typeface="No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89108"/>
            <a:ext cx="6192011" cy="2468893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6192011" y="2660915"/>
            <a:ext cx="5999989" cy="162898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1412776"/>
            <a:ext cx="6192011" cy="124813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39350" y="164637"/>
            <a:ext cx="11713301" cy="6432715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56659"/>
            <a:ext cx="12192000" cy="576064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3339" y="260648"/>
            <a:ext cx="4032448" cy="768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ru-RU" sz="2700" b="1" dirty="0" smtClean="0">
                <a:solidFill>
                  <a:schemeClr val="tx1"/>
                </a:solidFill>
                <a:latin typeface="Century Gothic" pitchFamily="34" charset="0"/>
              </a:rPr>
              <a:t>КОНТАКТЫ ДЛЯ СВЯЗИ</a:t>
            </a:r>
            <a:endParaRPr lang="ru-RU" sz="27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400256" y="4327175"/>
            <a:ext cx="2567947" cy="70788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1900" dirty="0" smtClean="0">
                <a:latin typeface="Century Gothic" pitchFamily="34" charset="0"/>
              </a:rPr>
              <a:t>+7 (87951) 2-60-27</a:t>
            </a:r>
          </a:p>
          <a:p>
            <a:r>
              <a:rPr lang="ru-RU" sz="1900" dirty="0" smtClean="0">
                <a:latin typeface="Century Gothic" pitchFamily="34" charset="0"/>
              </a:rPr>
              <a:t>+ 7 (928) 378- 84-81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400256" y="5259124"/>
            <a:ext cx="2511259" cy="41549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1900" dirty="0" err="1" smtClean="0">
                <a:latin typeface="Century Gothic" pitchFamily="34" charset="0"/>
              </a:rPr>
              <a:t>invest_geo@mail.ru</a:t>
            </a:r>
            <a:endParaRPr lang="ru-RU" sz="19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39349" y="1508787"/>
            <a:ext cx="5568619" cy="110799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Century Gothic" pitchFamily="34" charset="0"/>
              </a:rPr>
              <a:t>Администрация Георгиевского городского округа </a:t>
            </a:r>
          </a:p>
          <a:p>
            <a:pPr lvl="0"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Century Gothic" pitchFamily="34" charset="0"/>
              </a:rPr>
              <a:t>Ставропольского края</a:t>
            </a:r>
          </a:p>
          <a:p>
            <a:pPr lvl="0">
              <a:defRPr/>
            </a:pPr>
            <a:endParaRPr lang="ru-RU" sz="16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lvl="0">
              <a:defRPr/>
            </a:pPr>
            <a:r>
              <a:rPr lang="ru-RU" sz="1600" dirty="0" smtClean="0">
                <a:solidFill>
                  <a:schemeClr val="bg1"/>
                </a:solidFill>
                <a:latin typeface="Century Gothic" pitchFamily="34" charset="0"/>
              </a:rPr>
              <a:t>357820, г. Георгиевск, пл. Победы, 1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807968" y="2680830"/>
            <a:ext cx="6096000" cy="160043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 algn="r">
              <a:defRPr/>
            </a:pPr>
            <a:r>
              <a:rPr lang="ru-RU" sz="1600" b="1" dirty="0" smtClean="0">
                <a:latin typeface="Century Gothic" pitchFamily="34" charset="0"/>
              </a:rPr>
              <a:t>Управление экономического развития</a:t>
            </a:r>
          </a:p>
          <a:p>
            <a:pPr lvl="0" algn="r">
              <a:defRPr/>
            </a:pPr>
            <a:r>
              <a:rPr lang="ru-RU" sz="1600" b="1" dirty="0" smtClean="0">
                <a:latin typeface="Century Gothic" pitchFamily="34" charset="0"/>
              </a:rPr>
              <a:t> и торговли администрации </a:t>
            </a:r>
          </a:p>
          <a:p>
            <a:pPr lvl="0" algn="r">
              <a:defRPr/>
            </a:pPr>
            <a:r>
              <a:rPr lang="ru-RU" sz="1600" b="1" dirty="0" smtClean="0">
                <a:latin typeface="Century Gothic" pitchFamily="34" charset="0"/>
              </a:rPr>
              <a:t>Георгиевского городского округа </a:t>
            </a:r>
          </a:p>
          <a:p>
            <a:pPr lvl="0" algn="r">
              <a:defRPr/>
            </a:pPr>
            <a:r>
              <a:rPr lang="ru-RU" sz="1600" b="1" dirty="0" smtClean="0">
                <a:latin typeface="Century Gothic" pitchFamily="34" charset="0"/>
              </a:rPr>
              <a:t>Ставропольского края</a:t>
            </a:r>
          </a:p>
          <a:p>
            <a:pPr lvl="0" algn="r">
              <a:defRPr/>
            </a:pPr>
            <a:endParaRPr lang="ru-RU" sz="1600" dirty="0" smtClean="0">
              <a:latin typeface="Century Gothic" pitchFamily="34" charset="0"/>
            </a:endParaRPr>
          </a:p>
          <a:p>
            <a:pPr lvl="0" algn="r">
              <a:defRPr/>
            </a:pPr>
            <a:r>
              <a:rPr lang="ru-RU" sz="1600" dirty="0" smtClean="0">
                <a:latin typeface="Century Gothic" pitchFamily="34" charset="0"/>
              </a:rPr>
              <a:t>357820, г. Георгиевск, пл. Победы, 1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43724" y="2906137"/>
            <a:ext cx="2278823" cy="41549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dirty="0" smtClean="0">
                <a:latin typeface="Century Gothic" pitchFamily="34" charset="0"/>
              </a:rPr>
              <a:t> </a:t>
            </a:r>
            <a:r>
              <a:rPr lang="ru-RU" sz="1900" dirty="0" smtClean="0">
                <a:latin typeface="Century Gothic" pitchFamily="34" charset="0"/>
              </a:rPr>
              <a:t>+7(87951)2-30-50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00063" y="3685570"/>
            <a:ext cx="2405461" cy="41549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1900" dirty="0" err="1" smtClean="0">
                <a:latin typeface="Century Gothic" pitchFamily="34" charset="0"/>
              </a:rPr>
              <a:t>adm_geo@mail.ru</a:t>
            </a:r>
            <a:endParaRPr lang="ru-RU" sz="1900" dirty="0" smtClean="0">
              <a:latin typeface="Century Gothic" pitchFamily="34" charset="0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412" y="2810886"/>
            <a:ext cx="520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402" y="3598184"/>
            <a:ext cx="7239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Прямоугольник 21"/>
          <p:cNvSpPr/>
          <p:nvPr/>
        </p:nvSpPr>
        <p:spPr>
          <a:xfrm>
            <a:off x="11403330" y="182880"/>
            <a:ext cx="788670" cy="3429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</a:t>
            </a:r>
            <a:r>
              <a:rPr lang="en-US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3</a:t>
            </a:r>
            <a:endParaRPr lang="ru-RU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6187" y="4329078"/>
            <a:ext cx="520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0176" y="5165016"/>
            <a:ext cx="7239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Прямоугольник 24"/>
          <p:cNvSpPr/>
          <p:nvPr/>
        </p:nvSpPr>
        <p:spPr>
          <a:xfrm>
            <a:off x="8426192" y="5995183"/>
            <a:ext cx="1341067" cy="41549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1900" dirty="0" err="1" smtClean="0">
                <a:latin typeface="Century Gothic" pitchFamily="34" charset="0"/>
              </a:rPr>
              <a:t>msp</a:t>
            </a:r>
            <a:r>
              <a:rPr lang="ru-RU" sz="1900" dirty="0" err="1" smtClean="0">
                <a:latin typeface="Century Gothic" pitchFamily="34" charset="0"/>
              </a:rPr>
              <a:t>_geo</a:t>
            </a:r>
            <a:endParaRPr lang="ru-RU" sz="1900" dirty="0"/>
          </a:p>
        </p:txBody>
      </p:sp>
      <p:pic>
        <p:nvPicPr>
          <p:cNvPr id="3074" name="Picture 2" descr="\\192.168.0.68\инвестиции_мсп\ОБМЕН\depositphotos_127186948-stock-illustration-новый-instagram-логотип-черный-цвет.jpg"/>
          <p:cNvPicPr>
            <a:picLocks noChangeAspect="1" noChangeArrowheads="1"/>
          </p:cNvPicPr>
          <p:nvPr/>
        </p:nvPicPr>
        <p:blipFill>
          <a:blip r:embed="rId5" cstate="print"/>
          <a:srcRect l="19891" t="19248" r="20194" b="19702"/>
          <a:stretch>
            <a:fillRect/>
          </a:stretch>
        </p:blipFill>
        <p:spPr bwMode="auto">
          <a:xfrm>
            <a:off x="7782706" y="5933875"/>
            <a:ext cx="544169" cy="554476"/>
          </a:xfrm>
          <a:prstGeom prst="rect">
            <a:avLst/>
          </a:prstGeom>
          <a:noFill/>
        </p:spPr>
      </p:pic>
      <p:pic>
        <p:nvPicPr>
          <p:cNvPr id="32" name="Picture 2" descr="\\192.168.0.68\инвестиции_мсп\ОБМЕН\depositphotos_127186948-stock-illustration-новый-instagram-логотип-черный-цвет.jpg"/>
          <p:cNvPicPr>
            <a:picLocks noChangeAspect="1" noChangeArrowheads="1"/>
          </p:cNvPicPr>
          <p:nvPr/>
        </p:nvPicPr>
        <p:blipFill>
          <a:blip r:embed="rId5" cstate="print"/>
          <a:srcRect l="19891" t="19248" r="20194" b="19702"/>
          <a:stretch>
            <a:fillRect/>
          </a:stretch>
        </p:blipFill>
        <p:spPr bwMode="auto">
          <a:xfrm>
            <a:off x="3207462" y="3664087"/>
            <a:ext cx="544169" cy="554476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3812037" y="3715668"/>
            <a:ext cx="2035166" cy="41549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1900" dirty="0" smtClean="0">
                <a:latin typeface="Century Gothic" pitchFamily="34" charset="0"/>
              </a:rPr>
              <a:t>g</a:t>
            </a:r>
            <a:r>
              <a:rPr lang="ru-RU" sz="1900" dirty="0" err="1" smtClean="0">
                <a:latin typeface="Century Gothic" pitchFamily="34" charset="0"/>
              </a:rPr>
              <a:t>eo</a:t>
            </a:r>
            <a:r>
              <a:rPr lang="en-US" sz="1900" dirty="0" err="1" smtClean="0">
                <a:latin typeface="Century Gothic" pitchFamily="34" charset="0"/>
              </a:rPr>
              <a:t>rgievsk_live</a:t>
            </a:r>
            <a:endParaRPr lang="ru-RU" sz="1900" dirty="0"/>
          </a:p>
        </p:txBody>
      </p:sp>
      <p:pic>
        <p:nvPicPr>
          <p:cNvPr id="3075" name="Picture 3" descr="\\192.168.0.68\инвестиции_мсп\ОБМЕН\depositphotos_143323573-stock-illustration-умный-дом-технология-эскиз-значок.jpg"/>
          <p:cNvPicPr>
            <a:picLocks noChangeAspect="1" noChangeArrowheads="1"/>
          </p:cNvPicPr>
          <p:nvPr/>
        </p:nvPicPr>
        <p:blipFill>
          <a:blip r:embed="rId6" cstate="print"/>
          <a:srcRect l="22388" t="26284" r="22009" b="29915"/>
          <a:stretch>
            <a:fillRect/>
          </a:stretch>
        </p:blipFill>
        <p:spPr bwMode="auto">
          <a:xfrm>
            <a:off x="3142028" y="2859935"/>
            <a:ext cx="642026" cy="505759"/>
          </a:xfrm>
          <a:prstGeom prst="rect">
            <a:avLst/>
          </a:prstGeom>
          <a:noFill/>
        </p:spPr>
      </p:pic>
      <p:sp>
        <p:nvSpPr>
          <p:cNvPr id="34" name="Прямоугольник 33"/>
          <p:cNvSpPr/>
          <p:nvPr/>
        </p:nvSpPr>
        <p:spPr>
          <a:xfrm>
            <a:off x="3769884" y="2905032"/>
            <a:ext cx="2485611" cy="41549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1900" dirty="0" smtClean="0">
                <a:latin typeface="Century Gothic" pitchFamily="34" charset="0"/>
              </a:rPr>
              <a:t>www.g</a:t>
            </a:r>
            <a:r>
              <a:rPr lang="ru-RU" sz="1900" dirty="0" err="1" smtClean="0">
                <a:latin typeface="Century Gothic" pitchFamily="34" charset="0"/>
              </a:rPr>
              <a:t>eo</a:t>
            </a:r>
            <a:r>
              <a:rPr lang="en-US" sz="1900" dirty="0" smtClean="0">
                <a:latin typeface="Century Gothic" pitchFamily="34" charset="0"/>
              </a:rPr>
              <a:t>rgievsk.ru</a:t>
            </a:r>
            <a:endParaRPr lang="ru-RU" sz="1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160030" y="594360"/>
            <a:ext cx="7349480" cy="5109210"/>
          </a:xfrm>
          <a:prstGeom prst="rect">
            <a:avLst/>
          </a:prstGeom>
          <a:noFill/>
          <a:ln w="12700">
            <a:solidFill>
              <a:srgbClr val="7C22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240030" y="4016876"/>
            <a:ext cx="11951970" cy="1275606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240030" y="1601336"/>
            <a:ext cx="11951970" cy="1275606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62890" y="1028700"/>
            <a:ext cx="7155180" cy="490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Century Gothic" pitchFamily="34" charset="0"/>
              </a:rPr>
              <a:t>ХАРАКТЕРИСТИКА ГЕОРГИЕВСКОГО ГОРОДСКОГО ОКРУГА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Century Gothic" pitchFamily="34" charset="0"/>
              </a:rPr>
              <a:t>СТАВРОПОЛЬСКОГО КРАЯ</a:t>
            </a:r>
            <a:endParaRPr lang="ru-RU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900394" y="5212081"/>
            <a:ext cx="1323866" cy="262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Century Gothic" pitchFamily="34" charset="0"/>
              </a:rPr>
              <a:t>Территория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3564" y="1758805"/>
            <a:ext cx="57600" cy="900000"/>
          </a:xfrm>
          <a:prstGeom prst="rect">
            <a:avLst/>
          </a:prstGeom>
          <a:solidFill>
            <a:srgbClr val="7C2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42973" y="1781665"/>
            <a:ext cx="194876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Century Gothic" pitchFamily="34" charset="0"/>
              </a:rPr>
              <a:t>Численность населения</a:t>
            </a:r>
            <a:endParaRPr lang="ru-RU" sz="1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93998" y="4744317"/>
            <a:ext cx="208746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600" b="1" dirty="0" smtClean="0">
                <a:solidFill>
                  <a:schemeClr val="tx1"/>
                </a:solidFill>
                <a:latin typeface="Century Gothic" pitchFamily="34" charset="0"/>
              </a:rPr>
              <a:t>1 945</a:t>
            </a:r>
            <a:r>
              <a:rPr lang="ru-RU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ru-RU" sz="8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Century Gothic" pitchFamily="34" charset="0"/>
              </a:rPr>
              <a:t>кв.км</a:t>
            </a:r>
            <a:endParaRPr lang="ru-RU" sz="12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6276" y="2305803"/>
            <a:ext cx="222549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600" b="1" dirty="0" smtClean="0">
                <a:solidFill>
                  <a:schemeClr val="tx1"/>
                </a:solidFill>
                <a:latin typeface="Century Gothic" pitchFamily="34" charset="0"/>
              </a:rPr>
              <a:t>165,1</a:t>
            </a:r>
            <a:r>
              <a:rPr lang="ru-RU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Century Gothic" pitchFamily="34" charset="0"/>
              </a:rPr>
              <a:t>тыс.чел.</a:t>
            </a:r>
            <a:endParaRPr lang="ru-RU" sz="12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11" name="Picture 2" descr="C:\Users\1\Desktop\ДЮС\карта КМВ_1.png"/>
          <p:cNvPicPr>
            <a:picLocks noChangeAspect="1" noChangeArrowheads="1"/>
          </p:cNvPicPr>
          <p:nvPr/>
        </p:nvPicPr>
        <p:blipFill>
          <a:blip r:embed="rId2" cstate="print"/>
          <a:srcRect r="22506" b="24187"/>
          <a:stretch>
            <a:fillRect/>
          </a:stretch>
        </p:blipFill>
        <p:spPr bwMode="auto">
          <a:xfrm>
            <a:off x="7131945" y="1263816"/>
            <a:ext cx="5060055" cy="3712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1403330" y="182880"/>
            <a:ext cx="788670" cy="342900"/>
          </a:xfrm>
          <a:prstGeom prst="rect">
            <a:avLst/>
          </a:prstGeom>
          <a:solidFill>
            <a:srgbClr val="7C2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3</a:t>
            </a:r>
            <a:endParaRPr lang="ru-RU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463791" y="138996"/>
            <a:ext cx="4046219" cy="444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ОБЩИЕ СВЕДЕНИЯ</a:t>
            </a:r>
            <a:endParaRPr lang="ru-RU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Rectangle: Rounded Corners 125">
            <a:extLst>
              <a:ext uri="{FF2B5EF4-FFF2-40B4-BE49-F238E27FC236}">
                <a16:creationId xmlns="" xmlns:a16="http://schemas.microsoft.com/office/drawing/2014/main" id="{6026A796-47A3-4E53-AD22-B25A2D3FF4AD}"/>
              </a:ext>
            </a:extLst>
          </p:cNvPr>
          <p:cNvSpPr/>
          <p:nvPr/>
        </p:nvSpPr>
        <p:spPr>
          <a:xfrm>
            <a:off x="0" y="6232276"/>
            <a:ext cx="4181707" cy="458456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: Rounded Corners 125">
            <a:extLst>
              <a:ext uri="{FF2B5EF4-FFF2-40B4-BE49-F238E27FC236}">
                <a16:creationId xmlns="" xmlns:a16="http://schemas.microsoft.com/office/drawing/2014/main" id="{6026A796-47A3-4E53-AD22-B25A2D3FF4AD}"/>
              </a:ext>
            </a:extLst>
          </p:cNvPr>
          <p:cNvSpPr/>
          <p:nvPr/>
        </p:nvSpPr>
        <p:spPr>
          <a:xfrm>
            <a:off x="4183380" y="6228838"/>
            <a:ext cx="4057649" cy="458456"/>
          </a:xfrm>
          <a:prstGeom prst="rect">
            <a:avLst/>
          </a:prstGeom>
          <a:solidFill>
            <a:srgbClr val="E3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: Rounded Corners 125">
            <a:extLst>
              <a:ext uri="{FF2B5EF4-FFF2-40B4-BE49-F238E27FC236}">
                <a16:creationId xmlns="" xmlns:a16="http://schemas.microsoft.com/office/drawing/2014/main" id="{6026A796-47A3-4E53-AD22-B25A2D3FF4AD}"/>
              </a:ext>
            </a:extLst>
          </p:cNvPr>
          <p:cNvSpPr/>
          <p:nvPr/>
        </p:nvSpPr>
        <p:spPr>
          <a:xfrm>
            <a:off x="8241030" y="6232555"/>
            <a:ext cx="3950970" cy="45845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045790" y="6235206"/>
            <a:ext cx="2362486" cy="444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А. КОМФОРТНОСТЬ</a:t>
            </a:r>
            <a:endParaRPr lang="ru-RU" sz="20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38785" y="6232047"/>
            <a:ext cx="2815970" cy="444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В. БЛАГОПРИЯТНОСТЬ</a:t>
            </a:r>
            <a:endParaRPr lang="ru-RU" sz="20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888815" y="6228329"/>
            <a:ext cx="2815970" cy="444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С. ОТКРЫТОСТЬ</a:t>
            </a:r>
            <a:endParaRPr lang="ru-RU" sz="20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08610" y="3627378"/>
            <a:ext cx="3025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Century Gothic" pitchFamily="34" charset="0"/>
              </a:rPr>
              <a:t>СТРУКТУРА ЭКОНОМИКИ</a:t>
            </a:r>
            <a:endParaRPr lang="ru-RU" b="1" dirty="0">
              <a:latin typeface="Century Gothic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834814" y="1774045"/>
            <a:ext cx="57600" cy="900000"/>
          </a:xfrm>
          <a:prstGeom prst="rect">
            <a:avLst/>
          </a:prstGeom>
          <a:solidFill>
            <a:srgbClr val="7C2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2992803" y="1737360"/>
            <a:ext cx="1887808" cy="496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200"/>
              </a:lnSpc>
            </a:pPr>
            <a:r>
              <a:rPr lang="ru-RU" sz="1400" dirty="0" smtClean="0">
                <a:solidFill>
                  <a:schemeClr val="tx1"/>
                </a:solidFill>
                <a:latin typeface="Century Gothic" pitchFamily="34" charset="0"/>
              </a:rPr>
              <a:t>Экономически активное население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10086" y="4698483"/>
            <a:ext cx="222549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600" b="1" dirty="0" smtClean="0">
                <a:solidFill>
                  <a:schemeClr val="tx1"/>
                </a:solidFill>
                <a:latin typeface="Century Gothic" pitchFamily="34" charset="0"/>
              </a:rPr>
              <a:t>5 614</a:t>
            </a:r>
            <a:r>
              <a:rPr lang="ru-RU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endParaRPr lang="ru-RU" sz="12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227494" y="1789285"/>
            <a:ext cx="57600" cy="900000"/>
          </a:xfrm>
          <a:prstGeom prst="rect">
            <a:avLst/>
          </a:prstGeom>
          <a:solidFill>
            <a:srgbClr val="7C2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2657584" y="4221481"/>
            <a:ext cx="1941086" cy="217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Агропромышленный комплекс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2560494" y="4105765"/>
            <a:ext cx="57600" cy="1008000"/>
          </a:xfrm>
          <a:prstGeom prst="rect">
            <a:avLst/>
          </a:prstGeom>
          <a:solidFill>
            <a:srgbClr val="7C2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4604433" y="4057650"/>
            <a:ext cx="1693497" cy="617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Промышленный комплекс</a:t>
            </a:r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625508" y="4702407"/>
            <a:ext cx="208746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600" b="1" dirty="0" smtClean="0">
                <a:solidFill>
                  <a:schemeClr val="tx1"/>
                </a:solidFill>
                <a:latin typeface="Century Gothic" pitchFamily="34" charset="0"/>
              </a:rPr>
              <a:t>51 %</a:t>
            </a:r>
            <a:endParaRPr lang="ru-RU" sz="12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567736" y="4709913"/>
            <a:ext cx="152445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600" b="1" dirty="0" smtClean="0">
                <a:solidFill>
                  <a:schemeClr val="tx1"/>
                </a:solidFill>
                <a:latin typeface="Century Gothic" pitchFamily="34" charset="0"/>
              </a:rPr>
              <a:t>47 </a:t>
            </a:r>
            <a:r>
              <a:rPr lang="ru-RU" sz="3600" b="1" dirty="0" smtClean="0">
                <a:solidFill>
                  <a:schemeClr val="tx1"/>
                </a:solidFill>
                <a:latin typeface="Century Gothic" pitchFamily="34" charset="0"/>
              </a:rPr>
              <a:t>%</a:t>
            </a:r>
            <a:endParaRPr lang="ru-RU" sz="12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530264" y="4109575"/>
            <a:ext cx="57600" cy="1008000"/>
          </a:xfrm>
          <a:prstGeom prst="rect">
            <a:avLst/>
          </a:prstGeom>
          <a:solidFill>
            <a:srgbClr val="7C2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6231303" y="4269595"/>
            <a:ext cx="151823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200"/>
              </a:lnSpc>
            </a:pP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Бальнеология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6228896" y="4702293"/>
            <a:ext cx="112059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600" b="1" dirty="0" smtClean="0">
                <a:solidFill>
                  <a:schemeClr val="tx1"/>
                </a:solidFill>
                <a:latin typeface="Century Gothic" pitchFamily="34" charset="0"/>
              </a:rPr>
              <a:t>2 %</a:t>
            </a:r>
            <a:endParaRPr lang="ru-RU" sz="12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168564" y="4124815"/>
            <a:ext cx="57600" cy="1008000"/>
          </a:xfrm>
          <a:prstGeom prst="rect">
            <a:avLst/>
          </a:prstGeom>
          <a:solidFill>
            <a:srgbClr val="7C2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85823" y="4216255"/>
            <a:ext cx="21087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200"/>
              </a:lnSpc>
            </a:pP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Субъектов </a:t>
            </a:r>
          </a:p>
          <a:p>
            <a:pPr>
              <a:lnSpc>
                <a:spcPts val="1200"/>
              </a:lnSpc>
            </a:pP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малого и среднего предпринимательства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381174" y="4109575"/>
            <a:ext cx="57600" cy="1008000"/>
          </a:xfrm>
          <a:prstGeom prst="rect">
            <a:avLst/>
          </a:prstGeom>
          <a:solidFill>
            <a:srgbClr val="7C2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2983648" y="2374497"/>
            <a:ext cx="183981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600" b="1" dirty="0" smtClean="0">
                <a:solidFill>
                  <a:schemeClr val="tx1"/>
                </a:solidFill>
                <a:latin typeface="Century Gothic" pitchFamily="34" charset="0"/>
              </a:rPr>
              <a:t>57,0 %</a:t>
            </a:r>
            <a:endParaRPr lang="ru-RU" sz="12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349240" y="2374383"/>
            <a:ext cx="196596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600" b="1" dirty="0" smtClean="0">
                <a:solidFill>
                  <a:schemeClr val="tx1"/>
                </a:solidFill>
                <a:latin typeface="Century Gothic" pitchFamily="34" charset="0"/>
              </a:rPr>
              <a:t>27,3 </a:t>
            </a:r>
            <a:r>
              <a:rPr lang="ru-RU" sz="1200" b="1" dirty="0" smtClean="0">
                <a:solidFill>
                  <a:schemeClr val="tx1"/>
                </a:solidFill>
                <a:latin typeface="Century Gothic" pitchFamily="34" charset="0"/>
              </a:rPr>
              <a:t>тыс.руб.</a:t>
            </a:r>
            <a:endParaRPr lang="ru-RU" sz="12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343573" y="1918825"/>
            <a:ext cx="151823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200"/>
              </a:lnSpc>
            </a:pPr>
            <a:r>
              <a:rPr lang="ru-RU" sz="1400" dirty="0" smtClean="0">
                <a:solidFill>
                  <a:schemeClr val="tx1"/>
                </a:solidFill>
                <a:latin typeface="Century Gothic" pitchFamily="34" charset="0"/>
              </a:rPr>
              <a:t>Средняя заработная плата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9647094" y="5134465"/>
            <a:ext cx="1782906" cy="45719"/>
          </a:xfrm>
          <a:prstGeom prst="rect">
            <a:avLst/>
          </a:prstGeom>
          <a:solidFill>
            <a:srgbClr val="7C2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186122" y="5792184"/>
            <a:ext cx="5152793" cy="3283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Century Gothic" pitchFamily="34" charset="0"/>
              </a:rPr>
              <a:t>СТРАТЕГИЧЕСКИЕ ВЕКТОРЫ РАЗВИТИЯ: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Прямоугольник 86"/>
          <p:cNvSpPr/>
          <p:nvPr/>
        </p:nvSpPr>
        <p:spPr>
          <a:xfrm>
            <a:off x="340552" y="3871116"/>
            <a:ext cx="7062198" cy="1148358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>
            <a:off x="343792" y="2762655"/>
            <a:ext cx="7078412" cy="1157592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160030" y="729579"/>
            <a:ext cx="7349480" cy="5077836"/>
          </a:xfrm>
          <a:prstGeom prst="rect">
            <a:avLst/>
          </a:prstGeom>
          <a:noFill/>
          <a:ln w="12700">
            <a:solidFill>
              <a:srgbClr val="7C22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240030" y="1241400"/>
            <a:ext cx="7415638" cy="1275606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62890" y="746588"/>
            <a:ext cx="7155180" cy="490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Century Gothic" pitchFamily="34" charset="0"/>
              </a:rPr>
              <a:t>ИНВЕСТИЦИИ В ЦИФРАХ</a:t>
            </a:r>
            <a:endParaRPr lang="ru-RU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3564" y="1398869"/>
            <a:ext cx="57600" cy="900000"/>
          </a:xfrm>
          <a:prstGeom prst="rect">
            <a:avLst/>
          </a:prstGeom>
          <a:solidFill>
            <a:srgbClr val="7C2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86819" y="1945867"/>
            <a:ext cx="2567665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600" b="1" dirty="0" smtClean="0">
                <a:solidFill>
                  <a:schemeClr val="tx1"/>
                </a:solidFill>
                <a:latin typeface="Century Gothic" pitchFamily="34" charset="0"/>
              </a:rPr>
              <a:t>3 157,9</a:t>
            </a:r>
            <a:r>
              <a:rPr lang="ru-RU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Century Gothic" pitchFamily="34" charset="0"/>
              </a:rPr>
              <a:t>тыс.руб.</a:t>
            </a:r>
            <a:endParaRPr lang="ru-RU" sz="12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403330" y="182880"/>
            <a:ext cx="788670" cy="342900"/>
          </a:xfrm>
          <a:prstGeom prst="rect">
            <a:avLst/>
          </a:prstGeom>
          <a:solidFill>
            <a:srgbClr val="7C2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3</a:t>
            </a:r>
            <a:endParaRPr lang="ru-RU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61105" y="138996"/>
            <a:ext cx="6548905" cy="444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РЕАЛИЗУЕМЫЕ ИНВЕСТИЦИОННЫЕ ПРОЕКТЫ</a:t>
            </a:r>
            <a:endParaRPr lang="ru-RU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922366" y="1384925"/>
            <a:ext cx="57600" cy="900000"/>
          </a:xfrm>
          <a:prstGeom prst="rect">
            <a:avLst/>
          </a:prstGeom>
          <a:solidFill>
            <a:srgbClr val="7C2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3080355" y="1328784"/>
            <a:ext cx="1887808" cy="496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200"/>
              </a:lnSpc>
            </a:pP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Доля инвестиций частной формы собственности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5324774" y="1380709"/>
            <a:ext cx="57600" cy="900000"/>
          </a:xfrm>
          <a:prstGeom prst="rect">
            <a:avLst/>
          </a:prstGeom>
          <a:solidFill>
            <a:srgbClr val="7C2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3071200" y="1956193"/>
            <a:ext cx="183981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600" b="1" dirty="0" smtClean="0">
                <a:solidFill>
                  <a:schemeClr val="tx1"/>
                </a:solidFill>
                <a:latin typeface="Century Gothic" pitchFamily="34" charset="0"/>
              </a:rPr>
              <a:t>90,3 %</a:t>
            </a:r>
            <a:endParaRPr lang="ru-RU" sz="12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417335" y="1956079"/>
            <a:ext cx="196596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600" b="1" dirty="0" smtClean="0">
                <a:solidFill>
                  <a:schemeClr val="tx1"/>
                </a:solidFill>
                <a:latin typeface="Century Gothic" pitchFamily="34" charset="0"/>
              </a:rPr>
              <a:t>54 %</a:t>
            </a:r>
            <a:endParaRPr lang="ru-RU" sz="12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431125" y="1451881"/>
            <a:ext cx="151823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200"/>
              </a:lnSpc>
            </a:pP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Доля инвестиций в сельское хозяйство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520076" y="1294385"/>
            <a:ext cx="2284205" cy="5047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Объем инвестиций в основной капитал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298315" y="3303870"/>
            <a:ext cx="2347607" cy="470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7 527 </a:t>
            </a:r>
            <a:r>
              <a:rPr lang="ru-RU" sz="1200" b="1" dirty="0" smtClean="0">
                <a:solidFill>
                  <a:schemeClr val="tx1"/>
                </a:solidFill>
                <a:latin typeface="Century Gothic" pitchFamily="34" charset="0"/>
              </a:rPr>
              <a:t>млн.руб.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497403" y="2818378"/>
            <a:ext cx="2391736" cy="5047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Стоимость реализуемых инвестиционных проектов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536505" y="4052230"/>
            <a:ext cx="1814559" cy="533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Создание новых рабочих мест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150624" y="4606699"/>
            <a:ext cx="1707407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528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99951D41-35AA-4DAE-B4FB-F31A6AF4FCE2}"/>
              </a:ext>
            </a:extLst>
          </p:cNvPr>
          <p:cNvSpPr txBox="1"/>
          <p:nvPr/>
        </p:nvSpPr>
        <p:spPr>
          <a:xfrm>
            <a:off x="7879403" y="718253"/>
            <a:ext cx="3845667" cy="1015663"/>
          </a:xfrm>
          <a:prstGeom prst="rect">
            <a:avLst/>
          </a:prstGeom>
          <a:solidFill>
            <a:srgbClr val="A86ED4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 smtClean="0">
                <a:solidFill>
                  <a:schemeClr val="bg1"/>
                </a:solidFill>
                <a:latin typeface="Century Gothic" pitchFamily="34" charset="0"/>
              </a:rPr>
              <a:t>Техническое перевооружение и расширение первичной и последующей промышленной переработки сельскохозяйственной продукции на ООО «Первый Георгиевский консервный завод</a:t>
            </a:r>
          </a:p>
        </p:txBody>
      </p:sp>
      <p:sp>
        <p:nvSpPr>
          <p:cNvPr id="68" name="Rectangle 41">
            <a:extLst>
              <a:ext uri="{FF2B5EF4-FFF2-40B4-BE49-F238E27FC236}">
                <a16:creationId xmlns:a16="http://schemas.microsoft.com/office/drawing/2014/main" xmlns="" id="{6AFB799C-39D7-42D4-B155-C1B21AE196C9}"/>
              </a:ext>
            </a:extLst>
          </p:cNvPr>
          <p:cNvSpPr/>
          <p:nvPr/>
        </p:nvSpPr>
        <p:spPr>
          <a:xfrm>
            <a:off x="7830157" y="722343"/>
            <a:ext cx="58975" cy="1009178"/>
          </a:xfrm>
          <a:prstGeom prst="rect">
            <a:avLst/>
          </a:prstGeom>
          <a:solidFill>
            <a:srgbClr val="7C2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99951D41-35AA-4DAE-B4FB-F31A6AF4FCE2}"/>
              </a:ext>
            </a:extLst>
          </p:cNvPr>
          <p:cNvSpPr txBox="1"/>
          <p:nvPr/>
        </p:nvSpPr>
        <p:spPr>
          <a:xfrm>
            <a:off x="7876161" y="1921243"/>
            <a:ext cx="3845667" cy="646331"/>
          </a:xfrm>
          <a:prstGeom prst="rect">
            <a:avLst/>
          </a:prstGeom>
          <a:solidFill>
            <a:srgbClr val="A86ED4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 smtClean="0">
                <a:solidFill>
                  <a:schemeClr val="bg1"/>
                </a:solidFill>
                <a:latin typeface="Century Gothic" pitchFamily="34" charset="0"/>
              </a:rPr>
              <a:t>Развитие плодоводства, </a:t>
            </a:r>
            <a:r>
              <a:rPr lang="ru-RU" sz="1200" dirty="0" err="1" smtClean="0">
                <a:solidFill>
                  <a:schemeClr val="bg1"/>
                </a:solidFill>
                <a:latin typeface="Century Gothic" pitchFamily="34" charset="0"/>
              </a:rPr>
              <a:t>ягодоводства</a:t>
            </a:r>
            <a:r>
              <a:rPr lang="ru-RU" sz="1200" dirty="0" smtClean="0">
                <a:solidFill>
                  <a:schemeClr val="bg1"/>
                </a:solidFill>
                <a:latin typeface="Century Gothic" pitchFamily="34" charset="0"/>
              </a:rPr>
              <a:t> и </a:t>
            </a:r>
          </a:p>
          <a:p>
            <a:pPr lvl="0">
              <a:defRPr/>
            </a:pPr>
            <a:r>
              <a:rPr lang="ru-RU" sz="1200" dirty="0" smtClean="0">
                <a:solidFill>
                  <a:schemeClr val="bg1"/>
                </a:solidFill>
                <a:latin typeface="Century Gothic" pitchFamily="34" charset="0"/>
              </a:rPr>
              <a:t>овощеводства закрытого грунта</a:t>
            </a:r>
            <a:endParaRPr lang="en-US" sz="1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lvl="0">
              <a:defRPr/>
            </a:pPr>
            <a:r>
              <a:rPr lang="ru-RU" sz="1200" dirty="0" smtClean="0">
                <a:solidFill>
                  <a:schemeClr val="bg1"/>
                </a:solidFill>
                <a:latin typeface="Century Gothic" pitchFamily="34" charset="0"/>
              </a:rPr>
              <a:t> ООО «</a:t>
            </a:r>
            <a:r>
              <a:rPr lang="ru-RU" sz="1200" dirty="0" err="1" smtClean="0">
                <a:solidFill>
                  <a:schemeClr val="bg1"/>
                </a:solidFill>
                <a:latin typeface="Century Gothic" pitchFamily="34" charset="0"/>
              </a:rPr>
              <a:t>Интеринвест</a:t>
            </a:r>
            <a:r>
              <a:rPr lang="ru-RU" sz="1200" dirty="0" smtClean="0">
                <a:solidFill>
                  <a:schemeClr val="bg1"/>
                </a:solidFill>
                <a:latin typeface="Century Gothic" pitchFamily="34" charset="0"/>
              </a:rPr>
              <a:t>»</a:t>
            </a:r>
            <a:endParaRPr lang="en-GB" sz="12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2" name="Rectangle 41">
            <a:extLst>
              <a:ext uri="{FF2B5EF4-FFF2-40B4-BE49-F238E27FC236}">
                <a16:creationId xmlns:a16="http://schemas.microsoft.com/office/drawing/2014/main" xmlns="" id="{6AFB799C-39D7-42D4-B155-C1B21AE196C9}"/>
              </a:ext>
            </a:extLst>
          </p:cNvPr>
          <p:cNvSpPr/>
          <p:nvPr/>
        </p:nvSpPr>
        <p:spPr>
          <a:xfrm>
            <a:off x="7817187" y="1925332"/>
            <a:ext cx="62218" cy="642770"/>
          </a:xfrm>
          <a:prstGeom prst="rect">
            <a:avLst/>
          </a:prstGeom>
          <a:solidFill>
            <a:srgbClr val="7C2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99951D41-35AA-4DAE-B4FB-F31A6AF4FCE2}"/>
              </a:ext>
            </a:extLst>
          </p:cNvPr>
          <p:cNvSpPr txBox="1"/>
          <p:nvPr/>
        </p:nvSpPr>
        <p:spPr>
          <a:xfrm>
            <a:off x="7882646" y="2774036"/>
            <a:ext cx="3845667" cy="830997"/>
          </a:xfrm>
          <a:prstGeom prst="rect">
            <a:avLst/>
          </a:prstGeom>
          <a:solidFill>
            <a:srgbClr val="A86ED4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 smtClean="0">
                <a:solidFill>
                  <a:schemeClr val="bg1"/>
                </a:solidFill>
                <a:latin typeface="Century Gothic" pitchFamily="34" charset="0"/>
              </a:rPr>
              <a:t>Строительство комплекса производства для переработки сельскохозяйственных отходов и производства промышленной продукции в г. Георгиевске ООО «ТАСС»</a:t>
            </a:r>
          </a:p>
        </p:txBody>
      </p:sp>
      <p:sp>
        <p:nvSpPr>
          <p:cNvPr id="74" name="Rectangle 41">
            <a:extLst>
              <a:ext uri="{FF2B5EF4-FFF2-40B4-BE49-F238E27FC236}">
                <a16:creationId xmlns:a16="http://schemas.microsoft.com/office/drawing/2014/main" xmlns="" id="{6AFB799C-39D7-42D4-B155-C1B21AE196C9}"/>
              </a:ext>
            </a:extLst>
          </p:cNvPr>
          <p:cNvSpPr/>
          <p:nvPr/>
        </p:nvSpPr>
        <p:spPr>
          <a:xfrm>
            <a:off x="7823672" y="2768397"/>
            <a:ext cx="65460" cy="840566"/>
          </a:xfrm>
          <a:prstGeom prst="rect">
            <a:avLst/>
          </a:prstGeom>
          <a:solidFill>
            <a:srgbClr val="7C2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99951D41-35AA-4DAE-B4FB-F31A6AF4FCE2}"/>
              </a:ext>
            </a:extLst>
          </p:cNvPr>
          <p:cNvSpPr txBox="1"/>
          <p:nvPr/>
        </p:nvSpPr>
        <p:spPr>
          <a:xfrm>
            <a:off x="7892374" y="3795441"/>
            <a:ext cx="3845667" cy="461665"/>
          </a:xfrm>
          <a:prstGeom prst="rect">
            <a:avLst/>
          </a:prstGeom>
          <a:solidFill>
            <a:srgbClr val="A86ED4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dirty="0" smtClean="0">
                <a:solidFill>
                  <a:schemeClr val="bg1"/>
                </a:solidFill>
                <a:latin typeface="Century Gothic" pitchFamily="34" charset="0"/>
              </a:rPr>
              <a:t>Строительство цеха плодоовощных консервов» </a:t>
            </a:r>
          </a:p>
          <a:p>
            <a:pPr>
              <a:defRPr/>
            </a:pPr>
            <a:r>
              <a:rPr lang="ru-RU" sz="1200" dirty="0" smtClean="0">
                <a:solidFill>
                  <a:schemeClr val="bg1"/>
                </a:solidFill>
                <a:latin typeface="Century Gothic" pitchFamily="34" charset="0"/>
              </a:rPr>
              <a:t>ООО СХП «Рассвет»</a:t>
            </a:r>
          </a:p>
        </p:txBody>
      </p:sp>
      <p:sp>
        <p:nvSpPr>
          <p:cNvPr id="77" name="Rectangle 41">
            <a:extLst>
              <a:ext uri="{FF2B5EF4-FFF2-40B4-BE49-F238E27FC236}">
                <a16:creationId xmlns:a16="http://schemas.microsoft.com/office/drawing/2014/main" xmlns="" id="{6AFB799C-39D7-42D4-B155-C1B21AE196C9}"/>
              </a:ext>
            </a:extLst>
          </p:cNvPr>
          <p:cNvSpPr/>
          <p:nvPr/>
        </p:nvSpPr>
        <p:spPr>
          <a:xfrm>
            <a:off x="7830157" y="3796287"/>
            <a:ext cx="68703" cy="464430"/>
          </a:xfrm>
          <a:prstGeom prst="rect">
            <a:avLst/>
          </a:prstGeom>
          <a:solidFill>
            <a:srgbClr val="7C2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99951D41-35AA-4DAE-B4FB-F31A6AF4FCE2}"/>
              </a:ext>
            </a:extLst>
          </p:cNvPr>
          <p:cNvSpPr txBox="1"/>
          <p:nvPr/>
        </p:nvSpPr>
        <p:spPr>
          <a:xfrm>
            <a:off x="7882646" y="4476378"/>
            <a:ext cx="3845667" cy="461665"/>
          </a:xfrm>
          <a:prstGeom prst="rect">
            <a:avLst/>
          </a:prstGeom>
          <a:solidFill>
            <a:srgbClr val="A86ED4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 smtClean="0">
                <a:solidFill>
                  <a:schemeClr val="bg1"/>
                </a:solidFill>
                <a:latin typeface="Century Gothic" pitchFamily="34" charset="0"/>
              </a:rPr>
              <a:t>Застройка жилого микрорайона «Ромашка  ИП Мавроди Р.Х.</a:t>
            </a:r>
            <a:endParaRPr lang="en-GB" sz="12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0" name="Rectangle 41">
            <a:extLst>
              <a:ext uri="{FF2B5EF4-FFF2-40B4-BE49-F238E27FC236}">
                <a16:creationId xmlns:a16="http://schemas.microsoft.com/office/drawing/2014/main" xmlns="" id="{6AFB799C-39D7-42D4-B155-C1B21AE196C9}"/>
              </a:ext>
            </a:extLst>
          </p:cNvPr>
          <p:cNvSpPr/>
          <p:nvPr/>
        </p:nvSpPr>
        <p:spPr>
          <a:xfrm>
            <a:off x="7826915" y="4473982"/>
            <a:ext cx="68703" cy="464430"/>
          </a:xfrm>
          <a:prstGeom prst="rect">
            <a:avLst/>
          </a:prstGeom>
          <a:solidFill>
            <a:srgbClr val="7C2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99951D41-35AA-4DAE-B4FB-F31A6AF4FCE2}"/>
              </a:ext>
            </a:extLst>
          </p:cNvPr>
          <p:cNvSpPr txBox="1"/>
          <p:nvPr/>
        </p:nvSpPr>
        <p:spPr>
          <a:xfrm>
            <a:off x="7889132" y="5145936"/>
            <a:ext cx="3845667" cy="646331"/>
          </a:xfrm>
          <a:prstGeom prst="rect">
            <a:avLst/>
          </a:prstGeom>
          <a:solidFill>
            <a:srgbClr val="A86ED4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 smtClean="0">
                <a:solidFill>
                  <a:schemeClr val="bg1"/>
                </a:solidFill>
                <a:latin typeface="Century Gothic" pitchFamily="34" charset="0"/>
              </a:rPr>
              <a:t>Благоустройство рекреационной зоны по </a:t>
            </a:r>
          </a:p>
          <a:p>
            <a:pPr lvl="0">
              <a:defRPr/>
            </a:pPr>
            <a:r>
              <a:rPr lang="ru-RU" sz="1200" dirty="0" smtClean="0">
                <a:solidFill>
                  <a:schemeClr val="bg1"/>
                </a:solidFill>
                <a:latin typeface="Century Gothic" pitchFamily="34" charset="0"/>
              </a:rPr>
              <a:t>ул. Калинина – ул. </a:t>
            </a:r>
            <a:r>
              <a:rPr lang="ru-RU" sz="1200" dirty="0" err="1" smtClean="0">
                <a:solidFill>
                  <a:schemeClr val="bg1"/>
                </a:solidFill>
                <a:latin typeface="Century Gothic" pitchFamily="34" charset="0"/>
              </a:rPr>
              <a:t>Батакская</a:t>
            </a:r>
            <a:r>
              <a:rPr lang="ru-RU" sz="1200" dirty="0" smtClean="0">
                <a:solidFill>
                  <a:schemeClr val="bg1"/>
                </a:solidFill>
                <a:latin typeface="Century Gothic" pitchFamily="34" charset="0"/>
              </a:rPr>
              <a:t>  в г. Георгиевске Ставропольского края</a:t>
            </a:r>
            <a:endParaRPr lang="en-GB" sz="12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460049" y="2883963"/>
            <a:ext cx="57600" cy="900000"/>
          </a:xfrm>
          <a:prstGeom prst="rect">
            <a:avLst/>
          </a:prstGeom>
          <a:solidFill>
            <a:srgbClr val="7C2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466534" y="4135589"/>
            <a:ext cx="57600" cy="900000"/>
          </a:xfrm>
          <a:prstGeom prst="rect">
            <a:avLst/>
          </a:prstGeom>
          <a:solidFill>
            <a:srgbClr val="7C2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Rectangle 41">
            <a:extLst>
              <a:ext uri="{FF2B5EF4-FFF2-40B4-BE49-F238E27FC236}">
                <a16:creationId xmlns:a16="http://schemas.microsoft.com/office/drawing/2014/main" xmlns="" id="{6AFB799C-39D7-42D4-B155-C1B21AE196C9}"/>
              </a:ext>
            </a:extLst>
          </p:cNvPr>
          <p:cNvSpPr/>
          <p:nvPr/>
        </p:nvSpPr>
        <p:spPr>
          <a:xfrm>
            <a:off x="7823673" y="5141945"/>
            <a:ext cx="62218" cy="642770"/>
          </a:xfrm>
          <a:prstGeom prst="rect">
            <a:avLst/>
          </a:prstGeom>
          <a:solidFill>
            <a:srgbClr val="7C2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89" name="Picture 3" descr="C:\Users\User\Desktop\дРУЖБ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1905" y="4124528"/>
            <a:ext cx="2231389" cy="158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 descr="\\192.168.0.68\инвестиции_мсп\ОБМЕН\unnamed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6204" y="2529191"/>
            <a:ext cx="2237362" cy="1600199"/>
          </a:xfrm>
          <a:prstGeom prst="rect">
            <a:avLst/>
          </a:prstGeom>
          <a:noFill/>
        </p:spPr>
      </p:pic>
      <p:pic>
        <p:nvPicPr>
          <p:cNvPr id="4105" name="Picture 9" descr="\\192.168.0.68\инвестиции_мсп\ОБМЕН\images.jpg"/>
          <p:cNvPicPr>
            <a:picLocks noChangeAspect="1" noChangeArrowheads="1"/>
          </p:cNvPicPr>
          <p:nvPr/>
        </p:nvPicPr>
        <p:blipFill>
          <a:blip r:embed="rId5" cstate="print"/>
          <a:srcRect t="19979"/>
          <a:stretch>
            <a:fillRect/>
          </a:stretch>
        </p:blipFill>
        <p:spPr bwMode="auto">
          <a:xfrm>
            <a:off x="2898843" y="4122996"/>
            <a:ext cx="2256817" cy="1587140"/>
          </a:xfrm>
          <a:prstGeom prst="rect">
            <a:avLst/>
          </a:prstGeom>
          <a:noFill/>
        </p:spPr>
      </p:pic>
      <p:pic>
        <p:nvPicPr>
          <p:cNvPr id="4101" name="Picture 5" descr="\\192.168.0.68\инвестиции_мсп\ОБМЕН\X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08570" y="2529194"/>
            <a:ext cx="2247090" cy="1608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6050604" y="3638144"/>
            <a:ext cx="6141396" cy="313230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-9728" y="593388"/>
            <a:ext cx="5999356" cy="2976664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F1809E0-EEBE-4DEB-8C61-2E1A5676AA41}"/>
              </a:ext>
            </a:extLst>
          </p:cNvPr>
          <p:cNvSpPr/>
          <p:nvPr/>
        </p:nvSpPr>
        <p:spPr>
          <a:xfrm>
            <a:off x="303588" y="634055"/>
            <a:ext cx="852577" cy="80634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FC3FF01-07DD-4B15-B6DF-8922E4349A5B}"/>
              </a:ext>
            </a:extLst>
          </p:cNvPr>
          <p:cNvSpPr/>
          <p:nvPr/>
        </p:nvSpPr>
        <p:spPr>
          <a:xfrm>
            <a:off x="270134" y="3707943"/>
            <a:ext cx="852577" cy="8063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000" b="1" dirty="0">
                <a:solidFill>
                  <a:srgbClr val="FFFF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O</a:t>
            </a:r>
            <a:endParaRPr kumimoji="0" lang="en-GB" sz="7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1165990-C3F5-4E11-82E4-892A8FBD24F1}"/>
              </a:ext>
            </a:extLst>
          </p:cNvPr>
          <p:cNvSpPr/>
          <p:nvPr/>
        </p:nvSpPr>
        <p:spPr>
          <a:xfrm>
            <a:off x="6113590" y="646703"/>
            <a:ext cx="852577" cy="8063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C0AE418-DDA0-47D5-A32D-5448EDC70633}"/>
              </a:ext>
            </a:extLst>
          </p:cNvPr>
          <p:cNvSpPr/>
          <p:nvPr/>
        </p:nvSpPr>
        <p:spPr>
          <a:xfrm>
            <a:off x="6188303" y="3701693"/>
            <a:ext cx="852577" cy="806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6395D4D-9593-42C2-B37A-96A69331BF5E}"/>
              </a:ext>
            </a:extLst>
          </p:cNvPr>
          <p:cNvSpPr txBox="1"/>
          <p:nvPr/>
        </p:nvSpPr>
        <p:spPr>
          <a:xfrm>
            <a:off x="1319677" y="859793"/>
            <a:ext cx="3272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000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СИЛЬНЫЕ СТОРОНЫ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2457115-59D4-4954-A02F-0A475EC7CA67}"/>
              </a:ext>
            </a:extLst>
          </p:cNvPr>
          <p:cNvSpPr txBox="1"/>
          <p:nvPr/>
        </p:nvSpPr>
        <p:spPr>
          <a:xfrm>
            <a:off x="1287938" y="3953288"/>
            <a:ext cx="2431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000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ВОЗМОЖНОСТИ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096CA70-0FA4-4C69-9A3F-8CEDD606DB28}"/>
              </a:ext>
            </a:extLst>
          </p:cNvPr>
          <p:cNvSpPr txBox="1"/>
          <p:nvPr/>
        </p:nvSpPr>
        <p:spPr>
          <a:xfrm>
            <a:off x="7126188" y="780350"/>
            <a:ext cx="2683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000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СЛАБЫЕ СТОРОНЫ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9B52945-F92C-42FB-A9D7-1D79DB0046D9}"/>
              </a:ext>
            </a:extLst>
          </p:cNvPr>
          <p:cNvSpPr txBox="1"/>
          <p:nvPr/>
        </p:nvSpPr>
        <p:spPr>
          <a:xfrm>
            <a:off x="7221222" y="3851928"/>
            <a:ext cx="1709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000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УГРОЗЫ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66C0042-89AD-40AC-BBE5-DF25524044A8}"/>
              </a:ext>
            </a:extLst>
          </p:cNvPr>
          <p:cNvSpPr txBox="1"/>
          <p:nvPr/>
        </p:nvSpPr>
        <p:spPr>
          <a:xfrm>
            <a:off x="330356" y="1668609"/>
            <a:ext cx="55903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 algn="just">
              <a:buFont typeface="Arial" pitchFamily="34" charset="0"/>
              <a:buChar char="•"/>
            </a:pPr>
            <a:r>
              <a:rPr lang="ru-RU" sz="1200" dirty="0" smtClean="0"/>
              <a:t>выгодное транспортно-географическое положение – на главных транспортных артериях федерального и регионального значения, а также близость к международному аэропорту Минеральные Воды</a:t>
            </a:r>
          </a:p>
          <a:p>
            <a:pPr marL="88900" indent="-88900" algn="just">
              <a:buFont typeface="Arial" pitchFamily="34" charset="0"/>
              <a:buChar char="•"/>
            </a:pPr>
            <a:r>
              <a:rPr lang="ru-RU" sz="1200" dirty="0" smtClean="0"/>
              <a:t>роль </a:t>
            </a:r>
            <a:r>
              <a:rPr lang="ru-RU" sz="1200" dirty="0" err="1" smtClean="0"/>
              <a:t>системообразующего</a:t>
            </a:r>
            <a:r>
              <a:rPr lang="ru-RU" sz="1200" dirty="0" smtClean="0"/>
              <a:t> центра  в  </a:t>
            </a:r>
            <a:r>
              <a:rPr lang="ru-RU" sz="1200" dirty="0" err="1" smtClean="0"/>
              <a:t>Кавминводской</a:t>
            </a:r>
            <a:r>
              <a:rPr lang="ru-RU" sz="1200" dirty="0" smtClean="0"/>
              <a:t> агломерации</a:t>
            </a:r>
          </a:p>
          <a:p>
            <a:pPr marL="88900" indent="-88900" algn="just">
              <a:buFont typeface="Arial" pitchFamily="34" charset="0"/>
              <a:buChar char="•"/>
            </a:pPr>
            <a:r>
              <a:rPr lang="ru-RU" sz="1200" dirty="0" smtClean="0"/>
              <a:t>высокая степень  промышленного и  сельскохозяйственного потенциала; </a:t>
            </a:r>
          </a:p>
          <a:p>
            <a:pPr marL="88900" indent="-88900" algn="just">
              <a:buFont typeface="Arial" pitchFamily="34" charset="0"/>
              <a:buChar char="•"/>
            </a:pPr>
            <a:r>
              <a:rPr lang="ru-RU" sz="1200" dirty="0" smtClean="0"/>
              <a:t>наличие скважины с </a:t>
            </a:r>
            <a:r>
              <a:rPr lang="ru-RU" sz="1200" dirty="0" err="1" smtClean="0"/>
              <a:t>йодо-бромной</a:t>
            </a:r>
            <a:r>
              <a:rPr lang="ru-RU" sz="1200" dirty="0" smtClean="0"/>
              <a:t> водой</a:t>
            </a:r>
          </a:p>
          <a:p>
            <a:pPr marL="88900" indent="-88900" algn="just">
              <a:buFont typeface="Arial" pitchFamily="34" charset="0"/>
              <a:buChar char="•"/>
            </a:pPr>
            <a:r>
              <a:rPr lang="ru-RU" sz="1200" dirty="0" smtClean="0"/>
              <a:t>конкурентоспособная система среднего профессионального образования</a:t>
            </a:r>
            <a:endParaRPr kumimoji="0" lang="en-GB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6A3BF0A-1291-454C-818E-B64A3CF1E13F}"/>
              </a:ext>
            </a:extLst>
          </p:cNvPr>
          <p:cNvSpPr txBox="1"/>
          <p:nvPr/>
        </p:nvSpPr>
        <p:spPr>
          <a:xfrm>
            <a:off x="341505" y="4753902"/>
            <a:ext cx="5613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 algn="just">
              <a:buFont typeface="Arial" pitchFamily="34" charset="0"/>
              <a:buChar char="•"/>
            </a:pPr>
            <a:r>
              <a:rPr lang="ru-RU" sz="1200" dirty="0" smtClean="0"/>
              <a:t>развитие промышленного потенциала</a:t>
            </a:r>
          </a:p>
          <a:p>
            <a:pPr marL="88900" indent="-88900" algn="just">
              <a:buFont typeface="Arial" pitchFamily="34" charset="0"/>
              <a:buChar char="•"/>
            </a:pPr>
            <a:r>
              <a:rPr lang="ru-RU" sz="1200" dirty="0" smtClean="0"/>
              <a:t>развитие сырьевой аграрной базы с удержанием лидерских позиций в </a:t>
            </a:r>
            <a:r>
              <a:rPr lang="ru-RU" sz="1200" dirty="0" err="1" smtClean="0"/>
              <a:t>ягодниководстве</a:t>
            </a:r>
            <a:r>
              <a:rPr lang="ru-RU" sz="1200" dirty="0" smtClean="0"/>
              <a:t>, садоводстве, птицеводстве</a:t>
            </a:r>
          </a:p>
          <a:p>
            <a:pPr marL="88900" indent="-88900" algn="just">
              <a:buFont typeface="Arial" pitchFamily="34" charset="0"/>
              <a:buChar char="•"/>
            </a:pPr>
            <a:r>
              <a:rPr lang="ru-RU" sz="1200" dirty="0" smtClean="0"/>
              <a:t>развитие бальнеологического направления; развитие событийного и гастрономического туризма</a:t>
            </a:r>
          </a:p>
          <a:p>
            <a:pPr marL="88900" indent="-88900" algn="just">
              <a:buFont typeface="Arial" pitchFamily="34" charset="0"/>
              <a:buChar char="•"/>
            </a:pPr>
            <a:r>
              <a:rPr lang="ru-RU" sz="1200" dirty="0" smtClean="0"/>
              <a:t>создание центра профессиональных компетенций в системе среднего профессионального образования</a:t>
            </a:r>
            <a:endParaRPr lang="ru-RU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7858A0C-7268-42C2-AED2-3FAB715C4A80}"/>
              </a:ext>
            </a:extLst>
          </p:cNvPr>
          <p:cNvSpPr txBox="1"/>
          <p:nvPr/>
        </p:nvSpPr>
        <p:spPr>
          <a:xfrm>
            <a:off x="6195060" y="1434603"/>
            <a:ext cx="58026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sz="1200" dirty="0" smtClean="0"/>
              <a:t>отсутствие маркетинга территории</a:t>
            </a:r>
          </a:p>
          <a:p>
            <a:pPr marL="88900" indent="-88900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sz="1200" dirty="0" smtClean="0"/>
              <a:t>высокий удельный вес морально изношенных мощностей промышленных предприятий</a:t>
            </a:r>
          </a:p>
          <a:p>
            <a:pPr marL="88900" indent="-88900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sz="1200" dirty="0" smtClean="0"/>
              <a:t>наличие разрушенных, морально устаревших, неиспользуемых зданий, сооружений, площадок промышленных предприятий, как в черте города, так и в сельских населенных пунктах</a:t>
            </a:r>
          </a:p>
          <a:p>
            <a:pPr marL="88900" indent="-88900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sz="1200" dirty="0" smtClean="0"/>
              <a:t>отсутствие системы формирования и повышения конкурентоспособности сельскохозяйственной продукции, выращенной на территории округа</a:t>
            </a:r>
          </a:p>
          <a:p>
            <a:pPr marL="88900" indent="-88900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sz="1200" dirty="0" smtClean="0"/>
              <a:t>высокий износ водолечебницы при высокой конкурентоспособности минеральной воды и эффективности лечебных процедур, отсутствие коечного фонда</a:t>
            </a:r>
          </a:p>
          <a:p>
            <a:pPr marL="88900" indent="-88900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sz="1200" dirty="0" smtClean="0"/>
              <a:t>отсутствие взаимосвязи программ обучения и потребностей работодателей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D6CD757-98A1-4573-8BA9-A0A98342430F}"/>
              </a:ext>
            </a:extLst>
          </p:cNvPr>
          <p:cNvSpPr txBox="1"/>
          <p:nvPr/>
        </p:nvSpPr>
        <p:spPr>
          <a:xfrm>
            <a:off x="6263641" y="4538246"/>
            <a:ext cx="57340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sz="1200" dirty="0" smtClean="0"/>
              <a:t>отрицательные миграционные процессы, в том числе маятниковая трудовая миграция</a:t>
            </a:r>
          </a:p>
          <a:p>
            <a:pPr marL="88900" indent="-88900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sz="1200" dirty="0" smtClean="0"/>
              <a:t>отсутствие квалифицированных кадров</a:t>
            </a:r>
          </a:p>
          <a:p>
            <a:pPr marL="88900" indent="-88900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sz="1200" dirty="0" smtClean="0"/>
              <a:t>не раскрытие промышленного потенциала как площадки в </a:t>
            </a:r>
            <a:r>
              <a:rPr lang="ru-RU" sz="1200" dirty="0" err="1" smtClean="0"/>
              <a:t>Кавминводской</a:t>
            </a:r>
            <a:r>
              <a:rPr lang="ru-RU" sz="1200" dirty="0" smtClean="0"/>
              <a:t> агломерации</a:t>
            </a:r>
          </a:p>
          <a:p>
            <a:pPr marL="88900" indent="-88900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sz="1200" dirty="0" smtClean="0"/>
              <a:t>сохранение низкого уровня конкурентоспособности промышленного производства и низкой загрузки основных производственных фондов</a:t>
            </a:r>
          </a:p>
          <a:p>
            <a:pPr marL="88900" indent="-88900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sz="1200" dirty="0" smtClean="0"/>
              <a:t>акцент на плодоовощную базу при критичном снижении уровня развития животноводства</a:t>
            </a:r>
          </a:p>
          <a:p>
            <a:pPr marL="88900" indent="-88900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sz="1200" dirty="0" smtClean="0"/>
              <a:t>потеря культурной составляющей исторического наследия округа</a:t>
            </a:r>
          </a:p>
          <a:p>
            <a:pPr marL="88900" indent="-88900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sz="1200" dirty="0" smtClean="0"/>
              <a:t>наличие паводковой опасности на территории округа</a:t>
            </a:r>
          </a:p>
          <a:p>
            <a:pPr marL="88900" indent="-88900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sz="1200" dirty="0" smtClean="0"/>
              <a:t>расположение в зоне сейсмической активности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11403330" y="182880"/>
            <a:ext cx="788670" cy="342900"/>
          </a:xfrm>
          <a:prstGeom prst="rect">
            <a:avLst/>
          </a:prstGeom>
          <a:solidFill>
            <a:srgbClr val="7C2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5</a:t>
            </a:r>
            <a:endParaRPr lang="ru-RU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6592529" y="138996"/>
            <a:ext cx="4917482" cy="444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КОНКУРЕНТНЫЕ ПРЕИМУЩЕСТВА</a:t>
            </a:r>
            <a:endParaRPr lang="ru-RU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16732" y="3638146"/>
            <a:ext cx="5874087" cy="3142036"/>
          </a:xfrm>
          <a:prstGeom prst="rect">
            <a:avLst/>
          </a:prstGeom>
          <a:noFill/>
          <a:ln w="12700">
            <a:solidFill>
              <a:srgbClr val="7C22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044156" y="583660"/>
            <a:ext cx="6027870" cy="2985341"/>
          </a:xfrm>
          <a:prstGeom prst="rect">
            <a:avLst/>
          </a:prstGeom>
          <a:noFill/>
          <a:ln w="12700">
            <a:solidFill>
              <a:srgbClr val="7C22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71958" y="579867"/>
            <a:ext cx="10359483" cy="2386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b="1" dirty="0" smtClean="0">
              <a:latin typeface="Noto Sans"/>
            </a:endParaRPr>
          </a:p>
          <a:p>
            <a:pPr algn="r"/>
            <a:r>
              <a:rPr lang="ru-RU" sz="3200" dirty="0" smtClean="0">
                <a:latin typeface="Noto Sans"/>
              </a:rPr>
              <a:t>ИНВЕСТИЦИОННОЕ РАЗВИТИЕ</a:t>
            </a:r>
          </a:p>
          <a:p>
            <a:pPr algn="r"/>
            <a:r>
              <a:rPr lang="ru-RU" sz="3200" dirty="0" smtClean="0">
                <a:latin typeface="Noto Sans"/>
              </a:rPr>
              <a:t>ГЕОРГИЕВСКОГО ГОРОДСКОГО ОКРУГА</a:t>
            </a:r>
            <a:endParaRPr lang="ru-RU" sz="3200" dirty="0">
              <a:latin typeface="Noto Sans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251710" y="4122679"/>
            <a:ext cx="9524349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Noto Sans"/>
                <a:ea typeface="Times New Roman" pitchFamily="18" charset="0"/>
                <a:cs typeface="Arial" pitchFamily="34" charset="0"/>
              </a:rPr>
              <a:t>А.КОМФОРТНОСТЬ</a:t>
            </a:r>
          </a:p>
          <a:p>
            <a:pPr marL="0" marR="0" lvl="0" indent="45085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Noto Sans"/>
              <a:cs typeface="Arial" pitchFamily="34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Noto Sans"/>
                <a:ea typeface="Times New Roman" pitchFamily="18" charset="0"/>
                <a:cs typeface="Arial" pitchFamily="34" charset="0"/>
              </a:rPr>
              <a:t>ИНВЕСТИЦИИ В ФОРМИРОВАНИЕ КОМФОРТНОГО ГЕОРГИЕВСКОГО ГОРОДСКОГО ОКРУГА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Noto Sans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181708"/>
            <a:ext cx="12192000" cy="423746"/>
          </a:xfrm>
          <a:prstGeom prst="rect">
            <a:avLst/>
          </a:prstGeom>
          <a:solidFill>
            <a:schemeClr val="bg1">
              <a:lumMod val="8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7295745" y="139668"/>
            <a:ext cx="4728615" cy="6573366"/>
          </a:xfrm>
          <a:prstGeom prst="rect">
            <a:avLst/>
          </a:prstGeom>
          <a:noFill/>
          <a:ln w="12700">
            <a:solidFill>
              <a:srgbClr val="0084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1" y="3696511"/>
            <a:ext cx="7120646" cy="94358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0" y="724829"/>
            <a:ext cx="7140102" cy="1215484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" y="202887"/>
            <a:ext cx="7120646" cy="365834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Noto Sans"/>
                <a:ea typeface="Calibri" pitchFamily="34" charset="0"/>
                <a:cs typeface="Arial" pitchFamily="34" charset="0"/>
              </a:rPr>
              <a:t>ИНВЕСТИЦИИ В СТРОИТЕЛЬСТВО И БЛАГОУСТРОЙСТВО</a:t>
            </a:r>
            <a:endParaRPr lang="ru-RU" sz="2400" dirty="0" smtClean="0">
              <a:solidFill>
                <a:schemeClr val="bg1"/>
              </a:solidFill>
              <a:latin typeface="Noto Sans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03330" y="182880"/>
            <a:ext cx="788670" cy="342900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7</a:t>
            </a:r>
            <a:endParaRPr lang="ru-RU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10272862" y="1935376"/>
            <a:ext cx="3044678" cy="444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А. КОМФОРТНОСТЬ</a:t>
            </a:r>
            <a:endParaRPr lang="ru-RU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347960" y="129442"/>
            <a:ext cx="4257148" cy="444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bg1">
                    <a:lumMod val="75000"/>
                  </a:schemeClr>
                </a:solidFill>
              </a:rPr>
              <a:t>ИНВЕСТИЦИОННОЕ ПРЕДЛОЖЕНИЕ</a:t>
            </a:r>
            <a:endParaRPr lang="ru-RU" sz="2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7490298" y="744627"/>
            <a:ext cx="4073516" cy="26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88900" indent="-88900">
              <a:buFont typeface="Arial" pitchFamily="34" charset="0"/>
              <a:buChar char="•"/>
            </a:pPr>
            <a:r>
              <a:rPr lang="ru-RU" sz="1100" dirty="0" smtClean="0">
                <a:latin typeface="Century Gothic" pitchFamily="34" charset="0"/>
              </a:rPr>
              <a:t>комплексное освоение свободных территорий и развитие застроенных территорий в целях жилищного строительства;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ru-RU" sz="1100" dirty="0" smtClean="0">
                <a:latin typeface="Century Gothic" pitchFamily="34" charset="0"/>
              </a:rPr>
              <a:t>переселение граждан из аварийного жилищного фонда;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ru-RU" sz="1100" dirty="0" smtClean="0">
                <a:latin typeface="Century Gothic" pitchFamily="34" charset="0"/>
              </a:rPr>
              <a:t>улучшение внешнего вида и привлекательности округа, создание мест притяжения населения, повышение комфортности городской среды;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ru-RU" sz="1100" dirty="0" smtClean="0">
                <a:latin typeface="Century Gothic" pitchFamily="34" charset="0"/>
              </a:rPr>
              <a:t>обеспечение детскими игровыми площадками территорий с частной застройкой и </a:t>
            </a:r>
            <a:r>
              <a:rPr lang="ru-RU" sz="1100" dirty="0" err="1" smtClean="0">
                <a:latin typeface="Century Gothic" pitchFamily="34" charset="0"/>
              </a:rPr>
              <a:t>междворовых</a:t>
            </a:r>
            <a:r>
              <a:rPr lang="ru-RU" sz="1100" dirty="0" smtClean="0">
                <a:latin typeface="Century Gothic" pitchFamily="34" charset="0"/>
              </a:rPr>
              <a:t> пространств многоквартирных домов;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ru-RU" sz="1100" dirty="0" smtClean="0">
                <a:latin typeface="Century Gothic" pitchFamily="34" charset="0"/>
              </a:rPr>
              <a:t>благоустройство общественных пространств по ул. Калинина, Батакской, Мира в городе Георгиевске;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ru-RU" sz="1100" dirty="0" smtClean="0">
                <a:latin typeface="Century Gothic" pitchFamily="34" charset="0"/>
              </a:rPr>
              <a:t>ландшафтное озеленение.</a:t>
            </a:r>
          </a:p>
          <a:p>
            <a:pPr marL="88900" indent="-88900" algn="just">
              <a:buFont typeface="Arial" pitchFamily="34" charset="0"/>
              <a:buChar char="•"/>
            </a:pPr>
            <a:endParaRPr lang="ru-RU" sz="900" dirty="0">
              <a:latin typeface="Century Gothic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66770" y="716805"/>
            <a:ext cx="8467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Century Gothic" pitchFamily="34" charset="0"/>
              </a:rPr>
              <a:t>ЖИЛЬЕ </a:t>
            </a:r>
            <a:endParaRPr lang="ru-RU" sz="1400" b="1" dirty="0">
              <a:latin typeface="Century Gothic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11510" y="3911984"/>
            <a:ext cx="19543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Century Gothic" pitchFamily="34" charset="0"/>
              </a:rPr>
              <a:t>БЛАГОУСТРОЙСТВО</a:t>
            </a:r>
            <a:endParaRPr lang="ru-RU" sz="1400" b="1" dirty="0">
              <a:latin typeface="Century Gothic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28114" y="1182032"/>
            <a:ext cx="1511486" cy="206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schemeClr val="tx1"/>
                </a:solidFill>
                <a:latin typeface="Century Gothic" pitchFamily="34" charset="0"/>
              </a:rPr>
              <a:t>Жилищный фонд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74793" y="1100885"/>
            <a:ext cx="57600" cy="720000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235184" y="1500913"/>
            <a:ext cx="148780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Century Gothic" pitchFamily="34" charset="0"/>
              </a:rPr>
              <a:t>3,7 </a:t>
            </a:r>
            <a:r>
              <a:rPr lang="ru-RU" sz="8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ru-RU" sz="900" dirty="0" smtClean="0">
                <a:solidFill>
                  <a:schemeClr val="tx1"/>
                </a:solidFill>
                <a:latin typeface="Century Gothic" pitchFamily="34" charset="0"/>
              </a:rPr>
              <a:t>млн.кв.м.</a:t>
            </a:r>
            <a:endParaRPr lang="ru-RU" sz="9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845039" y="1063641"/>
            <a:ext cx="1941086" cy="501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schemeClr val="tx1"/>
                </a:solidFill>
                <a:latin typeface="Century Gothic" pitchFamily="34" charset="0"/>
              </a:rPr>
              <a:t>Общее количество многоквартирных домов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835266" y="1540295"/>
            <a:ext cx="1064059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Century Gothic" pitchFamily="34" charset="0"/>
              </a:rPr>
              <a:t>1 796</a:t>
            </a:r>
            <a:endParaRPr lang="ru-RU" sz="2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821448" y="1108313"/>
            <a:ext cx="54000" cy="720000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Picture 4" descr="Картинки по запросу жилищный фонд георгиевс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8682" y="819194"/>
            <a:ext cx="2832410" cy="2124308"/>
          </a:xfrm>
          <a:prstGeom prst="rect">
            <a:avLst/>
          </a:prstGeom>
          <a:noFill/>
        </p:spPr>
      </p:pic>
      <p:sp>
        <p:nvSpPr>
          <p:cNvPr id="48" name="Прямоугольник 47"/>
          <p:cNvSpPr/>
          <p:nvPr/>
        </p:nvSpPr>
        <p:spPr>
          <a:xfrm>
            <a:off x="230356" y="1882327"/>
            <a:ext cx="3878126" cy="1694984"/>
          </a:xfrm>
          <a:prstGeom prst="rect">
            <a:avLst/>
          </a:prstGeom>
          <a:solidFill>
            <a:srgbClr val="00AF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442707" y="2004315"/>
            <a:ext cx="3672093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88900" indent="-889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bg1"/>
                </a:solidFill>
                <a:latin typeface="Century Gothic" pitchFamily="34" charset="0"/>
              </a:rPr>
              <a:t>0,273 кв. м. - жилья вводится в среднем на одного жителя округа (в среднем по краю       0,37 кв. м)</a:t>
            </a:r>
          </a:p>
          <a:p>
            <a:pPr marL="88900" indent="-889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bg1"/>
                </a:solidFill>
                <a:latin typeface="Century Gothic" pitchFamily="34" charset="0"/>
              </a:rPr>
              <a:t>22,4 кв. м - общая площадь на одного жителя округа (в среднем по краю 25,1 кв.м.)</a:t>
            </a:r>
          </a:p>
          <a:p>
            <a:pPr marL="88900" indent="-889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bg1"/>
                </a:solidFill>
                <a:latin typeface="Century Gothic" pitchFamily="34" charset="0"/>
              </a:rPr>
              <a:t>33,02 тыс. руб. - средняя стоимость одного квадратного метра жилья в округе (в среднем по краю - 37,8 тыс. руб.)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30726" name="Picture 6" descr="Картинки по запросу благоустройство георгиевск"/>
          <p:cNvPicPr>
            <a:picLocks noChangeAspect="1" noChangeArrowheads="1"/>
          </p:cNvPicPr>
          <p:nvPr/>
        </p:nvPicPr>
        <p:blipFill>
          <a:blip r:embed="rId3" cstate="print"/>
          <a:srcRect t="7905" b="7271"/>
          <a:stretch>
            <a:fillRect/>
          </a:stretch>
        </p:blipFill>
        <p:spPr bwMode="auto">
          <a:xfrm>
            <a:off x="3760607" y="4815190"/>
            <a:ext cx="2893428" cy="1838528"/>
          </a:xfrm>
          <a:prstGeom prst="rect">
            <a:avLst/>
          </a:prstGeom>
          <a:noFill/>
        </p:spPr>
      </p:pic>
      <p:sp>
        <p:nvSpPr>
          <p:cNvPr id="50" name="Прямоугольник 49"/>
          <p:cNvSpPr/>
          <p:nvPr/>
        </p:nvSpPr>
        <p:spPr>
          <a:xfrm>
            <a:off x="2869660" y="3774332"/>
            <a:ext cx="1867709" cy="505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schemeClr val="tx1"/>
                </a:solidFill>
                <a:latin typeface="Century Gothic" pitchFamily="34" charset="0"/>
              </a:rPr>
              <a:t>Стоимость проектов благоустройства по местным инициативам 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2870030" y="4321224"/>
            <a:ext cx="1701969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Century Gothic" pitchFamily="34" charset="0"/>
              </a:rPr>
              <a:t>55,5 </a:t>
            </a:r>
            <a:r>
              <a:rPr lang="ru-RU" sz="8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ru-RU" sz="900" dirty="0" smtClean="0">
                <a:solidFill>
                  <a:schemeClr val="tx1"/>
                </a:solidFill>
                <a:latin typeface="Century Gothic" pitchFamily="34" charset="0"/>
              </a:rPr>
              <a:t>млн. рублей</a:t>
            </a:r>
            <a:endParaRPr lang="ru-RU" sz="9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5044102" y="3743489"/>
            <a:ext cx="1784715" cy="501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schemeClr val="tx1"/>
                </a:solidFill>
                <a:latin typeface="Century Gothic" pitchFamily="34" charset="0"/>
              </a:rPr>
              <a:t>Реализовано проектов по местным инициативам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5028871" y="4342577"/>
            <a:ext cx="84474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Century Gothic" pitchFamily="34" charset="0"/>
              </a:rPr>
              <a:t>19</a:t>
            </a:r>
            <a:endParaRPr lang="ru-RU" sz="2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4952413" y="3768714"/>
            <a:ext cx="67061" cy="861652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388" y="4797932"/>
            <a:ext cx="2827471" cy="185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Прямоугольник 32"/>
          <p:cNvSpPr/>
          <p:nvPr/>
        </p:nvSpPr>
        <p:spPr>
          <a:xfrm>
            <a:off x="2779893" y="3755744"/>
            <a:ext cx="67061" cy="861652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Documents and Settings\User\Рабочий стол\день пред\11.jpg"/>
          <p:cNvPicPr>
            <a:picLocks noChangeAspect="1" noChangeArrowheads="1"/>
          </p:cNvPicPr>
          <p:nvPr/>
        </p:nvPicPr>
        <p:blipFill>
          <a:blip r:embed="rId5" cstate="print"/>
          <a:srcRect l="15909" t="13805" r="11143" b="7968"/>
          <a:stretch>
            <a:fillRect/>
          </a:stretch>
        </p:blipFill>
        <p:spPr bwMode="auto">
          <a:xfrm>
            <a:off x="7620678" y="3939702"/>
            <a:ext cx="4217883" cy="25389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58"/>
          <p:cNvSpPr/>
          <p:nvPr/>
        </p:nvSpPr>
        <p:spPr>
          <a:xfrm>
            <a:off x="4591455" y="4067570"/>
            <a:ext cx="2480553" cy="1185368"/>
          </a:xfrm>
          <a:prstGeom prst="rect">
            <a:avLst/>
          </a:prstGeom>
          <a:solidFill>
            <a:srgbClr val="00843C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-29184" y="1023065"/>
            <a:ext cx="12192000" cy="2829088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 descr="Картинки по запросу дети в садик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6127" y="4075890"/>
            <a:ext cx="4004885" cy="224709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1" y="202887"/>
            <a:ext cx="7237378" cy="371045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403330" y="182880"/>
            <a:ext cx="788670" cy="342900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8</a:t>
            </a:r>
            <a:endParaRPr lang="ru-RU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10272862" y="1935376"/>
            <a:ext cx="3044678" cy="444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А. КОМФОРТНОСТЬ</a:t>
            </a:r>
            <a:endParaRPr lang="ru-RU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373563" y="145008"/>
            <a:ext cx="4503906" cy="444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bg1">
                    <a:lumMod val="75000"/>
                  </a:schemeClr>
                </a:solidFill>
              </a:rPr>
              <a:t>ИНВЕСТИЦИОННОЕ ПРЕДЛОЖЕНИЕ</a:t>
            </a:r>
            <a:endParaRPr lang="ru-RU" sz="2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6618" y="199001"/>
            <a:ext cx="71999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Noto Sans"/>
                <a:ea typeface="Calibri" pitchFamily="34" charset="0"/>
                <a:cs typeface="Arial" pitchFamily="34" charset="0"/>
              </a:rPr>
              <a:t>ИНВЕСТИЦИИ В ОБРАЗОВАНИЕ</a:t>
            </a:r>
            <a:endParaRPr lang="ru-RU" dirty="0" smtClean="0">
              <a:solidFill>
                <a:schemeClr val="bg1"/>
              </a:solidFill>
              <a:latin typeface="Noto Sans"/>
              <a:ea typeface="Calibri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307963" y="184826"/>
            <a:ext cx="4716398" cy="6519243"/>
          </a:xfrm>
          <a:prstGeom prst="rect">
            <a:avLst/>
          </a:prstGeom>
          <a:noFill/>
          <a:ln w="12700">
            <a:solidFill>
              <a:srgbClr val="0084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4578025" y="1468317"/>
            <a:ext cx="1758085" cy="46800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525716" y="1114564"/>
            <a:ext cx="1993317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6 923 </a:t>
            </a:r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мест</a:t>
            </a:r>
            <a:endParaRPr lang="ru-RU" sz="10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528882" y="1590352"/>
            <a:ext cx="1874373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7 376 </a:t>
            </a:r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человек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4613016" y="5406312"/>
            <a:ext cx="2473081" cy="1182028"/>
          </a:xfrm>
          <a:prstGeom prst="rect">
            <a:avLst/>
          </a:prstGeom>
          <a:solidFill>
            <a:srgbClr val="00AF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4710887" y="5496944"/>
            <a:ext cx="2274850" cy="9813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Century Gothic" pitchFamily="34" charset="0"/>
              </a:rPr>
              <a:t>107 % </a:t>
            </a:r>
            <a:r>
              <a:rPr lang="ru-RU" sz="1200" dirty="0" smtClean="0">
                <a:solidFill>
                  <a:schemeClr val="bg1"/>
                </a:solidFill>
                <a:latin typeface="Century Gothic" pitchFamily="34" charset="0"/>
              </a:rPr>
              <a:t>коэффициент загрузки детских садов</a:t>
            </a:r>
            <a:endParaRPr lang="ru-RU" sz="12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979355" y="4087010"/>
            <a:ext cx="18734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chemeClr val="bg1"/>
                </a:solidFill>
                <a:latin typeface="Century Gothic" pitchFamily="34" charset="0"/>
              </a:rPr>
              <a:t>1 580</a:t>
            </a:r>
            <a:r>
              <a:rPr lang="ru-RU" sz="1200" dirty="0" smtClean="0">
                <a:solidFill>
                  <a:schemeClr val="bg1"/>
                </a:solidFill>
                <a:latin typeface="Century Gothic" pitchFamily="34" charset="0"/>
              </a:rPr>
              <a:t>  чел.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640094" y="4603474"/>
            <a:ext cx="25899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общая очередность детей в дошкольные образовательные учреждения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4435039" y="2078475"/>
            <a:ext cx="265124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15 132 </a:t>
            </a:r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количество мест</a:t>
            </a:r>
            <a:endParaRPr lang="ru-RU" sz="10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422781" y="2536230"/>
            <a:ext cx="287798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16 306 </a:t>
            </a:r>
            <a:r>
              <a:rPr lang="ru-RU" sz="1000" dirty="0" smtClean="0">
                <a:solidFill>
                  <a:schemeClr val="tx1"/>
                </a:solidFill>
                <a:latin typeface="Century Gothic" pitchFamily="34" charset="0"/>
              </a:rPr>
              <a:t>человек обучается</a:t>
            </a:r>
          </a:p>
        </p:txBody>
      </p:sp>
      <p:sp>
        <p:nvSpPr>
          <p:cNvPr id="38" name="Прямоугольник 37"/>
          <p:cNvSpPr/>
          <p:nvPr/>
        </p:nvSpPr>
        <p:spPr>
          <a:xfrm flipV="1">
            <a:off x="4567369" y="2437154"/>
            <a:ext cx="2508947" cy="45719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4513595" y="2845647"/>
            <a:ext cx="2227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atin typeface="Century Gothic" pitchFamily="34" charset="0"/>
              </a:rPr>
              <a:t>495 </a:t>
            </a:r>
            <a:r>
              <a:rPr lang="ru-RU" sz="1000" dirty="0" smtClean="0">
                <a:latin typeface="Century Gothic" pitchFamily="34" charset="0"/>
              </a:rPr>
              <a:t>кружков и секций</a:t>
            </a:r>
            <a:r>
              <a:rPr lang="ru-RU" sz="3200" dirty="0" smtClean="0">
                <a:latin typeface="Century Gothic" pitchFamily="34" charset="0"/>
              </a:rPr>
              <a:t> </a:t>
            </a:r>
            <a:endParaRPr lang="ru-RU" sz="1200" dirty="0" smtClean="0">
              <a:latin typeface="Century Gothic" pitchFamily="34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 flipV="1">
            <a:off x="4576859" y="3345478"/>
            <a:ext cx="2378414" cy="45719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Rectangle 1"/>
          <p:cNvSpPr>
            <a:spLocks noChangeArrowheads="1"/>
          </p:cNvSpPr>
          <p:nvPr/>
        </p:nvSpPr>
        <p:spPr bwMode="auto">
          <a:xfrm>
            <a:off x="7596539" y="1145373"/>
            <a:ext cx="3938055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88900" lvl="0" indent="-8890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реализация регионального проекта «Современная школа» создание Центров гуманитарного и цифрового профилей «Точка роста»  в 7  </a:t>
            </a: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школах;</a:t>
            </a:r>
            <a:endParaRPr lang="ru-RU" sz="1100" dirty="0" smtClean="0"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  <a:p>
            <a:pPr marL="88900" lvl="0" indent="-8890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реализация регионального проекта «Цифровая образовательная среда» в 6 </a:t>
            </a: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школах;</a:t>
            </a:r>
            <a:endParaRPr lang="ru-RU" sz="1100" dirty="0" smtClean="0"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  <a:p>
            <a:pPr marL="88900" lvl="0" indent="-8890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реализация регионального проекта «Успех каждого ребенка» – ремонт спортивных залов  в 5 общеобразовательных </a:t>
            </a: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учреждениях;</a:t>
            </a:r>
            <a:endParaRPr lang="ru-RU" sz="1100" dirty="0" smtClean="0"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  <a:p>
            <a:pPr marL="88900" lvl="0" indent="-8890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капитальные ремонты общеобразовательных учреждений;</a:t>
            </a:r>
          </a:p>
          <a:p>
            <a:pPr marL="88900" lvl="0" indent="-8890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реализация проекта расширения МБОУ гимназии №2 г. </a:t>
            </a: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Георгиевска;</a:t>
            </a:r>
            <a:endParaRPr lang="ru-RU" sz="1100" dirty="0" smtClean="0"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  <a:p>
            <a:pPr marL="88900" lvl="0" indent="-8890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строительство нового корпуса в МБОУ СОШ №</a:t>
            </a: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1;</a:t>
            </a:r>
            <a:endParaRPr lang="ru-RU" sz="1100" dirty="0" smtClean="0"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  <a:p>
            <a:pPr marL="88900" lvl="0" indent="-8890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строительство новой школы в ст. </a:t>
            </a: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Лысогорской.</a:t>
            </a:r>
            <a:endParaRPr lang="ru-RU" sz="1100" dirty="0" smtClean="0"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39" name="Rectangle 1">
            <a:extLst>
              <a:ext uri="{FF2B5EF4-FFF2-40B4-BE49-F238E27FC236}">
                <a16:creationId xmlns="" xmlns:a16="http://schemas.microsoft.com/office/drawing/2014/main" id="{572A260B-E44B-4442-935B-1A05EC22A3EF}"/>
              </a:ext>
            </a:extLst>
          </p:cNvPr>
          <p:cNvSpPr/>
          <p:nvPr/>
        </p:nvSpPr>
        <p:spPr>
          <a:xfrm>
            <a:off x="-1" y="1099226"/>
            <a:ext cx="4105073" cy="81712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Rectangle 16">
            <a:extLst>
              <a:ext uri="{FF2B5EF4-FFF2-40B4-BE49-F238E27FC236}">
                <a16:creationId xmlns="" xmlns:a16="http://schemas.microsoft.com/office/drawing/2014/main" id="{39B62B21-15F0-49E4-9C0A-46E2135E470B}"/>
              </a:ext>
            </a:extLst>
          </p:cNvPr>
          <p:cNvSpPr/>
          <p:nvPr/>
        </p:nvSpPr>
        <p:spPr>
          <a:xfrm>
            <a:off x="0" y="2078982"/>
            <a:ext cx="4085617" cy="780952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Rectangle 17">
            <a:extLst>
              <a:ext uri="{FF2B5EF4-FFF2-40B4-BE49-F238E27FC236}">
                <a16:creationId xmlns="" xmlns:a16="http://schemas.microsoft.com/office/drawing/2014/main" id="{4CB51B94-506F-4380-A597-06AB89D66D77}"/>
              </a:ext>
            </a:extLst>
          </p:cNvPr>
          <p:cNvSpPr/>
          <p:nvPr/>
        </p:nvSpPr>
        <p:spPr>
          <a:xfrm>
            <a:off x="0" y="3006454"/>
            <a:ext cx="4095345" cy="78733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TextBox 12"/>
          <p:cNvSpPr txBox="1">
            <a:spLocks noChangeArrowheads="1"/>
          </p:cNvSpPr>
          <p:nvPr/>
        </p:nvSpPr>
        <p:spPr bwMode="auto">
          <a:xfrm>
            <a:off x="137134" y="1113243"/>
            <a:ext cx="11763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4000" b="1" dirty="0">
                <a:solidFill>
                  <a:srgbClr val="FFFFFF"/>
                </a:solidFill>
                <a:latin typeface="Open Sans" pitchFamily="34" charset="0"/>
              </a:rPr>
              <a:t>46</a:t>
            </a:r>
            <a:endParaRPr lang="en-GB" sz="4000" b="1" dirty="0">
              <a:solidFill>
                <a:srgbClr val="FFFFFF"/>
              </a:solidFill>
              <a:latin typeface="Noto Sans"/>
              <a:ea typeface="Noto Sans"/>
              <a:cs typeface="Noto Sans"/>
            </a:endParaRPr>
          </a:p>
        </p:txBody>
      </p:sp>
      <p:sp>
        <p:nvSpPr>
          <p:cNvPr id="44" name="TextBox 13"/>
          <p:cNvSpPr txBox="1">
            <a:spLocks noChangeArrowheads="1"/>
          </p:cNvSpPr>
          <p:nvPr/>
        </p:nvSpPr>
        <p:spPr bwMode="auto">
          <a:xfrm>
            <a:off x="301559" y="2113367"/>
            <a:ext cx="91369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4000" b="1" dirty="0">
                <a:solidFill>
                  <a:srgbClr val="FFFFFF"/>
                </a:solidFill>
                <a:latin typeface="Open Sans" pitchFamily="34" charset="0"/>
              </a:rPr>
              <a:t>31</a:t>
            </a:r>
            <a:endParaRPr lang="en-GB" sz="4000" b="1" dirty="0">
              <a:solidFill>
                <a:srgbClr val="FFFFFF"/>
              </a:solidFill>
              <a:latin typeface="Noto Sans"/>
              <a:ea typeface="Noto Sans"/>
              <a:cs typeface="Noto Sans"/>
            </a:endParaRPr>
          </a:p>
        </p:txBody>
      </p:sp>
      <p:sp>
        <p:nvSpPr>
          <p:cNvPr id="48" name="TextBox 14"/>
          <p:cNvSpPr txBox="1">
            <a:spLocks noChangeArrowheads="1"/>
          </p:cNvSpPr>
          <p:nvPr/>
        </p:nvSpPr>
        <p:spPr bwMode="auto">
          <a:xfrm>
            <a:off x="155648" y="2995781"/>
            <a:ext cx="11763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4000" b="1" dirty="0">
                <a:solidFill>
                  <a:srgbClr val="FFFFFF"/>
                </a:solidFill>
                <a:latin typeface="Noto Sans"/>
                <a:ea typeface="Noto Sans"/>
                <a:cs typeface="Noto Sans"/>
              </a:rPr>
              <a:t>4</a:t>
            </a:r>
            <a:endParaRPr lang="en-GB" sz="4000" b="1" dirty="0">
              <a:solidFill>
                <a:srgbClr val="FFFFFF"/>
              </a:solidFill>
              <a:latin typeface="Noto Sans"/>
              <a:ea typeface="Noto Sans"/>
              <a:cs typeface="Noto Sans"/>
            </a:endParaRPr>
          </a:p>
        </p:txBody>
      </p:sp>
      <p:sp>
        <p:nvSpPr>
          <p:cNvPr id="51" name="TextBox 16"/>
          <p:cNvSpPr txBox="1">
            <a:spLocks noChangeArrowheads="1"/>
          </p:cNvSpPr>
          <p:nvPr/>
        </p:nvSpPr>
        <p:spPr bwMode="auto">
          <a:xfrm>
            <a:off x="1144587" y="1228891"/>
            <a:ext cx="29702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sz="1400" dirty="0">
                <a:solidFill>
                  <a:srgbClr val="FFFFFF"/>
                </a:solidFill>
                <a:latin typeface="Open Sans" pitchFamily="34" charset="0"/>
              </a:rPr>
              <a:t>Дошкольных образовательных организаций</a:t>
            </a:r>
            <a:endParaRPr lang="en-GB" sz="1400" dirty="0">
              <a:solidFill>
                <a:srgbClr val="FFFFFF"/>
              </a:solidFill>
              <a:latin typeface="Noto Sans"/>
              <a:ea typeface="Noto Sans"/>
              <a:cs typeface="Noto Sans"/>
            </a:endParaRPr>
          </a:p>
        </p:txBody>
      </p:sp>
      <p:sp>
        <p:nvSpPr>
          <p:cNvPr id="52" name="TextBox 17"/>
          <p:cNvSpPr txBox="1">
            <a:spLocks noChangeArrowheads="1"/>
          </p:cNvSpPr>
          <p:nvPr/>
        </p:nvSpPr>
        <p:spPr bwMode="auto">
          <a:xfrm>
            <a:off x="1144587" y="2210746"/>
            <a:ext cx="28534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ru-RU" sz="1400" dirty="0">
                <a:solidFill>
                  <a:srgbClr val="FFFFFF"/>
                </a:solidFill>
                <a:latin typeface="Open Sans" pitchFamily="34" charset="0"/>
              </a:rPr>
              <a:t>Общеобразовательная организация</a:t>
            </a:r>
            <a:endParaRPr lang="en-GB" sz="1400" dirty="0">
              <a:solidFill>
                <a:srgbClr val="FFFFFF"/>
              </a:solidFill>
              <a:latin typeface="Noto Sans"/>
              <a:ea typeface="Noto Sans"/>
              <a:cs typeface="Noto Sans"/>
            </a:endParaRPr>
          </a:p>
        </p:txBody>
      </p:sp>
      <p:sp>
        <p:nvSpPr>
          <p:cNvPr id="55" name="TextBox 18"/>
          <p:cNvSpPr txBox="1">
            <a:spLocks noChangeArrowheads="1"/>
          </p:cNvSpPr>
          <p:nvPr/>
        </p:nvSpPr>
        <p:spPr bwMode="auto">
          <a:xfrm>
            <a:off x="1125537" y="3129301"/>
            <a:ext cx="28919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sz="1400" dirty="0">
                <a:solidFill>
                  <a:srgbClr val="FFFFFF"/>
                </a:solidFill>
                <a:latin typeface="Open Sans" pitchFamily="34" charset="0"/>
              </a:rPr>
              <a:t>Организации дополнительного образования</a:t>
            </a:r>
            <a:endParaRPr lang="en-GB" sz="1400" dirty="0">
              <a:solidFill>
                <a:srgbClr val="FFFFFF"/>
              </a:solidFill>
              <a:latin typeface="Noto Sans"/>
              <a:ea typeface="Noto Sans"/>
              <a:cs typeface="Noto Sans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539539" y="3307405"/>
            <a:ext cx="2435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atin typeface="Century Gothic" pitchFamily="34" charset="0"/>
              </a:rPr>
              <a:t>30 </a:t>
            </a:r>
            <a:r>
              <a:rPr lang="ru-RU" sz="1000" dirty="0" smtClean="0">
                <a:latin typeface="Century Gothic" pitchFamily="34" charset="0"/>
              </a:rPr>
              <a:t>детских летних лагерей</a:t>
            </a:r>
            <a:endParaRPr lang="ru-RU" sz="1200" dirty="0" smtClean="0">
              <a:latin typeface="Century Gothic" pitchFamily="34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4679005" y="4134259"/>
            <a:ext cx="2295728" cy="10311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3" name="Picture 6" descr="C:\Users\1\Desktop\ДЮС\ОТЧЕТ ГЛАВЫ\69_big.jpg"/>
          <p:cNvPicPr>
            <a:picLocks noChangeAspect="1" noChangeArrowheads="1"/>
          </p:cNvPicPr>
          <p:nvPr/>
        </p:nvPicPr>
        <p:blipFill>
          <a:blip r:embed="rId3" cstate="print"/>
          <a:srcRect t="9868" r="1836" b="4705"/>
          <a:stretch>
            <a:fillRect/>
          </a:stretch>
        </p:blipFill>
        <p:spPr bwMode="auto">
          <a:xfrm>
            <a:off x="144564" y="3956389"/>
            <a:ext cx="2657002" cy="17999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4" name="Picture 2" descr="C:\Users\1\Desktop\ДЮС\ОТЧЕТ ГЛАВЫ\96396358.jpg"/>
          <p:cNvPicPr>
            <a:picLocks noChangeAspect="1" noChangeArrowheads="1"/>
          </p:cNvPicPr>
          <p:nvPr/>
        </p:nvPicPr>
        <p:blipFill>
          <a:blip r:embed="rId4" cstate="print"/>
          <a:srcRect l="15587" t="20256" r="18336" b="18446"/>
          <a:stretch>
            <a:fillRect/>
          </a:stretch>
        </p:blipFill>
        <p:spPr bwMode="auto">
          <a:xfrm>
            <a:off x="2033081" y="5013528"/>
            <a:ext cx="2363821" cy="1618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0" y="0"/>
            <a:ext cx="3189249" cy="5709424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-9727" y="202887"/>
            <a:ext cx="7256834" cy="332133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403330" y="182880"/>
            <a:ext cx="788670" cy="342900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9</a:t>
            </a:r>
            <a:endParaRPr lang="ru-RU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10272862" y="1935376"/>
            <a:ext cx="3044678" cy="444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А. КОМФОРТНОСТЬ</a:t>
            </a:r>
            <a:endParaRPr lang="ru-RU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402748" y="135280"/>
            <a:ext cx="4855321" cy="444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bg1">
                    <a:lumMod val="75000"/>
                  </a:schemeClr>
                </a:solidFill>
              </a:rPr>
              <a:t>ИНВЕСТИЦИОННОЕ ПРЕДЛОЖЕНИЕ</a:t>
            </a:r>
            <a:endParaRPr lang="ru-RU" sz="2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0596" y="173073"/>
            <a:ext cx="7097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Noto Sans"/>
                <a:ea typeface="Calibri" pitchFamily="34" charset="0"/>
                <a:cs typeface="Arial" pitchFamily="34" charset="0"/>
              </a:rPr>
              <a:t>ИНВЕСТИЦИИ В КУЛЬТУРУ</a:t>
            </a:r>
            <a:endParaRPr lang="ru-RU" dirty="0">
              <a:solidFill>
                <a:schemeClr val="bg1"/>
              </a:solidFill>
              <a:latin typeface="Noto San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307963" y="139668"/>
            <a:ext cx="4716398" cy="6573366"/>
          </a:xfrm>
          <a:prstGeom prst="rect">
            <a:avLst/>
          </a:prstGeom>
          <a:noFill/>
          <a:ln w="12700">
            <a:solidFill>
              <a:srgbClr val="0084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438822" y="1279543"/>
            <a:ext cx="421529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-889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1647825" algn="l"/>
                <a:tab pos="2971165" algn="ctr"/>
              </a:tabLst>
            </a:pP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создание Школ искусств;</a:t>
            </a:r>
          </a:p>
          <a:p>
            <a:pPr marL="88900" indent="-88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1647825" algn="l"/>
                <a:tab pos="2971165" algn="ctr"/>
              </a:tabLst>
            </a:pP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ремонт действующих учреждений культуры, включая восстановление и реставрация оконных блоков;</a:t>
            </a:r>
          </a:p>
          <a:p>
            <a:pPr marL="88900" indent="-889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1647825" algn="l"/>
                <a:tab pos="2971165" algn="ctr"/>
              </a:tabLst>
            </a:pP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открытие творческих мастерских;</a:t>
            </a:r>
          </a:p>
          <a:p>
            <a:pPr marL="88900" indent="-889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1647825" algn="l"/>
                <a:tab pos="2971165" algn="ctr"/>
              </a:tabLst>
            </a:pP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поддержка </a:t>
            </a:r>
            <a:r>
              <a:rPr lang="ru-RU" sz="1100" dirty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творческих инициатив;</a:t>
            </a:r>
          </a:p>
          <a:p>
            <a:pPr marL="88900" indent="-889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1647825" algn="l"/>
                <a:tab pos="2971165" algn="ctr"/>
              </a:tabLst>
            </a:pPr>
            <a:r>
              <a:rPr lang="ru-RU" sz="1100" dirty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поддержка инновационных проектов в </a:t>
            </a:r>
            <a:endParaRPr lang="ru-RU" sz="1100" dirty="0" smtClean="0"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  <a:p>
            <a:pPr marL="88900" indent="-88900" algn="just" fontAlgn="base">
              <a:spcBef>
                <a:spcPct val="0"/>
              </a:spcBef>
              <a:spcAft>
                <a:spcPct val="0"/>
              </a:spcAft>
              <a:tabLst>
                <a:tab pos="1647825" algn="l"/>
                <a:tab pos="2971165" algn="ctr"/>
              </a:tabLst>
            </a:pP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сфере </a:t>
            </a:r>
            <a:r>
              <a:rPr lang="ru-RU" sz="1100" dirty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культуры</a:t>
            </a:r>
            <a:r>
              <a:rPr lang="ru-RU" sz="1100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900" dirty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 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86440" y="1491594"/>
            <a:ext cx="2039740" cy="4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Century Gothic" pitchFamily="34" charset="0"/>
              </a:rPr>
              <a:t>культурно-массовых </a:t>
            </a: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мероприятий в </a:t>
            </a:r>
            <a:r>
              <a:rPr lang="ru-RU" sz="1200" dirty="0">
                <a:solidFill>
                  <a:schemeClr val="tx1"/>
                </a:solidFill>
                <a:latin typeface="Century Gothic" pitchFamily="34" charset="0"/>
              </a:rPr>
              <a:t>год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37383" y="976391"/>
            <a:ext cx="57915" cy="900000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81443" y="2588733"/>
            <a:ext cx="146624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специалистов в сфере культуры</a:t>
            </a:r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52649" y="1059735"/>
            <a:ext cx="1918466" cy="38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>
                <a:solidFill>
                  <a:schemeClr val="tx1"/>
                </a:solidFill>
                <a:latin typeface="Century Gothic" pitchFamily="34" charset="0"/>
              </a:rPr>
              <a:t>3 </a:t>
            </a:r>
            <a:r>
              <a:rPr lang="ru-RU" sz="3600" b="1" dirty="0" smtClean="0">
                <a:solidFill>
                  <a:schemeClr val="tx1"/>
                </a:solidFill>
                <a:latin typeface="Century Gothic" pitchFamily="34" charset="0"/>
              </a:rPr>
              <a:t>709</a:t>
            </a:r>
            <a:endParaRPr lang="ru-RU" sz="36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47111" y="2084303"/>
            <a:ext cx="57915" cy="900000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78041" y="4295224"/>
            <a:ext cx="187031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600" b="1" dirty="0" smtClean="0">
                <a:solidFill>
                  <a:schemeClr val="tx1"/>
                </a:solidFill>
                <a:latin typeface="Century Gothic" pitchFamily="34" charset="0"/>
              </a:rPr>
              <a:t>38</a:t>
            </a:r>
            <a:endParaRPr lang="ru-RU" sz="12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35786" y="4224901"/>
            <a:ext cx="57915" cy="900000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04519" y="4679526"/>
            <a:ext cx="1648016" cy="42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200"/>
              </a:lnSpc>
            </a:pPr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творческих коллективов</a:t>
            </a:r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8244" y="1994881"/>
            <a:ext cx="958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Century Gothic" pitchFamily="34" charset="0"/>
              </a:rPr>
              <a:t>390</a:t>
            </a:r>
            <a:endParaRPr lang="ru-RU" sz="3600" b="1" dirty="0">
              <a:latin typeface="Century Gothic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1749" y="845925"/>
            <a:ext cx="4279558" cy="28345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1749" y="3882030"/>
            <a:ext cx="4277444" cy="2711194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278779" y="5350213"/>
            <a:ext cx="2497875" cy="1507787"/>
          </a:xfrm>
          <a:prstGeom prst="rect">
            <a:avLst/>
          </a:prstGeom>
          <a:solidFill>
            <a:srgbClr val="00AF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12596" y="5480707"/>
            <a:ext cx="2198850" cy="1193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Century Gothic" pitchFamily="34" charset="0"/>
              </a:rPr>
              <a:t>70 </a:t>
            </a:r>
            <a:r>
              <a:rPr lang="ru-RU" sz="3200" dirty="0" smtClean="0">
                <a:solidFill>
                  <a:schemeClr val="bg1"/>
                </a:solidFill>
                <a:latin typeface="Century Gothic" pitchFamily="34" charset="0"/>
              </a:rPr>
              <a:t>%</a:t>
            </a:r>
            <a:endParaRPr lang="ru-RU" sz="3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Century Gothic" pitchFamily="34" charset="0"/>
              </a:rPr>
              <a:t>изношенность</a:t>
            </a:r>
            <a:r>
              <a:rPr lang="ru-RU" sz="1200" dirty="0" smtClean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Century Gothic" pitchFamily="34" charset="0"/>
              </a:rPr>
              <a:t>материально-технической базы учреждений культур</a:t>
            </a:r>
            <a:endParaRPr lang="ru-RU" sz="12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1026" name="Picture 2" descr="C:\Мои документы\Downloads\IMG_20190606_WA0019.jpg"/>
          <p:cNvPicPr>
            <a:picLocks noChangeAspect="1" noChangeArrowheads="1"/>
          </p:cNvPicPr>
          <p:nvPr/>
        </p:nvPicPr>
        <p:blipFill>
          <a:blip r:embed="rId4" cstate="print"/>
          <a:srcRect b="9758"/>
          <a:stretch>
            <a:fillRect/>
          </a:stretch>
        </p:blipFill>
        <p:spPr bwMode="auto">
          <a:xfrm>
            <a:off x="7714034" y="3565795"/>
            <a:ext cx="3987529" cy="2698818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/>
        </p:nvSpPr>
        <p:spPr>
          <a:xfrm>
            <a:off x="649016" y="3704170"/>
            <a:ext cx="146624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Century Gothic" pitchFamily="34" charset="0"/>
              </a:rPr>
              <a:t>учреждений культуры</a:t>
            </a:r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43868" y="3170559"/>
            <a:ext cx="57915" cy="900000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645817" y="3110318"/>
            <a:ext cx="700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Century Gothic" pitchFamily="34" charset="0"/>
              </a:rPr>
              <a:t>17</a:t>
            </a:r>
            <a:endParaRPr lang="ru-RU" sz="3600" b="1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5">
      <a:dk1>
        <a:srgbClr val="282F39"/>
      </a:dk1>
      <a:lt1>
        <a:srgbClr val="FFFFFF"/>
      </a:lt1>
      <a:dk2>
        <a:srgbClr val="000000"/>
      </a:dk2>
      <a:lt2>
        <a:srgbClr val="EEEEEE"/>
      </a:lt2>
      <a:accent1>
        <a:srgbClr val="C2C923"/>
      </a:accent1>
      <a:accent2>
        <a:srgbClr val="42AFB6"/>
      </a:accent2>
      <a:accent3>
        <a:srgbClr val="074D67"/>
      </a:accent3>
      <a:accent4>
        <a:srgbClr val="CB1B4A"/>
      </a:accent4>
      <a:accent5>
        <a:srgbClr val="FCB414"/>
      </a:accent5>
      <a:accent6>
        <a:srgbClr val="007A7D"/>
      </a:accent6>
      <a:hlink>
        <a:srgbClr val="1EB7EF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33625</TotalTime>
  <Words>2582</Words>
  <Application>Microsoft Office PowerPoint</Application>
  <PresentationFormat>Произвольный</PresentationFormat>
  <Paragraphs>511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Igor</dc:creator>
  <cp:lastModifiedBy>User</cp:lastModifiedBy>
  <cp:revision>2231</cp:revision>
  <cp:lastPrinted>2020-05-05T06:04:38Z</cp:lastPrinted>
  <dcterms:created xsi:type="dcterms:W3CDTF">2017-12-05T16:25:52Z</dcterms:created>
  <dcterms:modified xsi:type="dcterms:W3CDTF">2020-06-02T06:06:21Z</dcterms:modified>
</cp:coreProperties>
</file>