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3"/>
  </p:notesMasterIdLst>
  <p:handoutMasterIdLst>
    <p:handoutMasterId r:id="rId14"/>
  </p:handoutMasterIdLst>
  <p:sldIdLst>
    <p:sldId id="571" r:id="rId2"/>
    <p:sldId id="553" r:id="rId3"/>
    <p:sldId id="574" r:id="rId4"/>
    <p:sldId id="575" r:id="rId5"/>
    <p:sldId id="577" r:id="rId6"/>
    <p:sldId id="579" r:id="rId7"/>
    <p:sldId id="578" r:id="rId8"/>
    <p:sldId id="580" r:id="rId9"/>
    <p:sldId id="581" r:id="rId10"/>
    <p:sldId id="585" r:id="rId11"/>
    <p:sldId id="588" r:id="rId12"/>
  </p:sldIdLst>
  <p:sldSz cx="9144000" cy="6858000" type="screen4x3"/>
  <p:notesSz cx="6669088" cy="99282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111"/>
    <a:srgbClr val="B07BD7"/>
    <a:srgbClr val="4D4D4D"/>
    <a:srgbClr val="99CCFF"/>
    <a:srgbClr val="002164"/>
    <a:srgbClr val="FFCCCC"/>
    <a:srgbClr val="D0D505"/>
    <a:srgbClr val="2B7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6" autoAdjust="0"/>
    <p:restoredTop sz="98942" autoAdjust="0"/>
  </p:normalViewPr>
  <p:slideViewPr>
    <p:cSldViewPr snapToGrid="0">
      <p:cViewPr varScale="1">
        <p:scale>
          <a:sx n="83" d="100"/>
          <a:sy n="83" d="100"/>
        </p:scale>
        <p:origin x="379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5BCAAECE-C611-49BE-A927-C7756173A3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4268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6125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05A536D9-CAED-4F70-9002-9567D2DA66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5338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9" name="Rectangle 17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20713" y="1757363"/>
            <a:ext cx="6821487" cy="1470025"/>
          </a:xfrm>
        </p:spPr>
        <p:txBody>
          <a:bodyPr/>
          <a:lstStyle>
            <a:lvl1pPr algn="ctr">
              <a:defRPr sz="3600">
                <a:solidFill>
                  <a:srgbClr val="013B4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530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lang="zh-CN" altLang="en-US" sz="2000" b="1" dirty="0" smtClean="0">
                <a:solidFill>
                  <a:srgbClr val="013B41"/>
                </a:solidFill>
                <a:latin typeface="+mn-lt"/>
                <a:ea typeface="Gulim" pitchFamily="34" charset="-127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lang="zh-CN" altLang="en-US" sz="2000" b="1" dirty="0" smtClean="0">
                <a:solidFill>
                  <a:srgbClr val="013B41"/>
                </a:solidFill>
                <a:latin typeface="+mn-lt"/>
                <a:ea typeface="Gulim" pitchFamily="34" charset="-127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lang="zh-CN" altLang="en-US" sz="2000" b="1" dirty="0" smtClean="0">
                <a:solidFill>
                  <a:srgbClr val="013B41"/>
                </a:solidFill>
                <a:latin typeface="+mn-lt"/>
                <a:ea typeface="Gulim" pitchFamily="34" charset="-127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lang="zh-CN" altLang="en-US" sz="2000" b="1" dirty="0" smtClean="0">
                <a:solidFill>
                  <a:srgbClr val="013B41"/>
                </a:solidFill>
                <a:latin typeface="+mn-lt"/>
                <a:ea typeface="Gulim" pitchFamily="34" charset="-127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lang="zh-CN" altLang="en-US" sz="2000" b="1" dirty="0">
                <a:solidFill>
                  <a:srgbClr val="013B41"/>
                </a:solidFill>
                <a:latin typeface="+mn-lt"/>
                <a:ea typeface="Gulim" pitchFamily="34" charset="-127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5863" y="128588"/>
            <a:ext cx="7848600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58863" y="1209675"/>
            <a:ext cx="7121525" cy="4554538"/>
          </a:xfrm>
        </p:spPr>
        <p:txBody>
          <a:bodyPr/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94129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760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5225"/>
            <a:ext cx="2074863" cy="42068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ru-RU"/>
              <a:t>16.10.08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245225"/>
            <a:ext cx="2074863" cy="42068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fld id="{C9039FD0-E82E-46EB-836B-28C1E02D0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02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>
          <a:xfrm>
            <a:off x="3108325" y="6378575"/>
            <a:ext cx="292735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>
          <a:xfrm>
            <a:off x="457200" y="6378575"/>
            <a:ext cx="2103438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1A746-779A-4F2A-878F-860BF83E0F26}" type="datetimeFigureOut">
              <a:rPr lang="en-US"/>
              <a:pPr>
                <a:defRPr/>
              </a:pPr>
              <a:t>2/27/2017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>
          <a:xfrm>
            <a:off x="3606800" y="6470650"/>
            <a:ext cx="2354263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9E8D5-C634-4F08-AC1B-178DC7074460}" type="slidenum">
              <a:rPr lang="ru-RU"/>
              <a:pPr>
                <a:defRPr/>
              </a:pPr>
              <a:t>‹#›</a:t>
            </a:fld>
            <a:r>
              <a:rPr lang="ru-RU"/>
              <a:t>1,8 млн.руб.</a:t>
            </a:r>
          </a:p>
        </p:txBody>
      </p:sp>
    </p:spTree>
    <p:extLst>
      <p:ext uri="{BB962C8B-B14F-4D97-AF65-F5344CB8AC3E}">
        <p14:creationId xmlns:p14="http://schemas.microsoft.com/office/powerpoint/2010/main" val="274576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1185863" y="128588"/>
            <a:ext cx="7848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Образец заголовка</a:t>
            </a:r>
            <a:endParaRPr lang="en-US" altLang="ko-KR" smtClean="0"/>
          </a:p>
        </p:txBody>
      </p:sp>
      <p:sp>
        <p:nvSpPr>
          <p:cNvPr id="1027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8863" y="1209675"/>
            <a:ext cx="7121525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Образец текста</a:t>
            </a:r>
          </a:p>
          <a:p>
            <a:pPr lvl="1"/>
            <a:r>
              <a:rPr lang="en-US" altLang="zh-CN" smtClean="0"/>
              <a:t>Второй уровень</a:t>
            </a:r>
          </a:p>
          <a:p>
            <a:pPr lvl="2"/>
            <a:r>
              <a:rPr lang="en-US" altLang="zh-CN" smtClean="0"/>
              <a:t>Третий уровень</a:t>
            </a:r>
          </a:p>
          <a:p>
            <a:pPr lvl="3"/>
            <a:r>
              <a:rPr lang="en-US" altLang="zh-CN" smtClean="0"/>
              <a:t>Четвертый уровень</a:t>
            </a:r>
          </a:p>
          <a:p>
            <a:pPr lvl="4"/>
            <a:r>
              <a:rPr lang="en-US" altLang="zh-CN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u"/>
        <a:defRPr sz="2000" b="1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82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419100" y="177800"/>
            <a:ext cx="8339138" cy="4708525"/>
          </a:xfr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ru-RU" altLang="ko-K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МУНИЦИПАЛЬНАЯ</a:t>
            </a:r>
            <a:br>
              <a:rPr lang="ru-RU" altLang="ko-K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</a:br>
            <a:r>
              <a:rPr lang="ru-RU" altLang="ko-K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ПРОГРАММА </a:t>
            </a:r>
            <a:br>
              <a:rPr lang="ru-RU" altLang="ko-K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</a:br>
            <a:r>
              <a:rPr lang="ru-RU" altLang="ko-K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ГОРОДА ГЕОРГИЕВСКА</a:t>
            </a:r>
            <a:br>
              <a:rPr lang="ru-RU" altLang="ko-K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</a:br>
            <a:r>
              <a:rPr lang="ru-RU" altLang="ko-K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«</a:t>
            </a: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Управление имуществом</a:t>
            </a:r>
            <a:r>
              <a:rPr lang="ru-RU" altLang="ko-K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» </a:t>
            </a:r>
            <a:br>
              <a:rPr lang="ru-RU" altLang="ko-K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</a:br>
            <a:r>
              <a:rPr lang="ru-RU" altLang="ko-K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НА 2016-2021 ГОДЫ</a:t>
            </a:r>
            <a:endParaRPr lang="en-US" altLang="ko-KR" sz="4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Gulim" pitchFamily="32" charset="-127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255588" y="152400"/>
            <a:ext cx="7718425" cy="13779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202020"/>
                </a:solidFill>
                <a:effectLst/>
              </a:rPr>
              <a:t>Ожидаемые расходы  подпрограммы</a:t>
            </a:r>
          </a:p>
          <a:p>
            <a:pPr>
              <a:defRPr/>
            </a:pPr>
            <a:r>
              <a:rPr lang="ru-RU" sz="2000" b="1" dirty="0">
                <a:solidFill>
                  <a:srgbClr val="202020"/>
                </a:solidFill>
                <a:effectLst/>
              </a:rPr>
              <a:t>«</a:t>
            </a:r>
            <a:r>
              <a:rPr lang="ru-RU" sz="2000" b="1" dirty="0">
                <a:solidFill>
                  <a:srgbClr val="111111"/>
                </a:solidFill>
              </a:rPr>
              <a:t>Обеспечение реализации муниципальной программы города Георгиевска «Управление имуществом» и общепрограммные мероприятия</a:t>
            </a:r>
            <a:r>
              <a:rPr lang="ru-RU" sz="2000" b="1" dirty="0">
                <a:solidFill>
                  <a:srgbClr val="202020"/>
                </a:solidFill>
                <a:effectLst/>
              </a:rPr>
              <a:t>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4000" y="2070100"/>
            <a:ext cx="8534400" cy="4094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v"/>
              <a:defRPr/>
            </a:pPr>
            <a:r>
              <a:rPr lang="ru-RU" sz="1800" dirty="0">
                <a:solidFill>
                  <a:srgbClr val="111111"/>
                </a:solidFill>
              </a:rPr>
              <a:t>  </a:t>
            </a:r>
            <a:r>
              <a:rPr lang="ru-RU" sz="2000" dirty="0">
                <a:solidFill>
                  <a:srgbClr val="111111"/>
                </a:solidFill>
              </a:rPr>
              <a:t>выплаты по оплате труда работникам комитета по управлению муниципальным имуществом</a:t>
            </a:r>
            <a:r>
              <a:rPr lang="ru-RU" sz="2000" dirty="0">
                <a:solidFill>
                  <a:srgbClr val="111111"/>
                </a:solidFill>
                <a:effectLst/>
              </a:rPr>
              <a:t>;</a:t>
            </a:r>
          </a:p>
          <a:p>
            <a:pPr algn="just">
              <a:defRPr/>
            </a:pPr>
            <a:endParaRPr lang="ru-RU" sz="2000" dirty="0">
              <a:solidFill>
                <a:srgbClr val="111111"/>
              </a:solidFill>
              <a:effectLst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111111"/>
                </a:solidFill>
              </a:rPr>
              <a:t> оплату товаров, работ и услуг для муниципальных нужд комитета по управлению муниципальным имуществом в рамках обеспечения функций муниципальных органов</a:t>
            </a:r>
            <a:r>
              <a:rPr lang="ru-RU" sz="2000" dirty="0">
                <a:solidFill>
                  <a:srgbClr val="111111"/>
                </a:solidFill>
                <a:effectLst/>
              </a:rPr>
              <a:t>;</a:t>
            </a:r>
          </a:p>
          <a:p>
            <a:pPr algn="just">
              <a:defRPr/>
            </a:pPr>
            <a:endParaRPr lang="ru-RU" sz="2000" dirty="0">
              <a:solidFill>
                <a:srgbClr val="111111"/>
              </a:solidFill>
              <a:effectLst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111111"/>
                </a:solidFill>
              </a:rPr>
              <a:t> техническое и программное оснащение комитета по управлению муниципальным имуществом</a:t>
            </a:r>
            <a:r>
              <a:rPr lang="ru-RU" sz="2000" dirty="0">
                <a:solidFill>
                  <a:srgbClr val="111111"/>
                </a:solidFill>
                <a:effectLst/>
              </a:rPr>
              <a:t>;</a:t>
            </a:r>
          </a:p>
          <a:p>
            <a:pPr algn="just">
              <a:defRPr/>
            </a:pPr>
            <a:endParaRPr lang="ru-RU" sz="2000" dirty="0">
              <a:solidFill>
                <a:srgbClr val="111111"/>
              </a:solidFill>
              <a:effectLst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111111"/>
                </a:solidFill>
              </a:rPr>
              <a:t> прохождение диспансеризации лицам, замещающим должности муниципальной службы в комитете по управлению муниципальным имуществом</a:t>
            </a:r>
            <a:endParaRPr lang="ru-RU" sz="2000" dirty="0">
              <a:solidFill>
                <a:srgbClr val="111111"/>
              </a:solidFill>
              <a:effectLst/>
            </a:endParaRPr>
          </a:p>
        </p:txBody>
      </p:sp>
      <p:pic>
        <p:nvPicPr>
          <p:cNvPr id="13316" name="Рисунок 4" descr="med_gallery_4_15_4380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3" y="141288"/>
            <a:ext cx="9271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8" name="object 47"/>
          <p:cNvSpPr>
            <a:spLocks/>
          </p:cNvSpPr>
          <p:nvPr/>
        </p:nvSpPr>
        <p:spPr bwMode="auto">
          <a:xfrm>
            <a:off x="8439150" y="6667500"/>
            <a:ext cx="704850" cy="190500"/>
          </a:xfrm>
          <a:custGeom>
            <a:avLst/>
            <a:gdLst/>
            <a:ahLst/>
            <a:cxnLst>
              <a:cxn ang="0">
                <a:pos x="0" y="190500"/>
              </a:cxn>
              <a:cxn ang="0">
                <a:pos x="704850" y="190500"/>
              </a:cxn>
              <a:cxn ang="0">
                <a:pos x="704850" y="0"/>
              </a:cxn>
              <a:cxn ang="0">
                <a:pos x="0" y="0"/>
              </a:cxn>
              <a:cxn ang="0">
                <a:pos x="0" y="190500"/>
              </a:cxn>
            </a:cxnLst>
            <a:rect l="0" t="0" r="r" b="b"/>
            <a:pathLst>
              <a:path w="704850" h="190500">
                <a:moveTo>
                  <a:pt x="0" y="190500"/>
                </a:moveTo>
                <a:lnTo>
                  <a:pt x="704850" y="190500"/>
                </a:lnTo>
                <a:lnTo>
                  <a:pt x="704850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BADFE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19767" y="858217"/>
            <a:ext cx="4953600" cy="452431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Спасибо </a:t>
            </a:r>
          </a:p>
          <a:p>
            <a:pPr>
              <a:defRPr/>
            </a:pPr>
            <a:r>
              <a:rPr lang="ru-RU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за </a:t>
            </a:r>
          </a:p>
          <a:p>
            <a:pPr>
              <a:defRPr/>
            </a:pPr>
            <a:r>
              <a:rPr lang="ru-RU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внимание!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890588" y="1028700"/>
            <a:ext cx="7213600" cy="12842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ОСНОВНЫЕ ЦЕЛИ</a:t>
            </a:r>
          </a:p>
          <a:p>
            <a:pPr>
              <a:defRPr/>
            </a:pPr>
            <a:r>
              <a:rPr lang="ru-RU" sz="2000" b="1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МУНИЦИПАЛЬНОЙ  ПРОГРАММЫ</a:t>
            </a:r>
          </a:p>
          <a:p>
            <a:pPr>
              <a:defRPr/>
            </a:pPr>
            <a:r>
              <a:rPr lang="ru-RU" sz="2000" b="1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города Георгиевска</a:t>
            </a:r>
          </a:p>
          <a:p>
            <a:pPr>
              <a:defRPr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ru-RU" sz="2000" b="1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Управление имуществом</a:t>
            </a:r>
            <a:r>
              <a:rPr lang="ru-RU" sz="2000" b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192088" y="3965575"/>
            <a:ext cx="4124325" cy="1709738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857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ru-RU" dirty="0"/>
              <a:t>обеспечение  эффективного и рационального использования  имущества, способствующее решению задач социально-экономического развития города Георгиевска, повышению доходности от использования и реализации муниципального имущества;</a:t>
            </a:r>
            <a:endParaRPr lang="ru-RU" dirty="0">
              <a:effectLst/>
            </a:endParaRP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4686300" y="3921125"/>
            <a:ext cx="4127500" cy="1754188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857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ru-RU" dirty="0"/>
              <a:t>обеспечение проведения единой политики в области земельных отношений, эффективное управление, распоряжение, рациональное использование земельных ресурсов города Георгиевска</a:t>
            </a:r>
            <a:endParaRPr lang="ru-RU" dirty="0">
              <a:effectLst/>
            </a:endParaRPr>
          </a:p>
        </p:txBody>
      </p:sp>
      <p:cxnSp>
        <p:nvCxnSpPr>
          <p:cNvPr id="5125" name="Прямая со стрелкой 11"/>
          <p:cNvCxnSpPr>
            <a:cxnSpLocks noChangeShapeType="1"/>
          </p:cNvCxnSpPr>
          <p:nvPr/>
        </p:nvCxnSpPr>
        <p:spPr bwMode="auto">
          <a:xfrm rot="5400000">
            <a:off x="1944688" y="2640013"/>
            <a:ext cx="1617662" cy="963612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6" name="Прямая со стрелкой 12"/>
          <p:cNvCxnSpPr>
            <a:cxnSpLocks noChangeShapeType="1"/>
          </p:cNvCxnSpPr>
          <p:nvPr/>
        </p:nvCxnSpPr>
        <p:spPr bwMode="auto">
          <a:xfrm rot="16200000" flipH="1">
            <a:off x="5477669" y="2637631"/>
            <a:ext cx="1565275" cy="931863"/>
          </a:xfrm>
          <a:prstGeom prst="straightConnector1">
            <a:avLst/>
          </a:prstGeom>
          <a:noFill/>
          <a:ln w="635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5127" name="Рисунок 17" descr="med_gallery_4_15_4380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3" y="141288"/>
            <a:ext cx="9271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543050" y="219075"/>
            <a:ext cx="6210300" cy="698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 sz="2000" b="1" dirty="0">
              <a:solidFill>
                <a:srgbClr val="20202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2000" b="1" dirty="0">
                <a:solidFill>
                  <a:srgbClr val="20202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Индикаторы </a:t>
            </a:r>
            <a:r>
              <a:rPr lang="ru-RU" sz="2000" b="1" dirty="0" smtClean="0">
                <a:solidFill>
                  <a:srgbClr val="20202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достижения целей Программы</a:t>
            </a:r>
            <a:endParaRPr lang="ru-RU" sz="2000" b="1" dirty="0">
              <a:solidFill>
                <a:srgbClr val="20202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157163" y="1212850"/>
            <a:ext cx="3351212" cy="1404938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857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ru-RU" sz="1200" dirty="0"/>
              <a:t>доля приватизированных объектов недвижимого имущества, находящихся в муниципальной собственности города Георгиевска в общем количестве недвижимого имущества, подлежащих приватизации, согласно ежегодно утверждаемого плана приватизации</a:t>
            </a:r>
            <a:endParaRPr lang="ru-RU" sz="1200" dirty="0">
              <a:effectLst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5845175" y="2890838"/>
            <a:ext cx="3149600" cy="10302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857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ru-RU" sz="1200" dirty="0"/>
              <a:t>уровень доходности от реализации и сдачи в аренду имущества, находящегося в муниципальной собственности города Георгиевска</a:t>
            </a: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74625" y="2984500"/>
            <a:ext cx="3368675" cy="94615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857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ru-RU" sz="1200" dirty="0"/>
              <a:t>количество проводимых аукционов на право заключения договоров аренды земельных участков</a:t>
            </a: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5854700" y="1187450"/>
            <a:ext cx="3149600" cy="1354138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2857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ru-RU" sz="1200" dirty="0"/>
              <a:t>доля объектов недвижимого имущества, находящихся в муниципальной собственности города Георгиевска, передаваемых в аренду, в общем количестве объектов недвижимого имущества, подлежащих передаче в аренду</a:t>
            </a:r>
          </a:p>
        </p:txBody>
      </p:sp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219075" y="4283075"/>
            <a:ext cx="3324225" cy="1493838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 w="2857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ru-RU" sz="1200" dirty="0"/>
              <a:t>количество заключаемых договоров аренды земельных участков, находящихся в муниципальной собственности города Георгиевска и земельных участков, государственная собственность на которые не разграничена</a:t>
            </a:r>
          </a:p>
        </p:txBody>
      </p:sp>
      <p:pic>
        <p:nvPicPr>
          <p:cNvPr id="6152" name="Рисунок 22" descr="med_gallery_4_15_4380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3" y="141288"/>
            <a:ext cx="9271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5854700" y="4241800"/>
            <a:ext cx="3149600" cy="1560513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857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ru-RU" sz="1200" dirty="0"/>
              <a:t>доходность, получаемая в виде арендной платы, а также средства от аукционов на право заключения договоров аренды земельных участков, находящихся в муниципальной собственности города Георгиевска и земельных участков, государственная собственность на которые не разграничена</a:t>
            </a:r>
          </a:p>
        </p:txBody>
      </p:sp>
      <p:cxnSp>
        <p:nvCxnSpPr>
          <p:cNvPr id="6154" name="Прямая со стрелкой 31"/>
          <p:cNvCxnSpPr>
            <a:cxnSpLocks noChangeShapeType="1"/>
          </p:cNvCxnSpPr>
          <p:nvPr/>
        </p:nvCxnSpPr>
        <p:spPr bwMode="auto">
          <a:xfrm rot="5400000">
            <a:off x="3406776" y="981075"/>
            <a:ext cx="342900" cy="263525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5" name="Прямая со стрелкой 32"/>
          <p:cNvCxnSpPr>
            <a:cxnSpLocks noChangeShapeType="1"/>
          </p:cNvCxnSpPr>
          <p:nvPr/>
        </p:nvCxnSpPr>
        <p:spPr bwMode="auto">
          <a:xfrm rot="16200000" flipH="1">
            <a:off x="5597525" y="979488"/>
            <a:ext cx="333375" cy="257175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6" name="Прямая со стрелкой 34"/>
          <p:cNvCxnSpPr>
            <a:cxnSpLocks noChangeShapeType="1"/>
          </p:cNvCxnSpPr>
          <p:nvPr/>
        </p:nvCxnSpPr>
        <p:spPr bwMode="auto">
          <a:xfrm rot="5400000">
            <a:off x="2766219" y="1648619"/>
            <a:ext cx="2100263" cy="650875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7" name="Прямая со стрелкой 36"/>
          <p:cNvCxnSpPr>
            <a:cxnSpLocks noChangeShapeType="1"/>
          </p:cNvCxnSpPr>
          <p:nvPr/>
        </p:nvCxnSpPr>
        <p:spPr bwMode="auto">
          <a:xfrm rot="16200000" flipH="1">
            <a:off x="4493419" y="1600994"/>
            <a:ext cx="2030412" cy="711200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8" name="Прямая со стрелкой 38"/>
          <p:cNvCxnSpPr>
            <a:cxnSpLocks noChangeShapeType="1"/>
          </p:cNvCxnSpPr>
          <p:nvPr/>
        </p:nvCxnSpPr>
        <p:spPr bwMode="auto">
          <a:xfrm rot="5400000">
            <a:off x="2262982" y="2167731"/>
            <a:ext cx="3403600" cy="966787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Прямая со стрелкой 40"/>
          <p:cNvCxnSpPr>
            <a:cxnSpLocks noChangeShapeType="1"/>
          </p:cNvCxnSpPr>
          <p:nvPr/>
        </p:nvCxnSpPr>
        <p:spPr bwMode="auto">
          <a:xfrm rot="16200000" flipH="1">
            <a:off x="3675857" y="2110581"/>
            <a:ext cx="3402012" cy="1063625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20" grpId="0" animBg="1"/>
      <p:bldP spid="21" grpId="0" animBg="1"/>
      <p:bldP spid="22" grpId="0" animBg="1"/>
      <p:bldP spid="28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3BA6CF-AB82-4FB8-B843-930C67FC996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698500" y="141288"/>
            <a:ext cx="7213600" cy="17954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МУНИЦИПАЛЬНАЯ ПРОГРАММА</a:t>
            </a:r>
          </a:p>
          <a:p>
            <a:pPr>
              <a:defRPr/>
            </a:pPr>
            <a:r>
              <a:rPr lang="ru-RU" sz="2000" b="1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города Георгиевска</a:t>
            </a:r>
          </a:p>
          <a:p>
            <a:pPr>
              <a:defRPr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ru-RU" sz="2000" b="1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Управление имуществом</a:t>
            </a:r>
            <a:r>
              <a:rPr lang="ru-RU" sz="2000" b="1" dirty="0" smtClean="0">
                <a:solidFill>
                  <a:schemeClr val="tx1"/>
                </a:solidFill>
              </a:rPr>
              <a:t>»,</a:t>
            </a:r>
            <a:r>
              <a:rPr lang="ru-RU" sz="2000" dirty="0" smtClean="0">
                <a:solidFill>
                  <a:srgbClr val="111111"/>
                </a:solidFill>
              </a:rPr>
              <a:t> </a:t>
            </a:r>
            <a:endParaRPr lang="ru-RU" sz="2000" b="1" dirty="0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</a:t>
            </a:r>
            <a:r>
              <a:rPr lang="ru-RU" sz="2000" b="1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финансового обеспечения </a:t>
            </a:r>
            <a:r>
              <a:rPr lang="ru-RU" sz="2000" b="1" dirty="0" smtClean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000" b="1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счет средств местного бюджета составит – 58 096,27 тыс. 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7173" name="Рисунок 13" descr="med_gallery_4_15_4380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3" y="141288"/>
            <a:ext cx="9271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Скругленный прямоугольник 19"/>
          <p:cNvSpPr/>
          <p:nvPr/>
        </p:nvSpPr>
        <p:spPr bwMode="auto">
          <a:xfrm>
            <a:off x="150813" y="2428874"/>
            <a:ext cx="4267200" cy="1795460"/>
          </a:xfrm>
          <a:prstGeom prst="roundRect">
            <a:avLst/>
          </a:prstGeom>
          <a:noFill/>
          <a:ln w="952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sz="1800" dirty="0">
                <a:solidFill>
                  <a:srgbClr val="111111"/>
                </a:solidFill>
              </a:rPr>
              <a:t>Подпрограмма «Реализация муниципальной политики в области управления имуществом, находящимся в муниципальной собственности города Георгиевска</a:t>
            </a:r>
            <a:r>
              <a:rPr lang="ru-RU" sz="1800" dirty="0" smtClean="0">
                <a:solidFill>
                  <a:srgbClr val="111111"/>
                </a:solidFill>
              </a:rPr>
              <a:t>», объем финансирования</a:t>
            </a:r>
            <a:endParaRPr lang="ru-RU" sz="1800" dirty="0" smtClean="0">
              <a:solidFill>
                <a:srgbClr val="111111"/>
              </a:solidFill>
            </a:endParaRPr>
          </a:p>
          <a:p>
            <a:pPr>
              <a:defRPr/>
            </a:pPr>
            <a:r>
              <a:rPr lang="ru-RU" sz="1800" dirty="0">
                <a:solidFill>
                  <a:srgbClr val="111111"/>
                </a:solidFill>
              </a:rPr>
              <a:t>с</a:t>
            </a:r>
            <a:r>
              <a:rPr lang="ru-RU" sz="1800" dirty="0" smtClean="0">
                <a:solidFill>
                  <a:srgbClr val="111111"/>
                </a:solidFill>
              </a:rPr>
              <a:t>оставит 14 655,59 тыс</a:t>
            </a:r>
            <a:r>
              <a:rPr lang="ru-RU" sz="1800" dirty="0">
                <a:solidFill>
                  <a:srgbClr val="111111"/>
                </a:solidFill>
              </a:rPr>
              <a:t>. </a:t>
            </a:r>
            <a:r>
              <a:rPr lang="ru-RU" sz="1800" dirty="0" smtClean="0">
                <a:solidFill>
                  <a:srgbClr val="111111"/>
                </a:solidFill>
              </a:rPr>
              <a:t>рублей</a:t>
            </a:r>
            <a:endParaRPr lang="ru-RU" sz="1800" dirty="0">
              <a:solidFill>
                <a:srgbClr val="11111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4695825" y="2428874"/>
            <a:ext cx="4267200" cy="1795460"/>
          </a:xfrm>
          <a:prstGeom prst="roundRect">
            <a:avLst/>
          </a:prstGeom>
          <a:noFill/>
          <a:ln w="952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sz="1800" dirty="0">
                <a:solidFill>
                  <a:srgbClr val="111111"/>
                </a:solidFill>
              </a:rPr>
              <a:t>Подпрограмма «Реализация муниципальной политики в области землеустройства и землепользования в городе Георгиевске</a:t>
            </a:r>
            <a:r>
              <a:rPr lang="ru-RU" sz="1800" dirty="0" smtClean="0">
                <a:solidFill>
                  <a:srgbClr val="111111"/>
                </a:solidFill>
              </a:rPr>
              <a:t>», </a:t>
            </a:r>
            <a:r>
              <a:rPr lang="ru-RU" sz="1800" dirty="0">
                <a:solidFill>
                  <a:srgbClr val="111111"/>
                </a:solidFill>
              </a:rPr>
              <a:t>объем финансирования</a:t>
            </a:r>
          </a:p>
          <a:p>
            <a:pPr>
              <a:defRPr/>
            </a:pPr>
            <a:r>
              <a:rPr lang="ru-RU" sz="1800" dirty="0">
                <a:solidFill>
                  <a:srgbClr val="111111"/>
                </a:solidFill>
              </a:rPr>
              <a:t>составит </a:t>
            </a:r>
            <a:r>
              <a:rPr lang="ru-RU" sz="1800" dirty="0" smtClean="0">
                <a:solidFill>
                  <a:srgbClr val="111111"/>
                </a:solidFill>
              </a:rPr>
              <a:t>4 741,00 тыс</a:t>
            </a:r>
            <a:r>
              <a:rPr lang="ru-RU" sz="1800" dirty="0">
                <a:solidFill>
                  <a:srgbClr val="111111"/>
                </a:solidFill>
              </a:rPr>
              <a:t>. </a:t>
            </a:r>
            <a:r>
              <a:rPr lang="ru-RU" sz="1800" dirty="0" smtClean="0">
                <a:solidFill>
                  <a:srgbClr val="111111"/>
                </a:solidFill>
              </a:rPr>
              <a:t>рублей</a:t>
            </a:r>
            <a:endParaRPr lang="ru-RU" sz="1800" dirty="0">
              <a:solidFill>
                <a:srgbClr val="11111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2162175" y="4369785"/>
            <a:ext cx="4775200" cy="1947888"/>
          </a:xfrm>
          <a:prstGeom prst="roundRect">
            <a:avLst/>
          </a:prstGeom>
          <a:noFill/>
          <a:ln w="952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sz="1800" dirty="0">
                <a:solidFill>
                  <a:srgbClr val="111111"/>
                </a:solidFill>
              </a:rPr>
              <a:t>Подпрограмма «Обеспечение реализации муниципальной программы города Георгиевска «Управление имуществом» и общепрограммные мероприятия</a:t>
            </a:r>
            <a:r>
              <a:rPr lang="ru-RU" sz="1800" dirty="0" smtClean="0">
                <a:solidFill>
                  <a:srgbClr val="111111"/>
                </a:solidFill>
              </a:rPr>
              <a:t>», </a:t>
            </a:r>
            <a:r>
              <a:rPr lang="ru-RU" sz="1800" dirty="0">
                <a:solidFill>
                  <a:srgbClr val="111111"/>
                </a:solidFill>
              </a:rPr>
              <a:t>объем финансирования</a:t>
            </a:r>
          </a:p>
          <a:p>
            <a:pPr>
              <a:defRPr/>
            </a:pPr>
            <a:r>
              <a:rPr lang="ru-RU" sz="1800" dirty="0">
                <a:solidFill>
                  <a:srgbClr val="111111"/>
                </a:solidFill>
              </a:rPr>
              <a:t>составит </a:t>
            </a:r>
            <a:r>
              <a:rPr lang="ru-RU" sz="1800" dirty="0" smtClean="0">
                <a:solidFill>
                  <a:srgbClr val="111111"/>
                </a:solidFill>
              </a:rPr>
              <a:t>38 699,68 тыс</a:t>
            </a:r>
            <a:r>
              <a:rPr lang="ru-RU" sz="1800" dirty="0">
                <a:solidFill>
                  <a:srgbClr val="111111"/>
                </a:solidFill>
              </a:rPr>
              <a:t>. рублей</a:t>
            </a:r>
          </a:p>
          <a:p>
            <a:pPr>
              <a:defRPr/>
            </a:pPr>
            <a:endParaRPr lang="ru-RU" sz="1800" dirty="0" smtClean="0">
              <a:solidFill>
                <a:srgbClr val="111111"/>
              </a:solidFill>
            </a:endParaRPr>
          </a:p>
        </p:txBody>
      </p:sp>
      <p:cxnSp>
        <p:nvCxnSpPr>
          <p:cNvPr id="7177" name="Прямая со стрелкой 23"/>
          <p:cNvCxnSpPr>
            <a:cxnSpLocks noChangeShapeType="1"/>
          </p:cNvCxnSpPr>
          <p:nvPr/>
        </p:nvCxnSpPr>
        <p:spPr bwMode="auto">
          <a:xfrm rot="5400000">
            <a:off x="3252787" y="2064542"/>
            <a:ext cx="492125" cy="236538"/>
          </a:xfrm>
          <a:prstGeom prst="straightConnector1">
            <a:avLst/>
          </a:prstGeom>
          <a:noFill/>
          <a:ln w="38100" algn="ctr">
            <a:solidFill>
              <a:srgbClr val="B07BD7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8" name="Прямая со стрелкой 24"/>
          <p:cNvCxnSpPr>
            <a:cxnSpLocks noChangeShapeType="1"/>
          </p:cNvCxnSpPr>
          <p:nvPr/>
        </p:nvCxnSpPr>
        <p:spPr bwMode="auto">
          <a:xfrm rot="16200000" flipH="1">
            <a:off x="5397500" y="2079625"/>
            <a:ext cx="474662" cy="223837"/>
          </a:xfrm>
          <a:prstGeom prst="straightConnector1">
            <a:avLst/>
          </a:prstGeom>
          <a:noFill/>
          <a:ln w="38100" algn="ctr">
            <a:solidFill>
              <a:srgbClr val="B07BD7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9" name="Прямая со стрелкой 27"/>
          <p:cNvCxnSpPr>
            <a:cxnSpLocks noChangeShapeType="1"/>
          </p:cNvCxnSpPr>
          <p:nvPr/>
        </p:nvCxnSpPr>
        <p:spPr bwMode="auto">
          <a:xfrm flipH="1">
            <a:off x="4543425" y="1944086"/>
            <a:ext cx="12700" cy="2425699"/>
          </a:xfrm>
          <a:prstGeom prst="straightConnector1">
            <a:avLst/>
          </a:prstGeom>
          <a:noFill/>
          <a:ln w="38100" algn="ctr">
            <a:solidFill>
              <a:srgbClr val="B07BD7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8" name="object 47"/>
          <p:cNvSpPr>
            <a:spLocks/>
          </p:cNvSpPr>
          <p:nvPr/>
        </p:nvSpPr>
        <p:spPr bwMode="auto">
          <a:xfrm>
            <a:off x="8439150" y="6667500"/>
            <a:ext cx="704850" cy="190500"/>
          </a:xfrm>
          <a:custGeom>
            <a:avLst/>
            <a:gdLst/>
            <a:ahLst/>
            <a:cxnLst>
              <a:cxn ang="0">
                <a:pos x="0" y="190500"/>
              </a:cxn>
              <a:cxn ang="0">
                <a:pos x="704850" y="190500"/>
              </a:cxn>
              <a:cxn ang="0">
                <a:pos x="704850" y="0"/>
              </a:cxn>
              <a:cxn ang="0">
                <a:pos x="0" y="0"/>
              </a:cxn>
              <a:cxn ang="0">
                <a:pos x="0" y="190500"/>
              </a:cxn>
            </a:cxnLst>
            <a:rect l="0" t="0" r="r" b="b"/>
            <a:pathLst>
              <a:path w="704850" h="190500">
                <a:moveTo>
                  <a:pt x="0" y="190500"/>
                </a:moveTo>
                <a:lnTo>
                  <a:pt x="704850" y="190500"/>
                </a:lnTo>
                <a:lnTo>
                  <a:pt x="704850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BADFE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ru-RU"/>
          </a:p>
        </p:txBody>
      </p:sp>
      <p:sp>
        <p:nvSpPr>
          <p:cNvPr id="51" name="AutoShape 7"/>
          <p:cNvSpPr>
            <a:spLocks noChangeArrowheads="1"/>
          </p:cNvSpPr>
          <p:nvPr/>
        </p:nvSpPr>
        <p:spPr bwMode="auto">
          <a:xfrm>
            <a:off x="412750" y="149225"/>
            <a:ext cx="7588250" cy="914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</a:t>
            </a:r>
            <a:r>
              <a:rPr lang="ru-RU" sz="2000" b="1" dirty="0">
                <a:solidFill>
                  <a:srgbClr val="111111"/>
                </a:solidFill>
              </a:rPr>
              <a:t>одпрограмма «Реализация муниципальной политики в области управления имуществом, находящимся в муниципальной собственности города Георгиевска»</a:t>
            </a:r>
            <a:endParaRPr lang="ru-RU" sz="2000" b="1" dirty="0">
              <a:solidFill>
                <a:srgbClr val="111111"/>
              </a:solidFill>
              <a:effectLst/>
            </a:endParaRPr>
          </a:p>
        </p:txBody>
      </p:sp>
      <p:sp>
        <p:nvSpPr>
          <p:cNvPr id="53" name="Скругленный прямоугольник 52"/>
          <p:cNvSpPr>
            <a:spLocks noChangeArrowheads="1"/>
          </p:cNvSpPr>
          <p:nvPr/>
        </p:nvSpPr>
        <p:spPr bwMode="auto">
          <a:xfrm>
            <a:off x="2844800" y="1123950"/>
            <a:ext cx="3517900" cy="10287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ЗАДАЧА</a:t>
            </a:r>
          </a:p>
          <a:p>
            <a:pPr>
              <a:defRPr/>
            </a:pPr>
            <a:r>
              <a:rPr lang="ru-RU" sz="1200" b="1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обеспечение учета, сохранности и мониторинга целевого использования муниципального имущества города  Георгиевска</a:t>
            </a:r>
          </a:p>
        </p:txBody>
      </p:sp>
      <p:sp>
        <p:nvSpPr>
          <p:cNvPr id="55" name="Скругленный прямоугольник 54"/>
          <p:cNvSpPr/>
          <p:nvPr/>
        </p:nvSpPr>
        <p:spPr bwMode="auto">
          <a:xfrm>
            <a:off x="203200" y="2336800"/>
            <a:ext cx="4267200" cy="1611313"/>
          </a:xfrm>
          <a:prstGeom prst="roundRect">
            <a:avLst/>
          </a:prstGeom>
          <a:noFill/>
          <a:ln w="952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111111"/>
                </a:solidFill>
              </a:rPr>
              <a:t>количество бесхозяйных объектов недвижимости и объектов недвижимости, являющихся выморочными, зарегистрированными в муниципальную собственность города Георгиевска</a:t>
            </a:r>
            <a:endParaRPr lang="ru-RU" sz="1200" b="1" dirty="0">
              <a:solidFill>
                <a:srgbClr val="11111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 bwMode="auto">
          <a:xfrm>
            <a:off x="4584700" y="2347913"/>
            <a:ext cx="4406900" cy="1898650"/>
          </a:xfrm>
          <a:prstGeom prst="roundRect">
            <a:avLst/>
          </a:prstGeom>
          <a:noFill/>
          <a:ln w="952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111111"/>
                </a:solidFill>
              </a:rPr>
              <a:t>доля объектов  недвижимого имущества,  на которые зарегистрировано право муниципальной собственности города Георгиевска в общем количестве объектов недвижимого имущества, подлежащих государственной регистрации в муниципальную собственность города Георгиевска</a:t>
            </a:r>
          </a:p>
        </p:txBody>
      </p:sp>
      <p:sp>
        <p:nvSpPr>
          <p:cNvPr id="58" name="Штриховая стрелка вправо 57"/>
          <p:cNvSpPr/>
          <p:nvPr/>
        </p:nvSpPr>
        <p:spPr bwMode="auto">
          <a:xfrm rot="5400000">
            <a:off x="3456782" y="1766094"/>
            <a:ext cx="220662" cy="889000"/>
          </a:xfrm>
          <a:prstGeom prst="stripedRightArrow">
            <a:avLst>
              <a:gd name="adj1" fmla="val 57069"/>
              <a:gd name="adj2" fmla="val 50000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/>
          <a:lstStyle/>
          <a:p>
            <a:pPr>
              <a:defRPr/>
            </a:pPr>
            <a:endParaRPr lang="ru-RU" dirty="0">
              <a:ea typeface="Gulim" pitchFamily="34" charset="-127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31763" y="5573713"/>
            <a:ext cx="878363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объем финансового обеспечения Подпрограммы составит – 14 </a:t>
            </a:r>
            <a:r>
              <a:rPr lang="ru-RU" sz="1200" b="1" dirty="0" smtClean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655,59 тыс</a:t>
            </a:r>
            <a:r>
              <a:rPr lang="ru-RU" sz="1200" b="1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. рублей, </a:t>
            </a:r>
          </a:p>
          <a:p>
            <a:pPr>
              <a:defRPr/>
            </a:pPr>
            <a:r>
              <a:rPr lang="ru-RU" b="1" dirty="0">
                <a:effectLst/>
              </a:rPr>
              <a:t>в том числе по годам:</a:t>
            </a:r>
          </a:p>
          <a:p>
            <a:pPr>
              <a:defRPr/>
            </a:pPr>
            <a:r>
              <a:rPr lang="ru-RU" b="1" dirty="0">
                <a:effectLst/>
              </a:rPr>
              <a:t>2016 год – 2 561,59  тыс. рублей; 2017 год – 2 </a:t>
            </a:r>
            <a:r>
              <a:rPr lang="ru-RU" b="1" dirty="0" smtClean="0">
                <a:effectLst/>
              </a:rPr>
              <a:t>380,00 тыс</a:t>
            </a:r>
            <a:r>
              <a:rPr lang="ru-RU" b="1" dirty="0">
                <a:effectLst/>
              </a:rPr>
              <a:t>. рублей; 2018 год – 2 </a:t>
            </a:r>
            <a:r>
              <a:rPr lang="ru-RU" b="1" dirty="0" smtClean="0">
                <a:effectLst/>
              </a:rPr>
              <a:t>380,00 тыс</a:t>
            </a:r>
            <a:r>
              <a:rPr lang="ru-RU" b="1" dirty="0">
                <a:effectLst/>
              </a:rPr>
              <a:t>. рублей;</a:t>
            </a:r>
          </a:p>
          <a:p>
            <a:pPr>
              <a:defRPr/>
            </a:pPr>
            <a:r>
              <a:rPr lang="ru-RU" b="1" dirty="0">
                <a:effectLst/>
              </a:rPr>
              <a:t>2019 год – 2 </a:t>
            </a:r>
            <a:r>
              <a:rPr lang="ru-RU" b="1" dirty="0" smtClean="0">
                <a:effectLst/>
              </a:rPr>
              <a:t>380,00 тыс</a:t>
            </a:r>
            <a:r>
              <a:rPr lang="ru-RU" b="1" dirty="0">
                <a:effectLst/>
              </a:rPr>
              <a:t>. рублей; 2020 год – 2 477,00 тыс. рублей; 2021 год – 2 477,00 тыс. рублей</a:t>
            </a:r>
            <a:endParaRPr lang="ru-RU" sz="1300" b="1" dirty="0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201" name="Рисунок 12" descr="med_gallery_4_15_4380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3" y="141288"/>
            <a:ext cx="9271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Скругленный прямоугольник 13"/>
          <p:cNvSpPr/>
          <p:nvPr/>
        </p:nvSpPr>
        <p:spPr bwMode="auto">
          <a:xfrm>
            <a:off x="4591050" y="4360863"/>
            <a:ext cx="4403725" cy="1212850"/>
          </a:xfrm>
          <a:prstGeom prst="roundRect">
            <a:avLst/>
          </a:prstGeom>
          <a:noFill/>
          <a:ln w="952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defRPr/>
            </a:pPr>
            <a:r>
              <a:rPr lang="ru-RU" b="1" dirty="0">
                <a:solidFill>
                  <a:srgbClr val="111111"/>
                </a:solidFill>
              </a:rPr>
              <a:t>количество объектов недвижимости, в отношении которых проводится оценка рыночной стоимости</a:t>
            </a:r>
            <a:endParaRPr lang="ru-RU" sz="1200" b="1" dirty="0">
              <a:solidFill>
                <a:srgbClr val="11111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219075" y="4124325"/>
            <a:ext cx="4248150" cy="1431925"/>
          </a:xfrm>
          <a:prstGeom prst="roundRect">
            <a:avLst/>
          </a:prstGeom>
          <a:noFill/>
          <a:ln w="952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111111"/>
                </a:solidFill>
              </a:rPr>
              <a:t>площадь объектов недвижимости, находящихся в муниципальной собственности города Георгиевска, числящихся в казне города Георгиевска, по которым производятся расходы на содержание имущества</a:t>
            </a:r>
            <a:endParaRPr lang="ru-RU" sz="1200" b="1" dirty="0">
              <a:solidFill>
                <a:srgbClr val="111111"/>
              </a:solidFill>
            </a:endParaRPr>
          </a:p>
          <a:p>
            <a:pPr>
              <a:defRPr/>
            </a:pPr>
            <a:endParaRPr lang="ru-RU" b="1" dirty="0">
              <a:solidFill>
                <a:srgbClr val="111111"/>
              </a:solidFill>
            </a:endParaRPr>
          </a:p>
        </p:txBody>
      </p:sp>
      <p:sp>
        <p:nvSpPr>
          <p:cNvPr id="17" name="Штриховая стрелка вправо 16"/>
          <p:cNvSpPr/>
          <p:nvPr/>
        </p:nvSpPr>
        <p:spPr bwMode="auto">
          <a:xfrm rot="5400000">
            <a:off x="5568157" y="1766094"/>
            <a:ext cx="220662" cy="889000"/>
          </a:xfrm>
          <a:prstGeom prst="stripedRightArrow">
            <a:avLst>
              <a:gd name="adj1" fmla="val 57069"/>
              <a:gd name="adj2" fmla="val 50000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/>
          <a:lstStyle/>
          <a:p>
            <a:pPr>
              <a:defRPr/>
            </a:pPr>
            <a:endParaRPr lang="ru-RU" dirty="0">
              <a:ea typeface="Gulim" pitchFamily="34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/>
      <p:bldP spid="55" grpId="0" animBg="1"/>
      <p:bldP spid="56" grpId="0" animBg="1"/>
      <p:bldP spid="60" grpId="0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57200" y="104775"/>
            <a:ext cx="7497763" cy="1181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111111"/>
                </a:solidFill>
                <a:effectLst/>
              </a:rPr>
              <a:t>Ожидаемые результаты  подпрограммы</a:t>
            </a:r>
          </a:p>
          <a:p>
            <a:pPr>
              <a:defRPr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effectLst/>
              </a:rPr>
              <a:t>«</a:t>
            </a:r>
            <a:r>
              <a:rPr lang="ru-RU" sz="1600" b="1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Реализация муниципальной политики в области </a:t>
            </a:r>
          </a:p>
          <a:p>
            <a:pPr>
              <a:defRPr/>
            </a:pPr>
            <a:r>
              <a:rPr lang="ru-RU" sz="1600" b="1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управления имуществом, находящимся в муниципальной</a:t>
            </a:r>
          </a:p>
          <a:p>
            <a:pPr>
              <a:defRPr/>
            </a:pPr>
            <a:r>
              <a:rPr lang="ru-RU" sz="1600" b="1" dirty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собственности города Георгиевска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effectLst/>
              </a:rPr>
              <a:t>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433513"/>
            <a:ext cx="86868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111111"/>
                </a:solidFill>
              </a:rPr>
              <a:t> увеличение количества бесхозяйных объектов недвижимости и объектов недвижимости, являющихся выморочными, зарегистрированных в муниципальную собственность города Георгиевска в 2021 году в сравнении с 2014 годом на 14 объектов;</a:t>
            </a:r>
            <a:endParaRPr lang="ru-RU" sz="2000" dirty="0">
              <a:solidFill>
                <a:srgbClr val="111111"/>
              </a:solidFill>
              <a:effectLst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111111"/>
                </a:solidFill>
              </a:rPr>
              <a:t> увеличение доли объектов  недвижимого имущества,  на которые зарегистрировано право муниципальной собственности города Георгиевска в общем количестве объектов недвижимого имущества, подлежащих государственной регистрации в муниципальную собственность города Георгиевска в 2021 году в сравнении с 2014 годом на 9 процентов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;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111111"/>
                </a:solidFill>
              </a:rPr>
              <a:t> сохранение количества объектов недвижимости, в отношении которых проводится оценка рыночной стоимости в 2021 году на уровне 2014 года – 25 единиц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;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111111"/>
                </a:solidFill>
              </a:rPr>
              <a:t> увеличение площади объектов недвижимости, находящихся в муниципальной собственности города Георгиевска, числящихся в казне города Георгиевска, по которым производятся расходы на содержание имущества в сравнении с 2014 годом, на 4730 квадратных метров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effectLst/>
              </a:rPr>
              <a:t>;</a:t>
            </a:r>
          </a:p>
        </p:txBody>
      </p:sp>
      <p:pic>
        <p:nvPicPr>
          <p:cNvPr id="9220" name="Рисунок 4" descr="med_gallery_4_15_4380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3" y="141288"/>
            <a:ext cx="9271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8" name="object 47"/>
          <p:cNvSpPr>
            <a:spLocks/>
          </p:cNvSpPr>
          <p:nvPr/>
        </p:nvSpPr>
        <p:spPr bwMode="auto">
          <a:xfrm>
            <a:off x="8439150" y="6667500"/>
            <a:ext cx="704850" cy="190500"/>
          </a:xfrm>
          <a:custGeom>
            <a:avLst/>
            <a:gdLst/>
            <a:ahLst/>
            <a:cxnLst>
              <a:cxn ang="0">
                <a:pos x="0" y="190500"/>
              </a:cxn>
              <a:cxn ang="0">
                <a:pos x="704850" y="190500"/>
              </a:cxn>
              <a:cxn ang="0">
                <a:pos x="704850" y="0"/>
              </a:cxn>
              <a:cxn ang="0">
                <a:pos x="0" y="0"/>
              </a:cxn>
              <a:cxn ang="0">
                <a:pos x="0" y="190500"/>
              </a:cxn>
            </a:cxnLst>
            <a:rect l="0" t="0" r="r" b="b"/>
            <a:pathLst>
              <a:path w="704850" h="190500">
                <a:moveTo>
                  <a:pt x="0" y="190500"/>
                </a:moveTo>
                <a:lnTo>
                  <a:pt x="704850" y="190500"/>
                </a:lnTo>
                <a:lnTo>
                  <a:pt x="704850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BADFE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ru-RU"/>
          </a:p>
        </p:txBody>
      </p:sp>
      <p:sp>
        <p:nvSpPr>
          <p:cNvPr id="10243" name="Заголовок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51" name="AutoShape 7"/>
          <p:cNvSpPr>
            <a:spLocks noChangeArrowheads="1"/>
          </p:cNvSpPr>
          <p:nvPr/>
        </p:nvSpPr>
        <p:spPr bwMode="auto">
          <a:xfrm>
            <a:off x="280988" y="123825"/>
            <a:ext cx="7697787" cy="1181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111111"/>
                </a:solidFill>
              </a:rPr>
              <a:t> </a:t>
            </a:r>
            <a:r>
              <a:rPr lang="ru-RU" sz="1600" b="1" dirty="0">
                <a:solidFill>
                  <a:srgbClr val="111111"/>
                </a:solidFill>
                <a:effectLst/>
              </a:rPr>
              <a:t>ПОДПРОГРАММА</a:t>
            </a:r>
          </a:p>
          <a:p>
            <a:pPr>
              <a:defRPr/>
            </a:pPr>
            <a:r>
              <a:rPr lang="ru-RU" sz="1600" b="1" dirty="0">
                <a:solidFill>
                  <a:srgbClr val="111111"/>
                </a:solidFill>
              </a:rPr>
              <a:t> </a:t>
            </a:r>
            <a:r>
              <a:rPr lang="ru-RU" sz="1600" b="1" dirty="0">
                <a:solidFill>
                  <a:srgbClr val="111111"/>
                </a:solidFill>
                <a:effectLst/>
              </a:rPr>
              <a:t>«Реализация муниципальной политики в области </a:t>
            </a:r>
          </a:p>
          <a:p>
            <a:pPr>
              <a:defRPr/>
            </a:pPr>
            <a:r>
              <a:rPr lang="ru-RU" sz="1600" b="1" dirty="0">
                <a:solidFill>
                  <a:srgbClr val="111111"/>
                </a:solidFill>
                <a:effectLst/>
              </a:rPr>
              <a:t>землеустройства и землепользования в городе Георгиевске»</a:t>
            </a:r>
          </a:p>
        </p:txBody>
      </p:sp>
      <p:sp>
        <p:nvSpPr>
          <p:cNvPr id="53" name="Скругленный прямоугольник 52"/>
          <p:cNvSpPr/>
          <p:nvPr/>
        </p:nvSpPr>
        <p:spPr bwMode="auto">
          <a:xfrm>
            <a:off x="2132013" y="1673225"/>
            <a:ext cx="4330700" cy="88582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111111"/>
                </a:solidFill>
              </a:rPr>
              <a:t>ЗАДАЧА</a:t>
            </a:r>
          </a:p>
          <a:p>
            <a:pPr>
              <a:defRPr/>
            </a:pPr>
            <a:r>
              <a:rPr lang="ru-RU" dirty="0">
                <a:solidFill>
                  <a:srgbClr val="111111"/>
                </a:solidFill>
              </a:rPr>
              <a:t>осуществление мероприятий по рациональному использованию земель города Георгиевска</a:t>
            </a:r>
          </a:p>
        </p:txBody>
      </p:sp>
      <p:sp>
        <p:nvSpPr>
          <p:cNvPr id="55" name="Скругленный прямоугольник 54"/>
          <p:cNvSpPr/>
          <p:nvPr/>
        </p:nvSpPr>
        <p:spPr bwMode="auto">
          <a:xfrm>
            <a:off x="127000" y="3052763"/>
            <a:ext cx="4022725" cy="771525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defRPr/>
            </a:pPr>
            <a:r>
              <a:rPr lang="ru-RU" dirty="0"/>
              <a:t>площадь земельных участков, вовлекаемых в хозяйственный оборот</a:t>
            </a:r>
            <a:endParaRPr lang="ru-RU" sz="1200" dirty="0">
              <a:effectLst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7675" y="5222875"/>
            <a:ext cx="8177213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111111"/>
                </a:solidFill>
                <a:effectLst/>
              </a:rPr>
              <a:t>Объем финансового обеспечения Программы составит – 4 741,00 тыс. рублей, </a:t>
            </a:r>
          </a:p>
          <a:p>
            <a:pPr>
              <a:defRPr/>
            </a:pPr>
            <a:r>
              <a:rPr lang="ru-RU" b="1" dirty="0">
                <a:effectLst/>
              </a:rPr>
              <a:t>в том числе по годам:</a:t>
            </a:r>
          </a:p>
          <a:p>
            <a:pPr>
              <a:defRPr/>
            </a:pPr>
            <a:r>
              <a:rPr lang="ru-RU" b="1" dirty="0"/>
              <a:t>2016 год – 675,00 тыс. рублей</a:t>
            </a:r>
            <a:r>
              <a:rPr lang="ru-RU" b="1" dirty="0"/>
              <a:t>; 2017 год – 1 990,00  тыс. рублей; </a:t>
            </a:r>
            <a:r>
              <a:rPr lang="ru-RU" b="1" dirty="0" smtClean="0"/>
              <a:t>                                                             </a:t>
            </a:r>
            <a:r>
              <a:rPr lang="ru-RU" b="1" dirty="0" smtClean="0"/>
              <a:t>2018 </a:t>
            </a:r>
            <a:r>
              <a:rPr lang="ru-RU" b="1" dirty="0"/>
              <a:t>год – 990,00 тыс. рублей; </a:t>
            </a:r>
            <a:r>
              <a:rPr lang="ru-RU" b="1" dirty="0" smtClean="0"/>
              <a:t>       </a:t>
            </a:r>
            <a:r>
              <a:rPr lang="ru-RU" b="1" dirty="0" smtClean="0"/>
              <a:t>2019 </a:t>
            </a:r>
            <a:r>
              <a:rPr lang="ru-RU" b="1" dirty="0"/>
              <a:t>год – 690,00 тыс. рублей</a:t>
            </a:r>
            <a:r>
              <a:rPr lang="ru-RU" b="1" dirty="0" smtClean="0"/>
              <a:t>;                                                           </a:t>
            </a:r>
            <a:r>
              <a:rPr lang="ru-RU" b="1" dirty="0"/>
              <a:t>2020 </a:t>
            </a:r>
            <a:r>
              <a:rPr lang="ru-RU" b="1" dirty="0"/>
              <a:t>год – </a:t>
            </a:r>
            <a:r>
              <a:rPr lang="ru-RU" b="1" dirty="0" smtClean="0"/>
              <a:t>198,00 </a:t>
            </a:r>
            <a:r>
              <a:rPr lang="ru-RU" b="1" dirty="0"/>
              <a:t>тыс. рублей</a:t>
            </a:r>
            <a:r>
              <a:rPr lang="ru-RU" b="1" dirty="0" smtClean="0"/>
              <a:t>; </a:t>
            </a:r>
            <a:r>
              <a:rPr lang="ru-RU" b="1" dirty="0"/>
              <a:t>2021 год – </a:t>
            </a:r>
            <a:r>
              <a:rPr lang="ru-RU" b="1" dirty="0" smtClean="0"/>
              <a:t>198,00 </a:t>
            </a:r>
            <a:r>
              <a:rPr lang="ru-RU" b="1" dirty="0"/>
              <a:t>тыс. рублей</a:t>
            </a:r>
            <a:endParaRPr lang="en-US" b="1" dirty="0">
              <a:solidFill>
                <a:srgbClr val="11111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4668838" y="3035300"/>
            <a:ext cx="4341812" cy="78105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defRPr/>
            </a:pPr>
            <a:r>
              <a:rPr lang="ru-RU" dirty="0"/>
              <a:t>количество сформированных земельных участков, расположенных под многоквартирными домами города Георгиевска</a:t>
            </a: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1116013" y="4187825"/>
            <a:ext cx="6594475" cy="1000125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defRPr/>
            </a:pPr>
            <a:r>
              <a:rPr lang="ru-RU" dirty="0"/>
              <a:t>доля земельных участков, на которые зарегистрировано право муниципальной собственности города Георгиевска, в общем количестве земельных участков, подлежащих регистрации в муниципальную собственность города Георгиевска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50" name="Рисунок 20" descr="med_gallery_4_15_4380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3" y="141288"/>
            <a:ext cx="9271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Стрелка вниз 21"/>
          <p:cNvSpPr/>
          <p:nvPr/>
        </p:nvSpPr>
        <p:spPr bwMode="auto">
          <a:xfrm>
            <a:off x="4105275" y="1336675"/>
            <a:ext cx="334963" cy="439738"/>
          </a:xfrm>
          <a:prstGeom prst="downArrow">
            <a:avLst/>
          </a:prstGeom>
          <a:solidFill>
            <a:srgbClr val="4D4D4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rgbClr val="111111"/>
              </a:solidFill>
              <a:ea typeface="Gulim" pitchFamily="34" charset="-127"/>
            </a:endParaRPr>
          </a:p>
        </p:txBody>
      </p:sp>
      <p:sp>
        <p:nvSpPr>
          <p:cNvPr id="23" name="Стрелка вниз 22"/>
          <p:cNvSpPr/>
          <p:nvPr/>
        </p:nvSpPr>
        <p:spPr bwMode="auto">
          <a:xfrm>
            <a:off x="2655888" y="2505075"/>
            <a:ext cx="333375" cy="439738"/>
          </a:xfrm>
          <a:prstGeom prst="downArrow">
            <a:avLst/>
          </a:prstGeom>
          <a:solidFill>
            <a:srgbClr val="4D4D4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rgbClr val="111111"/>
              </a:solidFill>
              <a:ea typeface="Gulim" pitchFamily="34" charset="-127"/>
            </a:endParaRPr>
          </a:p>
        </p:txBody>
      </p:sp>
      <p:sp>
        <p:nvSpPr>
          <p:cNvPr id="24" name="Стрелка вниз 23"/>
          <p:cNvSpPr/>
          <p:nvPr/>
        </p:nvSpPr>
        <p:spPr bwMode="auto">
          <a:xfrm>
            <a:off x="5635625" y="2505075"/>
            <a:ext cx="334963" cy="439738"/>
          </a:xfrm>
          <a:prstGeom prst="downArrow">
            <a:avLst/>
          </a:prstGeom>
          <a:solidFill>
            <a:srgbClr val="4D4D4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rgbClr val="111111"/>
              </a:solidFill>
              <a:ea typeface="Gulim" pitchFamily="34" charset="-127"/>
            </a:endParaRPr>
          </a:p>
        </p:txBody>
      </p:sp>
      <p:sp>
        <p:nvSpPr>
          <p:cNvPr id="25" name="Стрелка вниз 24"/>
          <p:cNvSpPr/>
          <p:nvPr/>
        </p:nvSpPr>
        <p:spPr bwMode="auto">
          <a:xfrm>
            <a:off x="4211638" y="2505075"/>
            <a:ext cx="333375" cy="1662113"/>
          </a:xfrm>
          <a:prstGeom prst="downArrow">
            <a:avLst/>
          </a:prstGeom>
          <a:solidFill>
            <a:srgbClr val="4D4D4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rgbClr val="111111"/>
              </a:solidFill>
              <a:ea typeface="Gulim" pitchFamily="34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/>
      <p:bldP spid="55" grpId="0" animBg="1"/>
      <p:bldP spid="60" grpId="0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255588" y="152400"/>
            <a:ext cx="7718425" cy="13779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2000" b="1">
                <a:solidFill>
                  <a:srgbClr val="202020"/>
                </a:solidFill>
                <a:effectLst/>
              </a:rPr>
              <a:t>Ожидаемые результаты  подпрограммы</a:t>
            </a:r>
          </a:p>
          <a:p>
            <a:pPr>
              <a:defRPr/>
            </a:pPr>
            <a:r>
              <a:rPr lang="ru-RU" sz="2000" b="1">
                <a:solidFill>
                  <a:srgbClr val="202020"/>
                </a:solidFill>
                <a:effectLst/>
              </a:rPr>
              <a:t>«</a:t>
            </a:r>
            <a:r>
              <a:rPr lang="ru-RU" sz="2000" b="1">
                <a:solidFill>
                  <a:srgbClr val="111111"/>
                </a:solidFill>
                <a:effectLst/>
              </a:rPr>
              <a:t>Реализация муниципальной политики в области </a:t>
            </a:r>
          </a:p>
          <a:p>
            <a:pPr>
              <a:defRPr/>
            </a:pPr>
            <a:r>
              <a:rPr lang="ru-RU" sz="2000" b="1">
                <a:solidFill>
                  <a:srgbClr val="111111"/>
                </a:solidFill>
                <a:effectLst/>
              </a:rPr>
              <a:t>землеустройства и землепользования в городе Георгиевске</a:t>
            </a:r>
            <a:r>
              <a:rPr lang="ru-RU" sz="2000" b="1">
                <a:solidFill>
                  <a:srgbClr val="202020"/>
                </a:solidFill>
                <a:effectLst/>
              </a:rPr>
              <a:t>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4000" y="2070100"/>
            <a:ext cx="8534400" cy="405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v"/>
              <a:defRPr/>
            </a:pPr>
            <a:r>
              <a:rPr lang="ru-RU" sz="1800">
                <a:solidFill>
                  <a:srgbClr val="1111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>
                <a:solidFill>
                  <a:srgbClr val="111111"/>
                </a:solidFill>
                <a:effectLst/>
              </a:rPr>
              <a:t>увеличение площади земельных участков, вовлекаемых в хозяйственный оборот в 2021 году в сравнении с 2014 годом на 123 170 квадратных метров</a:t>
            </a:r>
            <a:r>
              <a:rPr lang="ru-RU" sz="2000" b="1">
                <a:solidFill>
                  <a:srgbClr val="202020"/>
                </a:solidFill>
                <a:effectLst/>
              </a:rPr>
              <a:t>;</a:t>
            </a:r>
          </a:p>
          <a:p>
            <a:pPr algn="just">
              <a:defRPr/>
            </a:pPr>
            <a:endParaRPr lang="ru-RU" sz="2000" b="1">
              <a:solidFill>
                <a:srgbClr val="202020"/>
              </a:solidFill>
              <a:effectLst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2000" b="1">
                <a:solidFill>
                  <a:srgbClr val="111111"/>
                </a:solidFill>
                <a:effectLst/>
              </a:rPr>
              <a:t> увеличение количества сформированных земельных участков, расположенных под многоквартирными домами города Георгиевска к 2021 году в сравнении с 2014 годом на 27 единиц</a:t>
            </a:r>
            <a:r>
              <a:rPr lang="ru-RU" sz="2000" b="1">
                <a:solidFill>
                  <a:srgbClr val="202020"/>
                </a:solidFill>
                <a:effectLst/>
              </a:rPr>
              <a:t>;</a:t>
            </a:r>
          </a:p>
          <a:p>
            <a:pPr algn="just">
              <a:defRPr/>
            </a:pPr>
            <a:endParaRPr lang="ru-RU" sz="2000" b="1">
              <a:solidFill>
                <a:srgbClr val="202020"/>
              </a:solidFill>
              <a:effectLst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ru-RU" sz="2000" b="1">
                <a:solidFill>
                  <a:srgbClr val="111111"/>
                </a:solidFill>
                <a:effectLst/>
              </a:rPr>
              <a:t> увеличение доли земельных участков, на которые зарегистрировано право муниципальной собственности города Георгиевска, в общем количестве земельных участков, подлежащих регистрации в муниципальную собственность города Георгиевска в 2021 году в сравнении с 2014 годом на 9 процентов</a:t>
            </a:r>
            <a:r>
              <a:rPr lang="ru-RU" sz="2000" b="1">
                <a:solidFill>
                  <a:srgbClr val="202020"/>
                </a:solidFill>
                <a:effectLst/>
              </a:rPr>
              <a:t>;</a:t>
            </a:r>
          </a:p>
        </p:txBody>
      </p:sp>
      <p:pic>
        <p:nvPicPr>
          <p:cNvPr id="11268" name="Рисунок 4" descr="med_gallery_4_15_4380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3" y="141288"/>
            <a:ext cx="9271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8" name="object 47"/>
          <p:cNvSpPr>
            <a:spLocks/>
          </p:cNvSpPr>
          <p:nvPr/>
        </p:nvSpPr>
        <p:spPr bwMode="auto">
          <a:xfrm>
            <a:off x="8439150" y="6667500"/>
            <a:ext cx="704850" cy="190500"/>
          </a:xfrm>
          <a:custGeom>
            <a:avLst/>
            <a:gdLst/>
            <a:ahLst/>
            <a:cxnLst>
              <a:cxn ang="0">
                <a:pos x="0" y="190500"/>
              </a:cxn>
              <a:cxn ang="0">
                <a:pos x="704850" y="190500"/>
              </a:cxn>
              <a:cxn ang="0">
                <a:pos x="704850" y="0"/>
              </a:cxn>
              <a:cxn ang="0">
                <a:pos x="0" y="0"/>
              </a:cxn>
              <a:cxn ang="0">
                <a:pos x="0" y="190500"/>
              </a:cxn>
            </a:cxnLst>
            <a:rect l="0" t="0" r="r" b="b"/>
            <a:pathLst>
              <a:path w="704850" h="190500">
                <a:moveTo>
                  <a:pt x="0" y="190500"/>
                </a:moveTo>
                <a:lnTo>
                  <a:pt x="704850" y="190500"/>
                </a:lnTo>
                <a:lnTo>
                  <a:pt x="704850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BADFE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ru-RU"/>
          </a:p>
        </p:txBody>
      </p:sp>
      <p:sp>
        <p:nvSpPr>
          <p:cNvPr id="12291" name="Заголовок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51" name="AutoShape 7"/>
          <p:cNvSpPr>
            <a:spLocks noChangeArrowheads="1"/>
          </p:cNvSpPr>
          <p:nvPr/>
        </p:nvSpPr>
        <p:spPr bwMode="auto">
          <a:xfrm>
            <a:off x="193675" y="123825"/>
            <a:ext cx="7759700" cy="1181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20202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800" b="1" dirty="0">
                <a:solidFill>
                  <a:srgbClr val="202020"/>
                </a:solidFill>
                <a:effectLst/>
              </a:rPr>
              <a:t>ПОДПРОГРАММА</a:t>
            </a:r>
          </a:p>
          <a:p>
            <a:pPr>
              <a:defRPr/>
            </a:pPr>
            <a:r>
              <a:rPr lang="ru-RU" sz="1800" b="1" dirty="0">
                <a:solidFill>
                  <a:srgbClr val="202020"/>
                </a:solidFill>
                <a:effectLst/>
              </a:rPr>
              <a:t>«</a:t>
            </a:r>
            <a:r>
              <a:rPr lang="ru-RU" sz="1800" dirty="0">
                <a:solidFill>
                  <a:srgbClr val="111111"/>
                </a:solidFill>
              </a:rPr>
              <a:t>Обеспечение реализации муниципальной программы города Георгиевска «Управление имуществом» и общепрограммные мероприятия</a:t>
            </a:r>
            <a:r>
              <a:rPr lang="ru-RU" sz="1800" b="1" dirty="0">
                <a:solidFill>
                  <a:srgbClr val="202020"/>
                </a:solidFill>
                <a:effectLst/>
              </a:rPr>
              <a:t>»</a:t>
            </a:r>
          </a:p>
        </p:txBody>
      </p:sp>
      <p:sp>
        <p:nvSpPr>
          <p:cNvPr id="53" name="Скругленный прямоугольник 52"/>
          <p:cNvSpPr>
            <a:spLocks noChangeArrowheads="1"/>
          </p:cNvSpPr>
          <p:nvPr/>
        </p:nvSpPr>
        <p:spPr bwMode="auto">
          <a:xfrm>
            <a:off x="2308225" y="1425575"/>
            <a:ext cx="3644900" cy="13208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b="1">
                <a:solidFill>
                  <a:srgbClr val="111111"/>
                </a:solidFill>
                <a:effectLst/>
              </a:rPr>
              <a:t>ЗАДАЧА</a:t>
            </a:r>
          </a:p>
          <a:p>
            <a:r>
              <a:rPr lang="ru-RU" b="1">
                <a:solidFill>
                  <a:srgbClr val="111111"/>
                </a:solidFill>
                <a:effectLst/>
              </a:rPr>
              <a:t>руководство и управление в сфере установленных функций комитета по управлению муниципальным имуществом как структурного подразделения органа местного самоуправления</a:t>
            </a:r>
          </a:p>
        </p:txBody>
      </p:sp>
      <p:sp>
        <p:nvSpPr>
          <p:cNvPr id="55" name="Скругленный прямоугольник 54"/>
          <p:cNvSpPr/>
          <p:nvPr/>
        </p:nvSpPr>
        <p:spPr bwMode="auto">
          <a:xfrm>
            <a:off x="469900" y="3221038"/>
            <a:ext cx="8120063" cy="2076450"/>
          </a:xfrm>
          <a:prstGeom prst="roundRect">
            <a:avLst/>
          </a:prstGeom>
          <a:noFill/>
          <a:ln w="952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111111"/>
                </a:solidFill>
                <a:effectLst/>
              </a:rPr>
              <a:t>Осуществление деятельности комитета по управлению муниципальным имуществом по реализации Подпрограммы предполагает расходы на:</a:t>
            </a:r>
          </a:p>
          <a:p>
            <a:pPr>
              <a:defRPr/>
            </a:pPr>
            <a:r>
              <a:rPr lang="ru-RU" b="1" dirty="0">
                <a:solidFill>
                  <a:srgbClr val="111111"/>
                </a:solidFill>
                <a:effectLst/>
              </a:rPr>
              <a:t>выплаты по оплате труда работникам комитета по управлению муниципальным имуществом;</a:t>
            </a:r>
          </a:p>
          <a:p>
            <a:pPr>
              <a:defRPr/>
            </a:pPr>
            <a:r>
              <a:rPr lang="ru-RU" b="1" dirty="0">
                <a:solidFill>
                  <a:srgbClr val="111111"/>
                </a:solidFill>
                <a:effectLst/>
              </a:rPr>
              <a:t>оплату товаров, работ и услуг для муниципальных нужд комитета по управлению муниципальным имуществом в рамках обеспечения функций муниципальных органов;</a:t>
            </a:r>
          </a:p>
          <a:p>
            <a:pPr>
              <a:defRPr/>
            </a:pPr>
            <a:r>
              <a:rPr lang="ru-RU" b="1" dirty="0">
                <a:solidFill>
                  <a:srgbClr val="111111"/>
                </a:solidFill>
                <a:effectLst/>
              </a:rPr>
              <a:t>техническое и программное оснащение комитета по управлению муниципальным имуществом;</a:t>
            </a:r>
          </a:p>
          <a:p>
            <a:pPr>
              <a:defRPr/>
            </a:pPr>
            <a:r>
              <a:rPr lang="ru-RU" b="1" dirty="0">
                <a:solidFill>
                  <a:srgbClr val="111111"/>
                </a:solidFill>
                <a:effectLst/>
              </a:rPr>
              <a:t>прохождение диспансеризации лицам, замещающим должности муниципальной службы в комитете по управлению муниципальным имуществом</a:t>
            </a:r>
            <a:endParaRPr lang="ru-RU" sz="1200" b="1" dirty="0">
              <a:solidFill>
                <a:srgbClr val="111111"/>
              </a:solidFill>
              <a:effectLst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52400" y="5248275"/>
            <a:ext cx="8499475" cy="1169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111111"/>
                </a:solidFill>
              </a:rPr>
              <a:t>Объем финансового обеспечения Подпрограммы составит – 38 699,68 тыс. рублей, </a:t>
            </a:r>
          </a:p>
          <a:p>
            <a:pPr>
              <a:defRPr/>
            </a:pPr>
            <a:r>
              <a:rPr lang="ru-RU" b="1" dirty="0"/>
              <a:t>в том числе по годам:</a:t>
            </a:r>
          </a:p>
          <a:p>
            <a:pPr>
              <a:defRPr/>
            </a:pPr>
            <a:r>
              <a:rPr lang="ru-RU" b="1" dirty="0"/>
              <a:t>2016 год – 6 </a:t>
            </a:r>
            <a:r>
              <a:rPr lang="ru-RU" b="1" dirty="0" smtClean="0"/>
              <a:t>524,80 тыс</a:t>
            </a:r>
            <a:r>
              <a:rPr lang="ru-RU" b="1" dirty="0"/>
              <a:t>. рублей; 2017 год – 6 364,88 </a:t>
            </a:r>
            <a:r>
              <a:rPr lang="ru-RU" b="1" dirty="0" smtClean="0"/>
              <a:t>тыс</a:t>
            </a:r>
            <a:r>
              <a:rPr lang="ru-RU" b="1" dirty="0"/>
              <a:t>. рублей; 2018 год – 6 </a:t>
            </a:r>
            <a:r>
              <a:rPr lang="ru-RU" b="1" dirty="0" smtClean="0"/>
              <a:t>300,00 тыс</a:t>
            </a:r>
            <a:r>
              <a:rPr lang="ru-RU" b="1" dirty="0"/>
              <a:t>. рублей;</a:t>
            </a:r>
          </a:p>
          <a:p>
            <a:pPr>
              <a:defRPr/>
            </a:pPr>
            <a:r>
              <a:rPr lang="ru-RU" b="1" dirty="0"/>
              <a:t>2019 год – 6 300,00 </a:t>
            </a:r>
            <a:r>
              <a:rPr lang="ru-RU" b="1" dirty="0" smtClean="0"/>
              <a:t>тыс</a:t>
            </a:r>
            <a:r>
              <a:rPr lang="ru-RU" b="1" dirty="0"/>
              <a:t>. рублей; 2020 год – 6 605,00 тыс. рублей; 2021 год – 6 605,00 тыс. рублей</a:t>
            </a:r>
          </a:p>
          <a:p>
            <a:pPr>
              <a:defRPr/>
            </a:pPr>
            <a:endParaRPr lang="ru-RU" b="1" dirty="0">
              <a:solidFill>
                <a:srgbClr val="11111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2296" name="Рисунок 12" descr="med_gallery_4_15_4380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3" y="141288"/>
            <a:ext cx="9271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Стрелка вниз 13"/>
          <p:cNvSpPr/>
          <p:nvPr/>
        </p:nvSpPr>
        <p:spPr bwMode="auto">
          <a:xfrm>
            <a:off x="3868738" y="1354138"/>
            <a:ext cx="527050" cy="236537"/>
          </a:xfrm>
          <a:prstGeom prst="downArrow">
            <a:avLst/>
          </a:prstGeom>
          <a:solidFill>
            <a:srgbClr val="4D4D4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a typeface="Gulim" pitchFamily="34" charset="-127"/>
            </a:endParaRPr>
          </a:p>
        </p:txBody>
      </p:sp>
      <p:sp>
        <p:nvSpPr>
          <p:cNvPr id="15" name="Стрелка вниз 14"/>
          <p:cNvSpPr/>
          <p:nvPr/>
        </p:nvSpPr>
        <p:spPr bwMode="auto">
          <a:xfrm>
            <a:off x="3865563" y="3036888"/>
            <a:ext cx="527050" cy="163512"/>
          </a:xfrm>
          <a:prstGeom prst="downArrow">
            <a:avLst/>
          </a:prstGeom>
          <a:solidFill>
            <a:srgbClr val="4D4D4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a typeface="Gulim" pitchFamily="34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/>
      <p:bldP spid="55" grpId="0" animBg="1"/>
      <p:bldP spid="60" grpId="0"/>
    </p:bldLst>
  </p:timing>
</p:sld>
</file>

<file path=ppt/theme/theme1.xml><?xml version="1.0" encoding="utf-8"?>
<a:theme xmlns:a="http://schemas.openxmlformats.org/drawingml/2006/main" name="Course2">
  <a:themeElements>
    <a:clrScheme name="business5 1">
      <a:dk1>
        <a:srgbClr val="4D4D4D"/>
      </a:dk1>
      <a:lt1>
        <a:srgbClr val="FFFFFF"/>
      </a:lt1>
      <a:dk2>
        <a:srgbClr val="F2EF62"/>
      </a:dk2>
      <a:lt2>
        <a:srgbClr val="DDDDDD"/>
      </a:lt2>
      <a:accent1>
        <a:srgbClr val="8FAD2F"/>
      </a:accent1>
      <a:accent2>
        <a:srgbClr val="DBE8B2"/>
      </a:accent2>
      <a:accent3>
        <a:srgbClr val="FFFFFF"/>
      </a:accent3>
      <a:accent4>
        <a:srgbClr val="404040"/>
      </a:accent4>
      <a:accent5>
        <a:srgbClr val="C6D3AD"/>
      </a:accent5>
      <a:accent6>
        <a:srgbClr val="C6D2A1"/>
      </a:accent6>
      <a:hlink>
        <a:srgbClr val="BAD16F"/>
      </a:hlink>
      <a:folHlink>
        <a:srgbClr val="507800"/>
      </a:folHlink>
    </a:clrScheme>
    <a:fontScheme name="business5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Gulim" pitchFamily="34" charset="-127"/>
          </a:defRPr>
        </a:defPPr>
      </a:lstStyle>
    </a:lnDef>
  </a:objectDefaults>
  <a:extraClrSchemeLst>
    <a:extraClrScheme>
      <a:clrScheme name="business5 1">
        <a:dk1>
          <a:srgbClr val="4D4D4D"/>
        </a:dk1>
        <a:lt1>
          <a:srgbClr val="FFFFFF"/>
        </a:lt1>
        <a:dk2>
          <a:srgbClr val="F2EF62"/>
        </a:dk2>
        <a:lt2>
          <a:srgbClr val="DDDDDD"/>
        </a:lt2>
        <a:accent1>
          <a:srgbClr val="8FAD2F"/>
        </a:accent1>
        <a:accent2>
          <a:srgbClr val="DBE8B2"/>
        </a:accent2>
        <a:accent3>
          <a:srgbClr val="FFFFFF"/>
        </a:accent3>
        <a:accent4>
          <a:srgbClr val="404040"/>
        </a:accent4>
        <a:accent5>
          <a:srgbClr val="C6D3AD"/>
        </a:accent5>
        <a:accent6>
          <a:srgbClr val="C6D2A1"/>
        </a:accent6>
        <a:hlink>
          <a:srgbClr val="BAD16F"/>
        </a:hlink>
        <a:folHlink>
          <a:srgbClr val="507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5 2">
        <a:dk1>
          <a:srgbClr val="4D4D4D"/>
        </a:dk1>
        <a:lt1>
          <a:srgbClr val="FFFFFF"/>
        </a:lt1>
        <a:dk2>
          <a:srgbClr val="F4D18A"/>
        </a:dk2>
        <a:lt2>
          <a:srgbClr val="DDDDDD"/>
        </a:lt2>
        <a:accent1>
          <a:srgbClr val="B99633"/>
        </a:accent1>
        <a:accent2>
          <a:srgbClr val="EDE5D1"/>
        </a:accent2>
        <a:accent3>
          <a:srgbClr val="FFFFFF"/>
        </a:accent3>
        <a:accent4>
          <a:srgbClr val="404040"/>
        </a:accent4>
        <a:accent5>
          <a:srgbClr val="D9C9AD"/>
        </a:accent5>
        <a:accent6>
          <a:srgbClr val="D7CFBD"/>
        </a:accent6>
        <a:hlink>
          <a:srgbClr val="DAC896"/>
        </a:hlink>
        <a:folHlink>
          <a:srgbClr val="776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5 3">
        <a:dk1>
          <a:srgbClr val="4D4D4D"/>
        </a:dk1>
        <a:lt1>
          <a:srgbClr val="FFFFFF"/>
        </a:lt1>
        <a:dk2>
          <a:srgbClr val="61C2F3"/>
        </a:dk2>
        <a:lt2>
          <a:srgbClr val="DDDDDD"/>
        </a:lt2>
        <a:accent1>
          <a:srgbClr val="5968D7"/>
        </a:accent1>
        <a:accent2>
          <a:srgbClr val="BECDEA"/>
        </a:accent2>
        <a:accent3>
          <a:srgbClr val="FFFFFF"/>
        </a:accent3>
        <a:accent4>
          <a:srgbClr val="404040"/>
        </a:accent4>
        <a:accent5>
          <a:srgbClr val="B5B9E8"/>
        </a:accent5>
        <a:accent6>
          <a:srgbClr val="ACBAD4"/>
        </a:accent6>
        <a:hlink>
          <a:srgbClr val="93A8EB"/>
        </a:hlink>
        <a:folHlink>
          <a:srgbClr val="13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Course2</Template>
  <TotalTime>11467</TotalTime>
  <Words>1124</Words>
  <Application>Microsoft Office PowerPoint</Application>
  <PresentationFormat>Экран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Gulim</vt:lpstr>
      <vt:lpstr>宋体</vt:lpstr>
      <vt:lpstr>Arial</vt:lpstr>
      <vt:lpstr>Bookman Old Style</vt:lpstr>
      <vt:lpstr>Monotype Corsiva</vt:lpstr>
      <vt:lpstr>Times New Roman</vt:lpstr>
      <vt:lpstr>Verdana</vt:lpstr>
      <vt:lpstr>Wingdings</vt:lpstr>
      <vt:lpstr>Course2</vt:lpstr>
      <vt:lpstr>МУНИЦИПАЛЬНАЯ ПРОГРАММА  ГОРОДА ГЕОРГИЕВСКА «Управление имуществом»  НА 2016-2021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of History</dc:title>
  <dc:subject>Course PowerPoint Template</dc:subject>
  <dc:creator> </dc:creator>
  <cp:keywords>Education Course PowerPoint Template</cp:keywords>
  <dc:description>Copyright © Wondershare Software Co., Ltd. All Rights Reserved.</dc:description>
  <cp:lastModifiedBy>Tkachenko</cp:lastModifiedBy>
  <cp:revision>1059</cp:revision>
  <dcterms:created xsi:type="dcterms:W3CDTF">2008-04-24T06:44:12Z</dcterms:created>
  <dcterms:modified xsi:type="dcterms:W3CDTF">2017-02-27T08:16:23Z</dcterms:modified>
  <cp:category>Education</cp:category>
</cp:coreProperties>
</file>