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FF"/>
    <a:srgbClr val="FFFF99"/>
    <a:srgbClr val="FF00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0.13981703849518842"/>
          <c:y val="6.6371917231795183E-2"/>
          <c:w val="0.78257119422572152"/>
          <c:h val="0.837937169966925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города Георгиевска, всего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2"/>
              <c:layout>
                <c:manualLayout>
                  <c:x val="2.7776684164479487E-3"/>
                  <c:y val="0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4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1252131.0900000001</c:v>
                </c:pt>
                <c:pt idx="1">
                  <c:v>1314316.25</c:v>
                </c:pt>
                <c:pt idx="2">
                  <c:v>1416001.1500000001</c:v>
                </c:pt>
                <c:pt idx="3">
                  <c:v>1167545.0900000001</c:v>
                </c:pt>
                <c:pt idx="4">
                  <c:v>1244796.2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 на социально-культурную сферу</c:v>
                </c:pt>
              </c:strCache>
            </c:strRef>
          </c:tx>
          <c:spPr>
            <a:solidFill>
              <a:srgbClr val="FF99FF"/>
            </a:solidFill>
          </c:spPr>
          <c:dLbls>
            <c:dLbl>
              <c:idx val="4"/>
              <c:layout>
                <c:manualLayout>
                  <c:x val="5.5555555555555558E-3"/>
                  <c:y val="-8.5675784616474366E-3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4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1041558.87</c:v>
                </c:pt>
                <c:pt idx="1">
                  <c:v>1056310.1400000008</c:v>
                </c:pt>
                <c:pt idx="2">
                  <c:v>1051267.8900000008</c:v>
                </c:pt>
                <c:pt idx="3">
                  <c:v>946601.51</c:v>
                </c:pt>
                <c:pt idx="4">
                  <c:v>1011814.7899999986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hape val="cylinder"/>
        <c:axId val="66020864"/>
        <c:axId val="66022400"/>
        <c:axId val="0"/>
      </c:bar3DChart>
      <c:catAx>
        <c:axId val="66020864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70C0"/>
                </a:solidFill>
              </a:defRPr>
            </a:pPr>
            <a:endParaRPr lang="ru-RU"/>
          </a:p>
        </c:txPr>
        <c:crossAx val="66022400"/>
        <c:crosses val="autoZero"/>
        <c:auto val="1"/>
        <c:lblAlgn val="ctr"/>
        <c:lblOffset val="100"/>
      </c:catAx>
      <c:valAx>
        <c:axId val="66022400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1">
                <a:solidFill>
                  <a:srgbClr val="0070C0"/>
                </a:solidFill>
              </a:defRPr>
            </a:pPr>
            <a:endParaRPr lang="ru-RU"/>
          </a:p>
        </c:txPr>
        <c:crossAx val="6602086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3441251093613256"/>
          <c:y val="1.2308304648248643E-2"/>
          <c:w val="0.16558748906386739"/>
          <c:h val="0.34812466163968064"/>
        </c:manualLayout>
      </c:layout>
      <c:txPr>
        <a:bodyPr/>
        <a:lstStyle/>
        <a:p>
          <a:pPr>
            <a:defRPr sz="1200" b="1">
              <a:solidFill>
                <a:srgbClr val="0070C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907753718285221"/>
          <c:y val="3.4661103345708662E-2"/>
          <c:w val="0.7509821741032372"/>
          <c:h val="0.8576409397783376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587209.92000000004</c:v>
                </c:pt>
                <c:pt idx="1">
                  <c:v>614511.31000000041</c:v>
                </c:pt>
                <c:pt idx="2">
                  <c:v>621439.06999999937</c:v>
                </c:pt>
                <c:pt idx="3">
                  <c:v>567577.06999999937</c:v>
                </c:pt>
                <c:pt idx="4">
                  <c:v>601595.77999999851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Культура и спорт</c:v>
                </c:pt>
              </c:strCache>
            </c:strRef>
          </c:tx>
          <c:dLbls>
            <c:dLbl>
              <c:idx val="0"/>
              <c:layout>
                <c:manualLayout>
                  <c:x val="-5.2777777777777812E-2"/>
                  <c:y val="1.5176107719295621E-2"/>
                </c:manualLayout>
              </c:layout>
              <c:showVal val="1"/>
            </c:dLbl>
            <c:dLbl>
              <c:idx val="1"/>
              <c:layout>
                <c:manualLayout>
                  <c:x val="-5.1388888888888887E-2"/>
                  <c:y val="2.1680153884708016E-2"/>
                </c:manualLayout>
              </c:layout>
              <c:showVal val="1"/>
            </c:dLbl>
            <c:dLbl>
              <c:idx val="2"/>
              <c:layout>
                <c:manualLayout>
                  <c:x val="-5.6944444444444443E-2"/>
                  <c:y val="1.7344123107766434E-2"/>
                </c:manualLayout>
              </c:layout>
              <c:showVal val="1"/>
            </c:dLbl>
            <c:dLbl>
              <c:idx val="3"/>
              <c:layout>
                <c:manualLayout>
                  <c:x val="-5.4166666666666766E-2"/>
                  <c:y val="2.1680153884708012E-3"/>
                </c:manualLayout>
              </c:layout>
              <c:showVal val="1"/>
            </c:dLbl>
            <c:dLbl>
              <c:idx val="4"/>
              <c:layout>
                <c:manualLayout>
                  <c:x val="-5.9722222222222232E-2"/>
                  <c:y val="1.0840076942354024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37621.789999999994</c:v>
                </c:pt>
                <c:pt idx="1">
                  <c:v>41338.219999999994</c:v>
                </c:pt>
                <c:pt idx="2">
                  <c:v>52866.950000000012</c:v>
                </c:pt>
                <c:pt idx="3">
                  <c:v>37210.400000000001</c:v>
                </c:pt>
                <c:pt idx="4">
                  <c:v>35269.39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4"/>
              <c:layout>
                <c:manualLayout>
                  <c:x val="1.2500000000000001E-2"/>
                  <c:y val="2.167844678597701E-3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Лист1!$D$2:$D$6</c:f>
              <c:numCache>
                <c:formatCode>#,##0.00</c:formatCode>
                <c:ptCount val="5"/>
                <c:pt idx="0">
                  <c:v>416727.16</c:v>
                </c:pt>
                <c:pt idx="1">
                  <c:v>400460.61</c:v>
                </c:pt>
                <c:pt idx="2">
                  <c:v>376961.87</c:v>
                </c:pt>
                <c:pt idx="3">
                  <c:v>341814.04</c:v>
                </c:pt>
                <c:pt idx="4">
                  <c:v>374949.62</c:v>
                </c:pt>
              </c:numCache>
            </c:numRef>
          </c:val>
        </c:ser>
        <c:shape val="cylinder"/>
        <c:axId val="70267648"/>
        <c:axId val="70269952"/>
        <c:axId val="0"/>
      </c:bar3DChart>
      <c:catAx>
        <c:axId val="70267648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70269952"/>
        <c:crosses val="autoZero"/>
        <c:auto val="1"/>
        <c:lblAlgn val="ctr"/>
        <c:lblOffset val="100"/>
      </c:catAx>
      <c:valAx>
        <c:axId val="7026995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7026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33748906386589"/>
          <c:y val="0.48711430664819361"/>
          <c:w val="0.11827362204724427"/>
          <c:h val="0.21005252401375754"/>
        </c:manualLayout>
      </c:layout>
      <c:txPr>
        <a:bodyPr/>
        <a:lstStyle/>
        <a:p>
          <a:pPr>
            <a:defRPr sz="1100" b="1"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1 жителя в год</c:v>
                </c:pt>
              </c:strCache>
            </c:strRef>
          </c:tx>
          <c:spPr>
            <a:ln w="60325">
              <a:solidFill>
                <a:srgbClr val="FF0000"/>
              </a:solidFill>
            </a:ln>
          </c:spPr>
          <c:dLbls>
            <c:dLbl>
              <c:idx val="0"/>
              <c:layout>
                <c:manualLayout>
                  <c:x val="-2.2222222222222202E-2"/>
                  <c:y val="0.10066904692435739"/>
                </c:manualLayout>
              </c:layout>
              <c:showVal val="1"/>
            </c:dLbl>
            <c:dLbl>
              <c:idx val="1"/>
              <c:layout>
                <c:manualLayout>
                  <c:x val="-1.9444444444444445E-2"/>
                  <c:y val="0.11137852000141668"/>
                </c:manualLayout>
              </c:layout>
              <c:showVal val="1"/>
            </c:dLbl>
            <c:dLbl>
              <c:idx val="2"/>
              <c:layout>
                <c:manualLayout>
                  <c:x val="-3.3333333333333284E-2"/>
                  <c:y val="0.10281094153976925"/>
                </c:manualLayout>
              </c:layout>
              <c:showVal val="1"/>
            </c:dLbl>
            <c:dLbl>
              <c:idx val="3"/>
              <c:layout>
                <c:manualLayout>
                  <c:x val="-2.0833333333333395E-2"/>
                  <c:y val="-0.11566230923224052"/>
                </c:manualLayout>
              </c:layout>
              <c:showVal val="1"/>
            </c:dLbl>
            <c:dLbl>
              <c:idx val="4"/>
              <c:layout>
                <c:manualLayout>
                  <c:x val="-2.6388888888888878E-2"/>
                  <c:y val="-9.6385257693533496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600"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14794.869999999979</c:v>
                </c:pt>
                <c:pt idx="1">
                  <c:v>15090.14000000001</c:v>
                </c:pt>
                <c:pt idx="2">
                  <c:v>14996.69</c:v>
                </c:pt>
                <c:pt idx="3">
                  <c:v>13484.349999999988</c:v>
                </c:pt>
                <c:pt idx="4">
                  <c:v>14392.81</c:v>
                </c:pt>
              </c:numCache>
            </c:numRef>
          </c:val>
        </c:ser>
        <c:marker val="1"/>
        <c:axId val="87910656"/>
        <c:axId val="87912448"/>
      </c:lineChart>
      <c:catAx>
        <c:axId val="87910656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87912448"/>
        <c:crosses val="autoZero"/>
        <c:auto val="1"/>
        <c:lblAlgn val="ctr"/>
        <c:lblOffset val="100"/>
      </c:catAx>
      <c:valAx>
        <c:axId val="8791244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879106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b="1"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0.25781</cdr:x>
      <cdr:y>0.54217</cdr:y>
    </cdr:from>
    <cdr:to>
      <cdr:x>0.38281</cdr:x>
      <cdr:y>0.61446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2357422" y="3214710"/>
          <a:ext cx="1143008" cy="428629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70C0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 dirty="0">
            <a:solidFill>
              <a:srgbClr val="FF0066"/>
            </a:solidFill>
          </a:endParaRPr>
        </a:p>
      </cdr:txBody>
    </cdr:sp>
  </cdr:relSizeAnchor>
  <cdr:relSizeAnchor xmlns:cdr="http://schemas.openxmlformats.org/drawingml/2006/chartDrawing">
    <cdr:from>
      <cdr:x>0.38281</cdr:x>
      <cdr:y>0.61446</cdr:y>
    </cdr:from>
    <cdr:to>
      <cdr:x>0.5</cdr:x>
      <cdr:y>0.65061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>
          <a:off x="3500430" y="3643338"/>
          <a:ext cx="1071569" cy="214314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70C0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</cdr:x>
      <cdr:y>0.57832</cdr:y>
    </cdr:from>
    <cdr:to>
      <cdr:x>0.63281</cdr:x>
      <cdr:y>0.6506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4572000" y="3429022"/>
          <a:ext cx="1214446" cy="428629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70C0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0.63281</cdr:x>
      <cdr:y>0.56627</cdr:y>
    </cdr:from>
    <cdr:to>
      <cdr:x>0.76563</cdr:x>
      <cdr:y>0.57832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5786445" y="3357586"/>
          <a:ext cx="1214447" cy="71438"/>
        </a:xfrm>
        <a:prstGeom xmlns:a="http://schemas.openxmlformats.org/drawingml/2006/main" prst="straightConnector1">
          <a:avLst/>
        </a:prstGeom>
        <a:ln xmlns:a="http://schemas.openxmlformats.org/drawingml/2006/main" w="31750"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0.23437</cdr:x>
      <cdr:y>0.57832</cdr:y>
    </cdr:from>
    <cdr:to>
      <cdr:x>0.29687</cdr:x>
      <cdr:y>0.65061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143108" y="3429024"/>
          <a:ext cx="571500" cy="428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83,2%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0.35156</cdr:x>
      <cdr:y>0.62651</cdr:y>
    </cdr:from>
    <cdr:to>
      <cdr:x>0.45156</cdr:x>
      <cdr:y>0.78073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214678" y="3714776"/>
          <a:ext cx="914400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80,4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0.46875</cdr:x>
      <cdr:y>0.65061</cdr:y>
    </cdr:from>
    <cdr:to>
      <cdr:x>0.56875</cdr:x>
      <cdr:y>0.80482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286248" y="3857652"/>
          <a:ext cx="914400" cy="9143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74,2%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0.60156</cdr:x>
      <cdr:y>0.59036</cdr:y>
    </cdr:from>
    <cdr:to>
      <cdr:x>0.70156</cdr:x>
      <cdr:y>0.74458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500694" y="3500462"/>
          <a:ext cx="914400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81,1%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0.72656</cdr:x>
      <cdr:y>0.57832</cdr:y>
    </cdr:from>
    <cdr:to>
      <cdr:x>0.82656</cdr:x>
      <cdr:y>0.73253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643702" y="3429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81,3%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0.21875</cdr:x>
      <cdr:y>0.78314</cdr:y>
    </cdr:from>
    <cdr:to>
      <cdr:x>0.31875</cdr:x>
      <cdr:y>0.93735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000232" y="46434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70C0"/>
              </a:solidFill>
            </a:rPr>
            <a:t>факт</a:t>
          </a:r>
          <a:endParaRPr lang="ru-RU" sz="1400" b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0.33594</cdr:x>
      <cdr:y>0.80723</cdr:y>
    </cdr:from>
    <cdr:to>
      <cdr:x>0.43594</cdr:x>
      <cdr:y>0.96145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071802" y="47863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70C0"/>
              </a:solidFill>
            </a:rPr>
            <a:t>факт</a:t>
          </a:r>
          <a:endParaRPr lang="ru-RU" sz="1400" b="1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0.83594</cdr:x>
      <cdr:y>0.07317</cdr:y>
    </cdr:from>
    <cdr:to>
      <cdr:x>1</cdr:x>
      <cdr:y>0.15854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43834" y="428628"/>
          <a:ext cx="150016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</a:rPr>
            <a:t>Тыс. рублей</a:t>
          </a:r>
          <a:endParaRPr lang="ru-RU" sz="1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0.47656</cdr:x>
      <cdr:y>0.44683</cdr:y>
    </cdr:from>
    <cdr:to>
      <cdr:x>0.50781</cdr:x>
      <cdr:y>0.45463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4357686" y="2617479"/>
          <a:ext cx="285728" cy="45719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0.625</cdr:x>
      <cdr:y>0.47561</cdr:y>
    </cdr:from>
    <cdr:to>
      <cdr:x>0.64844</cdr:x>
      <cdr:y>0.48342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5715007" y="2786082"/>
          <a:ext cx="214327" cy="45740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</cdr:x>
      <cdr:y>0.45122</cdr:y>
    </cdr:from>
    <cdr:to>
      <cdr:x>0.78125</cdr:x>
      <cdr:y>0.45903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6858016" y="2643206"/>
          <a:ext cx="285752" cy="45719"/>
        </a:xfrm>
        <a:prstGeom xmlns:a="http://schemas.openxmlformats.org/drawingml/2006/main" prst="straightConnector1">
          <a:avLst/>
        </a:prstGeom>
        <a:ln xmlns:a="http://schemas.openxmlformats.org/drawingml/2006/main" w="317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0.89844</cdr:x>
      <cdr:y>0.06024</cdr:y>
    </cdr:from>
    <cdr:to>
      <cdr:x>0.99844</cdr:x>
      <cdr:y>0.21446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15338" y="35719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70C0"/>
              </a:solidFill>
            </a:rPr>
            <a:t>Рублей</a:t>
          </a:r>
          <a:endParaRPr lang="ru-RU" sz="1800" b="1" dirty="0">
            <a:solidFill>
              <a:srgbClr val="0070C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агетная рамка 5"/>
          <p:cNvSpPr/>
          <p:nvPr/>
        </p:nvSpPr>
        <p:spPr>
          <a:xfrm>
            <a:off x="1714480" y="0"/>
            <a:ext cx="7429520" cy="928670"/>
          </a:xfrm>
          <a:prstGeom prst="bevel">
            <a:avLst/>
          </a:prstGeom>
          <a:solidFill>
            <a:schemeClr val="accent5">
              <a:lumMod val="20000"/>
              <a:lumOff val="80000"/>
              <a:alpha val="88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Bookman Old Style" pitchFamily="18" charset="0"/>
              </a:rPr>
              <a:t>РАСХОДЫ (ДОЛЯ РАСХОДОВ) НА СОЦИАЛЬНО-КУЛЬТУРНУЮ СФЕРУ В ГОРОДЕ ГЕОРГИЕВСКЕ НА 2015-2019 ГОДЫ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48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>
            <a:off x="7572396" y="3286124"/>
            <a:ext cx="285752" cy="1588"/>
          </a:xfrm>
          <a:prstGeom prst="straightConnector1">
            <a:avLst/>
          </a:prstGeom>
          <a:ln w="3175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9586" y="3143248"/>
            <a:ext cx="1071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Удельный</a:t>
            </a:r>
          </a:p>
          <a:p>
            <a:r>
              <a:rPr lang="ru-RU" sz="1200" b="1" dirty="0" smtClean="0">
                <a:solidFill>
                  <a:srgbClr val="0070C0"/>
                </a:solidFill>
              </a:rPr>
              <a:t>вес в общем</a:t>
            </a:r>
          </a:p>
          <a:p>
            <a:r>
              <a:rPr lang="ru-RU" sz="1200" b="1" dirty="0" smtClean="0">
                <a:solidFill>
                  <a:srgbClr val="0070C0"/>
                </a:solidFill>
              </a:rPr>
              <a:t>объеме</a:t>
            </a:r>
          </a:p>
          <a:p>
            <a:r>
              <a:rPr lang="ru-RU" sz="1200" b="1" dirty="0" smtClean="0">
                <a:solidFill>
                  <a:srgbClr val="0070C0"/>
                </a:solidFill>
              </a:rPr>
              <a:t>расходов</a:t>
            </a:r>
          </a:p>
          <a:p>
            <a:r>
              <a:rPr lang="ru-RU" sz="1200" b="1" dirty="0" smtClean="0">
                <a:solidFill>
                  <a:srgbClr val="0070C0"/>
                </a:solidFill>
              </a:rPr>
              <a:t>бюджета, %</a:t>
            </a:r>
            <a:endParaRPr lang="ru-RU" sz="1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48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Багетная рамка 4"/>
          <p:cNvSpPr/>
          <p:nvPr/>
        </p:nvSpPr>
        <p:spPr>
          <a:xfrm>
            <a:off x="1714480" y="0"/>
            <a:ext cx="7429520" cy="928670"/>
          </a:xfrm>
          <a:prstGeom prst="bevel">
            <a:avLst/>
          </a:prstGeom>
          <a:solidFill>
            <a:schemeClr val="accent5">
              <a:lumMod val="20000"/>
              <a:lumOff val="80000"/>
              <a:alpha val="88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Bookman Old Style" pitchFamily="18" charset="0"/>
              </a:rPr>
              <a:t>СТРУКТУРА РАСХОДОВ НА ОТРАСЛИ СОЦИАЛЬНО-КУЛЬТУРНОЙ СФЕРЫ В 2015-2019 ГОДАХ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000108"/>
          <a:ext cx="91440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1928794" y="3714752"/>
            <a:ext cx="21431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143240" y="3643314"/>
            <a:ext cx="214314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57356" y="614364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факт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4678" y="6143644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факт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48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Багетная рамка 4"/>
          <p:cNvSpPr/>
          <p:nvPr/>
        </p:nvSpPr>
        <p:spPr>
          <a:xfrm>
            <a:off x="1714480" y="0"/>
            <a:ext cx="7429520" cy="928670"/>
          </a:xfrm>
          <a:prstGeom prst="bevel">
            <a:avLst/>
          </a:prstGeom>
          <a:solidFill>
            <a:schemeClr val="accent5">
              <a:lumMod val="20000"/>
              <a:lumOff val="80000"/>
              <a:alpha val="88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Bookman Old Style" pitchFamily="18" charset="0"/>
              </a:rPr>
              <a:t>РАСХОДЫ ОТРАСЛЕЙ СОЦИАЛЬНО-КУЛЬТУРНОЙ СФЕРЫ В РАСЧЕТЕ НА 1 ЖИТЕЛЯ ГОРОДА ГЕОРГИЕВСКА В ГОД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1604" y="62150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факт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62150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факт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57233"/>
            <a:ext cx="91440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/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sz="3200" b="1" u="sng" dirty="0" smtClean="0">
                <a:solidFill>
                  <a:srgbClr val="0000FF"/>
                </a:solidFill>
              </a:rPr>
              <a:t>Расходы на социальную политику</a:t>
            </a:r>
          </a:p>
          <a:p>
            <a:endParaRPr lang="ru-RU" sz="1100" u="sng" dirty="0" smtClean="0">
              <a:solidFill>
                <a:srgbClr val="0000FF"/>
              </a:solidFill>
            </a:endParaRPr>
          </a:p>
          <a:p>
            <a:r>
              <a:rPr lang="ru-RU" sz="3200" b="1" u="sng" dirty="0" smtClean="0">
                <a:solidFill>
                  <a:srgbClr val="0000FF"/>
                </a:solidFill>
              </a:rPr>
              <a:t>Предоставление услуг в сфере образования</a:t>
            </a:r>
          </a:p>
          <a:p>
            <a:endParaRPr lang="ru-RU" sz="1100" u="sng" dirty="0" smtClean="0">
              <a:solidFill>
                <a:srgbClr val="0000FF"/>
              </a:solidFill>
            </a:endParaRPr>
          </a:p>
          <a:p>
            <a:r>
              <a:rPr lang="ru-RU" sz="3200" b="1" u="sng" dirty="0" smtClean="0">
                <a:solidFill>
                  <a:srgbClr val="0000FF"/>
                </a:solidFill>
              </a:rPr>
              <a:t>Предоставление услуг в сфере культуры и спорта</a:t>
            </a:r>
          </a:p>
          <a:p>
            <a:endParaRPr lang="ru-RU" sz="1100" u="sng" dirty="0" smtClean="0">
              <a:solidFill>
                <a:srgbClr val="0000FF"/>
              </a:solidFill>
            </a:endParaRPr>
          </a:p>
          <a:p>
            <a:pPr algn="just"/>
            <a:r>
              <a:rPr lang="ru-RU" sz="3200" b="1" u="sng" dirty="0" smtClean="0">
                <a:solidFill>
                  <a:srgbClr val="0000FF"/>
                </a:solidFill>
              </a:rPr>
              <a:t>Планирование расходов на оплату труда отдельных категорий работников бюджетной сферы в 2017 году и плановом периоде 2018 и 2019 годов</a:t>
            </a:r>
          </a:p>
          <a:p>
            <a:pPr algn="just"/>
            <a:endParaRPr lang="ru-RU" sz="1100" b="1" u="sng" dirty="0" smtClean="0">
              <a:solidFill>
                <a:srgbClr val="0000FF"/>
              </a:solidFill>
            </a:endParaRPr>
          </a:p>
          <a:p>
            <a:pPr algn="just"/>
            <a:r>
              <a:rPr lang="ru-RU" sz="3200" b="1" u="sng" dirty="0" smtClean="0">
                <a:solidFill>
                  <a:srgbClr val="0000FF"/>
                </a:solidFill>
              </a:rPr>
              <a:t>Доступная среда</a:t>
            </a:r>
          </a:p>
          <a:p>
            <a:pPr algn="just"/>
            <a:endParaRPr lang="ru-RU" sz="1100" b="1" u="sng" dirty="0" smtClean="0">
              <a:solidFill>
                <a:srgbClr val="0000FF"/>
              </a:solidFill>
            </a:endParaRPr>
          </a:p>
          <a:p>
            <a:pPr algn="just"/>
            <a:r>
              <a:rPr lang="ru-RU" sz="3200" b="1" u="sng" dirty="0" smtClean="0">
                <a:solidFill>
                  <a:srgbClr val="0000FF"/>
                </a:solidFill>
              </a:rPr>
              <a:t>Молодые семьи, переселение из ветхого аварийного жилья 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48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Багетная рамка 5"/>
          <p:cNvSpPr/>
          <p:nvPr/>
        </p:nvSpPr>
        <p:spPr>
          <a:xfrm>
            <a:off x="1619672" y="0"/>
            <a:ext cx="7524328" cy="928670"/>
          </a:xfrm>
          <a:prstGeom prst="bevel">
            <a:avLst/>
          </a:prstGeom>
          <a:solidFill>
            <a:schemeClr val="accent5">
              <a:lumMod val="20000"/>
              <a:lumOff val="80000"/>
              <a:alpha val="88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rgbClr val="0000FF"/>
                </a:solidFill>
                <a:latin typeface="Bookman Old Style" pitchFamily="18" charset="0"/>
              </a:rPr>
              <a:t>Перейти к детальным сведениям </a:t>
            </a:r>
            <a:r>
              <a:rPr lang="ru-RU" sz="1700" b="1" dirty="0" smtClean="0">
                <a:solidFill>
                  <a:srgbClr val="0000FF"/>
                </a:solidFill>
                <a:latin typeface="Bookman Old Style" pitchFamily="18" charset="0"/>
              </a:rPr>
              <a:t>о расходах с учетом интересов целевых групп в социально-культурной сфере</a:t>
            </a:r>
            <a:endParaRPr lang="ru-RU" sz="1700" b="1" dirty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108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Gorbunova</dc:creator>
  <cp:lastModifiedBy>ВоробцовВ</cp:lastModifiedBy>
  <cp:revision>39</cp:revision>
  <dcterms:created xsi:type="dcterms:W3CDTF">2017-02-27T08:00:07Z</dcterms:created>
  <dcterms:modified xsi:type="dcterms:W3CDTF">2017-03-21T11:25:02Z</dcterms:modified>
</cp:coreProperties>
</file>