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1"/>
  </p:notesMasterIdLst>
  <p:sldIdLst>
    <p:sldId id="256" r:id="rId2"/>
    <p:sldId id="316" r:id="rId3"/>
    <p:sldId id="307" r:id="rId4"/>
    <p:sldId id="270" r:id="rId5"/>
    <p:sldId id="269" r:id="rId6"/>
    <p:sldId id="268" r:id="rId7"/>
    <p:sldId id="271" r:id="rId8"/>
    <p:sldId id="293" r:id="rId9"/>
    <p:sldId id="308" r:id="rId10"/>
    <p:sldId id="294" r:id="rId11"/>
    <p:sldId id="261" r:id="rId12"/>
    <p:sldId id="272" r:id="rId13"/>
    <p:sldId id="309" r:id="rId14"/>
    <p:sldId id="257" r:id="rId15"/>
    <p:sldId id="273" r:id="rId16"/>
    <p:sldId id="274" r:id="rId17"/>
    <p:sldId id="275" r:id="rId18"/>
    <p:sldId id="295" r:id="rId19"/>
    <p:sldId id="310" r:id="rId20"/>
    <p:sldId id="277" r:id="rId21"/>
    <p:sldId id="278" r:id="rId22"/>
    <p:sldId id="296" r:id="rId23"/>
    <p:sldId id="280" r:id="rId24"/>
    <p:sldId id="312" r:id="rId25"/>
    <p:sldId id="281" r:id="rId26"/>
    <p:sldId id="283" r:id="rId27"/>
    <p:sldId id="284" r:id="rId28"/>
    <p:sldId id="305" r:id="rId29"/>
    <p:sldId id="317" r:id="rId30"/>
    <p:sldId id="311" r:id="rId31"/>
    <p:sldId id="297" r:id="rId32"/>
    <p:sldId id="299" r:id="rId33"/>
    <p:sldId id="298" r:id="rId34"/>
    <p:sldId id="288" r:id="rId35"/>
    <p:sldId id="289" r:id="rId36"/>
    <p:sldId id="302" r:id="rId37"/>
    <p:sldId id="303" r:id="rId38"/>
    <p:sldId id="304" r:id="rId39"/>
    <p:sldId id="315" r:id="rId4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дминистратор" initials="Иван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CC"/>
    <a:srgbClr val="33CCFF"/>
    <a:srgbClr val="00CCFF"/>
    <a:srgbClr val="99CCFF"/>
    <a:srgbClr val="60B6CA"/>
    <a:srgbClr val="32E0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69" autoAdjust="0"/>
  </p:normalViewPr>
  <p:slideViewPr>
    <p:cSldViewPr snapToGrid="0"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D66628-76EA-4D59-8F51-FA82A096AEFE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D931EF-ED7D-482F-9879-BC1E1F6295B7}">
      <dgm:prSet phldrT="[Текст]" custT="1"/>
      <dgm:spPr/>
      <dgm:t>
        <a:bodyPr/>
        <a:lstStyle/>
        <a:p>
          <a:r>
            <a:rPr lang="ru-RU" sz="2000" dirty="0" smtClean="0"/>
            <a:t>Микрозайм «Сельхозкооперация»</a:t>
          </a:r>
          <a:endParaRPr lang="ru-RU" sz="2000" dirty="0"/>
        </a:p>
      </dgm:t>
    </dgm:pt>
    <dgm:pt modelId="{F278B6B9-29A3-4AA4-8696-4C64050E7596}" type="parTrans" cxnId="{8D9372B9-FE84-4C2F-848E-0C67EDAF59E1}">
      <dgm:prSet/>
      <dgm:spPr/>
      <dgm:t>
        <a:bodyPr/>
        <a:lstStyle/>
        <a:p>
          <a:endParaRPr lang="ru-RU"/>
        </a:p>
      </dgm:t>
    </dgm:pt>
    <dgm:pt modelId="{DC9E2968-6617-4339-9692-274F9C345C47}" type="sibTrans" cxnId="{8D9372B9-FE84-4C2F-848E-0C67EDAF59E1}">
      <dgm:prSet/>
      <dgm:spPr/>
      <dgm:t>
        <a:bodyPr/>
        <a:lstStyle/>
        <a:p>
          <a:endParaRPr lang="ru-RU"/>
        </a:p>
      </dgm:t>
    </dgm:pt>
    <dgm:pt modelId="{598ED829-70A6-4DEC-B37A-5D228019C9AA}">
      <dgm:prSet phldrT="[Текст]" custT="1"/>
      <dgm:spPr/>
      <dgm:t>
        <a:bodyPr/>
        <a:lstStyle/>
        <a:p>
          <a:r>
            <a:rPr lang="ru-RU" sz="2400" dirty="0" smtClean="0"/>
            <a:t>«Микро-ИНВЕСТ»</a:t>
          </a:r>
          <a:endParaRPr lang="ru-RU" sz="2400" dirty="0"/>
        </a:p>
      </dgm:t>
    </dgm:pt>
    <dgm:pt modelId="{0DDD748F-5AA7-4712-9186-4A7CD3ED23B0}" type="parTrans" cxnId="{F9AED781-3FAA-4EFE-8585-8B21E9887CBE}">
      <dgm:prSet/>
      <dgm:spPr/>
      <dgm:t>
        <a:bodyPr/>
        <a:lstStyle/>
        <a:p>
          <a:endParaRPr lang="ru-RU"/>
        </a:p>
      </dgm:t>
    </dgm:pt>
    <dgm:pt modelId="{CFE02EA0-C28E-4497-9926-97929C4F605B}" type="sibTrans" cxnId="{F9AED781-3FAA-4EFE-8585-8B21E9887CBE}">
      <dgm:prSet/>
      <dgm:spPr/>
      <dgm:t>
        <a:bodyPr/>
        <a:lstStyle/>
        <a:p>
          <a:endParaRPr lang="ru-RU"/>
        </a:p>
      </dgm:t>
    </dgm:pt>
    <dgm:pt modelId="{B3163237-FFFD-43B8-9BA4-4411DA422857}">
      <dgm:prSet phldrT="[Текст]" custT="1"/>
      <dgm:spPr/>
      <dgm:t>
        <a:bodyPr/>
        <a:lstStyle/>
        <a:p>
          <a:r>
            <a:rPr lang="ru-RU" sz="2400" dirty="0" smtClean="0"/>
            <a:t>«Микро-СТАРТ»</a:t>
          </a:r>
          <a:endParaRPr lang="ru-RU" sz="2400" dirty="0"/>
        </a:p>
      </dgm:t>
    </dgm:pt>
    <dgm:pt modelId="{E1037C85-E8C1-4BCE-AEA0-82A5BECFA3ED}" type="parTrans" cxnId="{7221AA7F-E641-456E-A13A-5DB3830DEA96}">
      <dgm:prSet/>
      <dgm:spPr/>
      <dgm:t>
        <a:bodyPr/>
        <a:lstStyle/>
        <a:p>
          <a:endParaRPr lang="ru-RU"/>
        </a:p>
      </dgm:t>
    </dgm:pt>
    <dgm:pt modelId="{4245FF0E-3291-4A53-9E10-CE9FFD49F265}" type="sibTrans" cxnId="{7221AA7F-E641-456E-A13A-5DB3830DEA96}">
      <dgm:prSet/>
      <dgm:spPr/>
      <dgm:t>
        <a:bodyPr/>
        <a:lstStyle/>
        <a:p>
          <a:endParaRPr lang="ru-RU"/>
        </a:p>
      </dgm:t>
    </dgm:pt>
    <dgm:pt modelId="{CEB57577-AC8F-4D43-8545-31A6BA867CF3}">
      <dgm:prSet phldrT="[Текст]" custT="1"/>
      <dgm:spPr/>
      <dgm:t>
        <a:bodyPr/>
        <a:lstStyle/>
        <a:p>
          <a:r>
            <a:rPr lang="ru-RU" sz="2400" dirty="0" smtClean="0"/>
            <a:t>«Микро-ОБОРОТ»</a:t>
          </a:r>
          <a:endParaRPr lang="ru-RU" sz="2400" dirty="0"/>
        </a:p>
      </dgm:t>
    </dgm:pt>
    <dgm:pt modelId="{420718BA-464C-44AB-8C61-BB35B3C1D3F4}" type="parTrans" cxnId="{7FF34E87-CF90-449A-8996-47DFECB1132B}">
      <dgm:prSet/>
      <dgm:spPr/>
      <dgm:t>
        <a:bodyPr/>
        <a:lstStyle/>
        <a:p>
          <a:endParaRPr lang="ru-RU"/>
        </a:p>
      </dgm:t>
    </dgm:pt>
    <dgm:pt modelId="{A85CCB63-10F0-439D-BB4B-0BA6F7DE8F5F}" type="sibTrans" cxnId="{7FF34E87-CF90-449A-8996-47DFECB1132B}">
      <dgm:prSet/>
      <dgm:spPr/>
      <dgm:t>
        <a:bodyPr/>
        <a:lstStyle/>
        <a:p>
          <a:endParaRPr lang="ru-RU"/>
        </a:p>
      </dgm:t>
    </dgm:pt>
    <dgm:pt modelId="{328CCCF5-F14D-470A-8210-CE4671C386F0}">
      <dgm:prSet phldrT="[Текст]" custT="1"/>
      <dgm:spPr/>
      <dgm:t>
        <a:bodyPr/>
        <a:lstStyle/>
        <a:p>
          <a:r>
            <a:rPr lang="ru-RU" sz="2400" dirty="0" smtClean="0"/>
            <a:t>«Беззалоговый»</a:t>
          </a:r>
          <a:endParaRPr lang="ru-RU" sz="2400" dirty="0"/>
        </a:p>
      </dgm:t>
    </dgm:pt>
    <dgm:pt modelId="{3E2BB675-7BA1-468B-8F79-693392B2264F}" type="parTrans" cxnId="{5F023D68-FF79-4D4E-B57C-FFCEB23C1881}">
      <dgm:prSet/>
      <dgm:spPr/>
      <dgm:t>
        <a:bodyPr/>
        <a:lstStyle/>
        <a:p>
          <a:endParaRPr lang="ru-RU"/>
        </a:p>
      </dgm:t>
    </dgm:pt>
    <dgm:pt modelId="{D406440C-95D4-40A6-81A0-5D6EB48A310D}" type="sibTrans" cxnId="{5F023D68-FF79-4D4E-B57C-FFCEB23C1881}">
      <dgm:prSet/>
      <dgm:spPr/>
      <dgm:t>
        <a:bodyPr/>
        <a:lstStyle/>
        <a:p>
          <a:endParaRPr lang="ru-RU"/>
        </a:p>
      </dgm:t>
    </dgm:pt>
    <dgm:pt modelId="{A4A3FCD5-7415-4C4C-987B-DA31E69A24C2}" type="pres">
      <dgm:prSet presAssocID="{89D66628-76EA-4D59-8F51-FA82A096AE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83BADD-4359-44ED-99CF-3429247448B4}" type="pres">
      <dgm:prSet presAssocID="{10D931EF-ED7D-482F-9879-BC1E1F6295B7}" presName="node" presStyleLbl="node1" presStyleIdx="0" presStyleCnt="5" custLinFactNeighborX="-1112" custLinFactNeighborY="-2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0ACAE-2947-48D6-AB7D-06CEFA833076}" type="pres">
      <dgm:prSet presAssocID="{DC9E2968-6617-4339-9692-274F9C345C47}" presName="sibTrans" presStyleCnt="0"/>
      <dgm:spPr/>
    </dgm:pt>
    <dgm:pt modelId="{09682510-39A9-4211-978E-8858E586E32C}" type="pres">
      <dgm:prSet presAssocID="{598ED829-70A6-4DEC-B37A-5D228019C9A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58339-35FC-4592-8BDB-38F626B99F70}" type="pres">
      <dgm:prSet presAssocID="{CFE02EA0-C28E-4497-9926-97929C4F605B}" presName="sibTrans" presStyleCnt="0"/>
      <dgm:spPr/>
    </dgm:pt>
    <dgm:pt modelId="{ACC04F4F-6D32-4962-A868-74E5C8A28BD8}" type="pres">
      <dgm:prSet presAssocID="{B3163237-FFFD-43B8-9BA4-4411DA42285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A5449-D261-4149-A06D-7CF85820CB53}" type="pres">
      <dgm:prSet presAssocID="{4245FF0E-3291-4A53-9E10-CE9FFD49F265}" presName="sibTrans" presStyleCnt="0"/>
      <dgm:spPr/>
    </dgm:pt>
    <dgm:pt modelId="{44DAD4A3-1392-4D1B-97C4-8DC64B41FF79}" type="pres">
      <dgm:prSet presAssocID="{CEB57577-AC8F-4D43-8545-31A6BA867CF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8AA2E-419F-4E8D-A35E-D9D3878EF48F}" type="pres">
      <dgm:prSet presAssocID="{A85CCB63-10F0-439D-BB4B-0BA6F7DE8F5F}" presName="sibTrans" presStyleCnt="0"/>
      <dgm:spPr/>
    </dgm:pt>
    <dgm:pt modelId="{9E62D55D-3ECE-4C51-AC26-5D1A31FE82E9}" type="pres">
      <dgm:prSet presAssocID="{328CCCF5-F14D-470A-8210-CE4671C386F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91D1EC-54B6-47B3-B123-342CB80DFCDF}" type="presOf" srcId="{328CCCF5-F14D-470A-8210-CE4671C386F0}" destId="{9E62D55D-3ECE-4C51-AC26-5D1A31FE82E9}" srcOrd="0" destOrd="0" presId="urn:microsoft.com/office/officeart/2005/8/layout/default#1"/>
    <dgm:cxn modelId="{9B73D19C-F9D6-4DCC-8229-DCC7E048DCF0}" type="presOf" srcId="{B3163237-FFFD-43B8-9BA4-4411DA422857}" destId="{ACC04F4F-6D32-4962-A868-74E5C8A28BD8}" srcOrd="0" destOrd="0" presId="urn:microsoft.com/office/officeart/2005/8/layout/default#1"/>
    <dgm:cxn modelId="{F9AED781-3FAA-4EFE-8585-8B21E9887CBE}" srcId="{89D66628-76EA-4D59-8F51-FA82A096AEFE}" destId="{598ED829-70A6-4DEC-B37A-5D228019C9AA}" srcOrd="1" destOrd="0" parTransId="{0DDD748F-5AA7-4712-9186-4A7CD3ED23B0}" sibTransId="{CFE02EA0-C28E-4497-9926-97929C4F605B}"/>
    <dgm:cxn modelId="{68479E6B-42DF-475B-9E88-EE2865F76FCB}" type="presOf" srcId="{10D931EF-ED7D-482F-9879-BC1E1F6295B7}" destId="{1583BADD-4359-44ED-99CF-3429247448B4}" srcOrd="0" destOrd="0" presId="urn:microsoft.com/office/officeart/2005/8/layout/default#1"/>
    <dgm:cxn modelId="{7FF34E87-CF90-449A-8996-47DFECB1132B}" srcId="{89D66628-76EA-4D59-8F51-FA82A096AEFE}" destId="{CEB57577-AC8F-4D43-8545-31A6BA867CF3}" srcOrd="3" destOrd="0" parTransId="{420718BA-464C-44AB-8C61-BB35B3C1D3F4}" sibTransId="{A85CCB63-10F0-439D-BB4B-0BA6F7DE8F5F}"/>
    <dgm:cxn modelId="{65BD8D65-BA5E-481A-A656-59DAF5AD9111}" type="presOf" srcId="{89D66628-76EA-4D59-8F51-FA82A096AEFE}" destId="{A4A3FCD5-7415-4C4C-987B-DA31E69A24C2}" srcOrd="0" destOrd="0" presId="urn:microsoft.com/office/officeart/2005/8/layout/default#1"/>
    <dgm:cxn modelId="{7221AA7F-E641-456E-A13A-5DB3830DEA96}" srcId="{89D66628-76EA-4D59-8F51-FA82A096AEFE}" destId="{B3163237-FFFD-43B8-9BA4-4411DA422857}" srcOrd="2" destOrd="0" parTransId="{E1037C85-E8C1-4BCE-AEA0-82A5BECFA3ED}" sibTransId="{4245FF0E-3291-4A53-9E10-CE9FFD49F265}"/>
    <dgm:cxn modelId="{009BB1CF-5AAA-4BE9-927D-DCB71C4B7E21}" type="presOf" srcId="{598ED829-70A6-4DEC-B37A-5D228019C9AA}" destId="{09682510-39A9-4211-978E-8858E586E32C}" srcOrd="0" destOrd="0" presId="urn:microsoft.com/office/officeart/2005/8/layout/default#1"/>
    <dgm:cxn modelId="{5F023D68-FF79-4D4E-B57C-FFCEB23C1881}" srcId="{89D66628-76EA-4D59-8F51-FA82A096AEFE}" destId="{328CCCF5-F14D-470A-8210-CE4671C386F0}" srcOrd="4" destOrd="0" parTransId="{3E2BB675-7BA1-468B-8F79-693392B2264F}" sibTransId="{D406440C-95D4-40A6-81A0-5D6EB48A310D}"/>
    <dgm:cxn modelId="{32AB28B9-B7FC-4D7F-A66B-DB2F13D653F3}" type="presOf" srcId="{CEB57577-AC8F-4D43-8545-31A6BA867CF3}" destId="{44DAD4A3-1392-4D1B-97C4-8DC64B41FF79}" srcOrd="0" destOrd="0" presId="urn:microsoft.com/office/officeart/2005/8/layout/default#1"/>
    <dgm:cxn modelId="{8D9372B9-FE84-4C2F-848E-0C67EDAF59E1}" srcId="{89D66628-76EA-4D59-8F51-FA82A096AEFE}" destId="{10D931EF-ED7D-482F-9879-BC1E1F6295B7}" srcOrd="0" destOrd="0" parTransId="{F278B6B9-29A3-4AA4-8696-4C64050E7596}" sibTransId="{DC9E2968-6617-4339-9692-274F9C345C47}"/>
    <dgm:cxn modelId="{D8B6D6FB-3AD3-4331-9F5F-6527D704A73F}" type="presParOf" srcId="{A4A3FCD5-7415-4C4C-987B-DA31E69A24C2}" destId="{1583BADD-4359-44ED-99CF-3429247448B4}" srcOrd="0" destOrd="0" presId="urn:microsoft.com/office/officeart/2005/8/layout/default#1"/>
    <dgm:cxn modelId="{29EB3D51-D506-4B5D-90FE-A0EC7E18A3EF}" type="presParOf" srcId="{A4A3FCD5-7415-4C4C-987B-DA31E69A24C2}" destId="{D690ACAE-2947-48D6-AB7D-06CEFA833076}" srcOrd="1" destOrd="0" presId="urn:microsoft.com/office/officeart/2005/8/layout/default#1"/>
    <dgm:cxn modelId="{5C01C3C2-A4D1-4F61-8A1A-2C042E77E7EA}" type="presParOf" srcId="{A4A3FCD5-7415-4C4C-987B-DA31E69A24C2}" destId="{09682510-39A9-4211-978E-8858E586E32C}" srcOrd="2" destOrd="0" presId="urn:microsoft.com/office/officeart/2005/8/layout/default#1"/>
    <dgm:cxn modelId="{6341A229-27D2-4479-BFDF-F196A24A72A4}" type="presParOf" srcId="{A4A3FCD5-7415-4C4C-987B-DA31E69A24C2}" destId="{92C58339-35FC-4592-8BDB-38F626B99F70}" srcOrd="3" destOrd="0" presId="urn:microsoft.com/office/officeart/2005/8/layout/default#1"/>
    <dgm:cxn modelId="{C8925621-A96D-4CB7-ADE4-FEE79C6640BA}" type="presParOf" srcId="{A4A3FCD5-7415-4C4C-987B-DA31E69A24C2}" destId="{ACC04F4F-6D32-4962-A868-74E5C8A28BD8}" srcOrd="4" destOrd="0" presId="urn:microsoft.com/office/officeart/2005/8/layout/default#1"/>
    <dgm:cxn modelId="{4EF3A452-74CB-477A-8808-9A5BC5125D1D}" type="presParOf" srcId="{A4A3FCD5-7415-4C4C-987B-DA31E69A24C2}" destId="{8ADA5449-D261-4149-A06D-7CF85820CB53}" srcOrd="5" destOrd="0" presId="urn:microsoft.com/office/officeart/2005/8/layout/default#1"/>
    <dgm:cxn modelId="{08501D70-DC68-4B0D-BB30-89D9F98F222B}" type="presParOf" srcId="{A4A3FCD5-7415-4C4C-987B-DA31E69A24C2}" destId="{44DAD4A3-1392-4D1B-97C4-8DC64B41FF79}" srcOrd="6" destOrd="0" presId="urn:microsoft.com/office/officeart/2005/8/layout/default#1"/>
    <dgm:cxn modelId="{1B891064-8C0B-4CFF-B975-087267DD9AAE}" type="presParOf" srcId="{A4A3FCD5-7415-4C4C-987B-DA31E69A24C2}" destId="{31E8AA2E-419F-4E8D-A35E-D9D3878EF48F}" srcOrd="7" destOrd="0" presId="urn:microsoft.com/office/officeart/2005/8/layout/default#1"/>
    <dgm:cxn modelId="{E86DF286-7077-4C5B-B696-A52F8E67836A}" type="presParOf" srcId="{A4A3FCD5-7415-4C4C-987B-DA31E69A24C2}" destId="{9E62D55D-3ECE-4C51-AC26-5D1A31FE82E9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3BADD-4359-44ED-99CF-3429247448B4}">
      <dsp:nvSpPr>
        <dsp:cNvPr id="0" name=""/>
        <dsp:cNvSpPr/>
      </dsp:nvSpPr>
      <dsp:spPr>
        <a:xfrm>
          <a:off x="0" y="321456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Микрозайм «Сельхозкооперация»</a:t>
          </a:r>
          <a:endParaRPr lang="ru-RU" sz="2000" kern="1200" dirty="0"/>
        </a:p>
      </dsp:txBody>
      <dsp:txXfrm>
        <a:off x="0" y="321456"/>
        <a:ext cx="2571749" cy="1543050"/>
      </dsp:txXfrm>
    </dsp:sp>
    <dsp:sp modelId="{09682510-39A9-4211-978E-8858E586E32C}">
      <dsp:nvSpPr>
        <dsp:cNvPr id="0" name=""/>
        <dsp:cNvSpPr/>
      </dsp:nvSpPr>
      <dsp:spPr>
        <a:xfrm>
          <a:off x="2828925" y="35560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«Микро-ИНВЕСТ»</a:t>
          </a:r>
          <a:endParaRPr lang="ru-RU" sz="2400" kern="1200" dirty="0"/>
        </a:p>
      </dsp:txBody>
      <dsp:txXfrm>
        <a:off x="2828925" y="355604"/>
        <a:ext cx="2571749" cy="1543050"/>
      </dsp:txXfrm>
    </dsp:sp>
    <dsp:sp modelId="{ACC04F4F-6D32-4962-A868-74E5C8A28BD8}">
      <dsp:nvSpPr>
        <dsp:cNvPr id="0" name=""/>
        <dsp:cNvSpPr/>
      </dsp:nvSpPr>
      <dsp:spPr>
        <a:xfrm>
          <a:off x="5657849" y="35560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«Микро-СТАРТ»</a:t>
          </a:r>
          <a:endParaRPr lang="ru-RU" sz="2400" kern="1200" dirty="0"/>
        </a:p>
      </dsp:txBody>
      <dsp:txXfrm>
        <a:off x="5657849" y="355604"/>
        <a:ext cx="2571749" cy="1543050"/>
      </dsp:txXfrm>
    </dsp:sp>
    <dsp:sp modelId="{44DAD4A3-1392-4D1B-97C4-8DC64B41FF79}">
      <dsp:nvSpPr>
        <dsp:cNvPr id="0" name=""/>
        <dsp:cNvSpPr/>
      </dsp:nvSpPr>
      <dsp:spPr>
        <a:xfrm>
          <a:off x="1414462" y="215582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«Микро-ОБОРОТ»</a:t>
          </a:r>
          <a:endParaRPr lang="ru-RU" sz="2400" kern="1200" dirty="0"/>
        </a:p>
      </dsp:txBody>
      <dsp:txXfrm>
        <a:off x="1414462" y="2155829"/>
        <a:ext cx="2571749" cy="1543050"/>
      </dsp:txXfrm>
    </dsp:sp>
    <dsp:sp modelId="{9E62D55D-3ECE-4C51-AC26-5D1A31FE82E9}">
      <dsp:nvSpPr>
        <dsp:cNvPr id="0" name=""/>
        <dsp:cNvSpPr/>
      </dsp:nvSpPr>
      <dsp:spPr>
        <a:xfrm>
          <a:off x="4243387" y="215582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«Беззалоговый»</a:t>
          </a:r>
          <a:endParaRPr lang="ru-RU" sz="2400" kern="1200" dirty="0"/>
        </a:p>
      </dsp:txBody>
      <dsp:txXfrm>
        <a:off x="4243387" y="215582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74272-6AC5-4FAF-9907-499D4A4E8556}" type="datetimeFigureOut">
              <a:rPr lang="ru-RU" smtClean="0"/>
              <a:pPr/>
              <a:t>11.10.2017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10529-6871-4457-8131-61C26B925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548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tavgarant26.ru/predprenimatelyam/list-of-documents-for-the-guarantee-under-credit-agreements.php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garantfond26@yandex.r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azvitie-stav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serbin@exportcenter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5.xml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6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1475" y="2190750"/>
            <a:ext cx="8531907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ФОРМЫ ПОДДЕРЖКИ</a:t>
            </a:r>
          </a:p>
          <a:p>
            <a:pPr algn="ctr"/>
            <a:r>
              <a:rPr lang="ru-RU" sz="5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ПРЕДПРИНИМАТЕЛЬСТВА </a:t>
            </a:r>
            <a:endParaRPr lang="ru-RU" sz="5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МИКРОКРЕДИТНАЯ КОМПАНИЯ "ФОНД МИКРОФИНАНСИРОВАНИЯ СУБЪЕКТОВ МАЛОГО И СРЕДНЕГО ПРЕДПРИНИМАТЕЛЬСТВА В </a:t>
            </a:r>
            <a:br>
              <a:rPr lang="ru-RU" sz="20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СТАВРОПОЛЬСКОМ КРАЕ"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целью деятельности Фонда является обеспечение доступа малых и средних предприятий  и организаций инфраструктуры поддержки малого и среднего предпринимательства к финансовым ресурсам посредством предоставления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микрозаймов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субъектам малого и среднего предпринимательства в Ставропольском крае.</a:t>
            </a:r>
          </a:p>
          <a:p>
            <a:pPr algn="just"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Фонд осуществляет разработку финансовых моделей системы микрофинансирования субъектов малого и среднего предпринимательства, а также технологию оценки кредитоспособности заемщиков.</a:t>
            </a:r>
          </a:p>
          <a:p>
            <a:pPr algn="just"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Проводить консультации субъектов малого и среднего предпринимательства в целях повышения качества подготовки заявок и иных документов на получение микрозаймов.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28601"/>
            <a:ext cx="8277225" cy="1238250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МИКРОКРЕДИТНАЯ КОМПАНИЯ "ФОНД МИКРОФИНАНСИРОВАНИЯ СУБЪЕКТОВ МАЛОГО И СРЕДНЕГО ПРЕДПРИНИМАТЕЛЬСТВА В </a:t>
            </a:r>
            <a:br>
              <a:rPr lang="ru-RU" sz="20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СТАВРОПОЛЬСКОМ КРАЕ"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071678"/>
          <a:ext cx="8229600" cy="4054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428596" y="1428736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Виды микрозаймов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116998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КОНТАКТЫ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66924"/>
            <a:ext cx="8229600" cy="4608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Тел.: 8 (8652) 35 41 65</a:t>
            </a:r>
          </a:p>
          <a:p>
            <a:pPr algn="ctr">
              <a:buNone/>
            </a:pP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.: 8 (988) 099 94 62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Факс: 8 (8652) 24 05 94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 microfond_26@mail.ru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www.microfond26.ru</a:t>
            </a:r>
          </a:p>
          <a:p>
            <a:pPr algn="ctr">
              <a:buNone/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Представитель в Георгиевском городском округе</a:t>
            </a:r>
          </a:p>
          <a:p>
            <a:pPr algn="ctr">
              <a:buNone/>
            </a:pP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Цмоковенко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Елена Алексеевна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Тел.: 8 (87951) 4-14-29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Тел.: 8 (905) 497-63-27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150" y="204311"/>
            <a:ext cx="8248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МИКРОКРЕДИТНАЯ КОМПАНИЯ "ФОНД МИКРОФИНАНСИРОВАНИЯ СУБЪЕКТОВ МАЛОГО И СРЕДНЕГО ПРЕДПРИНИМАТЕЛЬСТВА В </a:t>
            </a:r>
            <a:br>
              <a:rPr lang="ru-RU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СТАВРОПОЛЬСКОМ КРАЕ"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72" y="2000229"/>
            <a:ext cx="7354309" cy="2247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14678" y="274638"/>
            <a:ext cx="5472122" cy="114300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«Фонд содействия инновационному </a:t>
            </a:r>
            <a:b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развитию Ставропольского края»</a:t>
            </a:r>
            <a:endParaRPr lang="ru-RU" sz="22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790950" y="1571612"/>
            <a:ext cx="4953000" cy="46863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Некоммерческая организация “Фонд содействия инновационному развитию Ставропольского края” учреждена Министерством экономического Развития Ставропольского края в 2014 году. Основная цель деятельности Фонда – содействие развитию  Субъектов малого и среднего предпринимательства в Ставропольском крае, создание в регионе для эффективного взаимодействия участников территориальных кластеров, учреждений образования и науки, некоммерческих и общественных организаций, органов государственной власти, органов местного самоуправления и инвесторов в интересах развития территориальных кластеров, обеспечение реализации совместных кластерных проектов и повышение технологической готовности субъектов малого и среднего предпринимательства за счет разработки (проектирования) технологических и технических процессов и обеспечения решения проектных, инженерных, технологических и организационно внедренческих задач, возникающих у субъектов малого и среднего предпринимательства в Ставропольском крае.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2524125" cy="771525"/>
          </a:xfrm>
          <a:prstGeom prst="rect">
            <a:avLst/>
          </a:prstGeom>
          <a:noFill/>
        </p:spPr>
      </p:pic>
      <p:pic>
        <p:nvPicPr>
          <p:cNvPr id="2" name="Picture 2" descr="C:\Documents and Settings\Администратор\Рабочий стол\Фонд содействия инновационному развитию С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475" y="274638"/>
            <a:ext cx="5267325" cy="6540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CТРУКТУРНЫЕ ПОДРАЗДЕЛЕНИЯ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142984"/>
            <a:ext cx="7258072" cy="5572164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 Региональный центр инжиниринга возложены функции координатора компетенции и материально-технических средств, совокупно направленных на формирование проектных предложений по оптимизации существующих производств, доведения опытных образцов до коммерческой стадии, изыскательских работ по обеспечению качества выпускаемой заказчиком продукции. Цель деятельности РЦИ – повышение технологической готовности субъектов малого и среднего предпринимательства Ставропольского края за счет разработки (проектирования) технологических и технических процессов и обеспечения решения проектных, инженерных, технологических и организационно-внедренческих задач, возникающих у субъектов МСП. На основе формируемой технологической базы РЦИ производители Ставропольского края смогут создать или расширить свои производственные мощности для выпуска и реализации высокотехнологичной продукции. Вы можете обратиться в РЦИ в процессе поиска решения специфической технологической задачи – возможно, что именно РЦИ обладает нужной технологией. РЦИ помогает в решении проблем, возникающих при необходимости организации собственных научно-прикладных изысканий, требующих дорогостоящих вложений и компетенций; а также длительного и сложного процесса доработки и внедрения требуемой технологии. 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Центр кластерного развития (ЦКР) – это структурное подразделение специализированной организации инновационного развития региона, ролью которого в инновационной промышленной экосистеме является обеспечение и сопровождение кластерных инициатив, проектов, оказание содействия в организационном оформлении кластеров на территории края, а также выполнение функции организации развития кластера на этапе его формирования. Целью деятельности ЦКР является создание условий для эффективного взаимодействия участников территориальных кластеров, учреждений образования и науки, некоммерческих и общественных организаций, органов государственной власти, органов местного самоуправления и инвесторов в интересах развития территориальных кластеров, обеспечение реализации совместных кластерных проектов. </a:t>
            </a:r>
            <a:endParaRPr lang="en-US" dirty="0" smtClean="0"/>
          </a:p>
          <a:p>
            <a:pPr algn="just"/>
            <a:endParaRPr lang="ru-RU" dirty="0"/>
          </a:p>
        </p:txBody>
      </p:sp>
      <p:pic>
        <p:nvPicPr>
          <p:cNvPr id="2050" name="Picture 2" descr="C:\Documents and Settings\Администратор\Рабочий стол\Региональный центр инжиниринг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1133475"/>
            <a:ext cx="1223955" cy="1223955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Рабочий стол\Центр кластерного развит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357694"/>
            <a:ext cx="1214446" cy="1214446"/>
          </a:xfrm>
          <a:prstGeom prst="rect">
            <a:avLst/>
          </a:prstGeom>
          <a:noFill/>
        </p:spPr>
      </p:pic>
      <p:pic>
        <p:nvPicPr>
          <p:cNvPr id="6" name="Picture 2" descr="C:\Documents and Settings\Администратор\Рабочий стол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22" y="228579"/>
            <a:ext cx="2524125" cy="771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9424" y="274638"/>
            <a:ext cx="5667375" cy="43971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Услуги подразделений</a:t>
            </a:r>
            <a:endParaRPr lang="ru-RU" sz="2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095375"/>
            <a:ext cx="6572296" cy="5030788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экспресс-оценки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Индекса технологической готовности (ИТГ) предприятий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аудита на предприятиях (включая энергетический, энерготехнологический, экологический и прочие виды аудита)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финансового и управленческого аудита организаций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Антикризисный консалтинг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Разработка инвестиционных проектов развития предприятий, программ модернизации, развития, технического перевооружения и реконструкции производства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Выявление текущих потребностей и проблем предприятий, влияющих на их конкурентоспособность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Составление бизнес-планов, технико-экономических обоснований (ТЭО), инвестиционных меморандумов для инвестиционных проектов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Консультационные услуги по защите прав на результаты интеллектуальной деятельности (патентные услуги, регистрация авторских прав)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мониторинга инжиниринговых компаний и рынка инжиниринговых услуг, формирование базы данных по производственным предприятиям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Администратор\Рабочий стол\Региональный центр инжиниринг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21" y="1319195"/>
            <a:ext cx="1223955" cy="1223955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тратор\Рабочий стол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22" y="228579"/>
            <a:ext cx="2524125" cy="771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7824" y="1381126"/>
            <a:ext cx="6496075" cy="4833956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маркетинговых исследований, анализ и мониторинг рынков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Разработка и продвижение зонтичных брендов </a:t>
            </a:r>
          </a:p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Брендирование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(разработка фирменного стиля и корпоративной графики)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Разработка концепций позиционирования и продвижения новых продуктов и услуг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Разработка и реализация программ технико-экономических обоснований (ТЭО), эффективных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бизнес-стратегий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бизнес-кейсов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совместных проектов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информационных кампаний в СМИ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Подготовка и реализация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бизнес-проектов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Посещение ключевых отраслевых мероприятий на крупных российских выставочных площадках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Организация и проведение обучающих тренингов, семинаров с привлечением сторонних преподавателей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Организация работ по обеспечению соответствия продукции требованиям потребителей в целях выхода на новые рынки сбыта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Приоритетные направления поддержки: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«Химия, биохимия, биотехнологии», «Фармацевтика и медицина» 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Documents and Settings\Администратор\Рабочий стол\Центр кластерного развит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46" y="1509691"/>
            <a:ext cx="1214446" cy="1214446"/>
          </a:xfrm>
          <a:prstGeom prst="rect">
            <a:avLst/>
          </a:prstGeom>
          <a:noFill/>
        </p:spPr>
      </p:pic>
      <p:pic>
        <p:nvPicPr>
          <p:cNvPr id="4" name="Picture 2" descr="C:\Documents and Settings\Администратор\Рабочий стол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22" y="228579"/>
            <a:ext cx="2524125" cy="771525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19424" y="274638"/>
            <a:ext cx="5667375" cy="43971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Услуги подразделений</a:t>
            </a:r>
            <a:endParaRPr lang="ru-RU" sz="2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5" y="274638"/>
            <a:ext cx="8220075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КОНТАКТЫ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9133" y="1874901"/>
            <a:ext cx="8229600" cy="45537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АДРЕС: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355000, г. Ставрополь,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ул. Пушкина, 25 "А",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оф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10-11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E-MAIL: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info@stavinfond.ru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ТЕЛЕФОН: +7 (8652) 33-03-40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САЙТ: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stavinfond.ru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pic>
        <p:nvPicPr>
          <p:cNvPr id="4" name="Picture 2" descr="C:\Documents and Settings\Администратор\Рабочий стол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272" y="380979"/>
            <a:ext cx="2524125" cy="77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30663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Гарантийный фонд поддержки субъектов малого и среднего предпринимательства Ставропольского края</a:t>
            </a:r>
            <a:endParaRPr lang="ru-RU" sz="3200" dirty="0"/>
          </a:p>
        </p:txBody>
      </p:sp>
      <p:pic>
        <p:nvPicPr>
          <p:cNvPr id="4" name="Picture 2" descr="F:\Для презентации\логотип Фонд Гарантий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8311" y="2919062"/>
            <a:ext cx="2533847" cy="2643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42844" y="571480"/>
            <a:ext cx="8726154" cy="4751345"/>
            <a:chOff x="719297" y="1124744"/>
            <a:chExt cx="7608456" cy="3483513"/>
          </a:xfrm>
        </p:grpSpPr>
        <p:grpSp>
          <p:nvGrpSpPr>
            <p:cNvPr id="5" name="Группа 30"/>
            <p:cNvGrpSpPr/>
            <p:nvPr/>
          </p:nvGrpSpPr>
          <p:grpSpPr>
            <a:xfrm>
              <a:off x="719297" y="1124745"/>
              <a:ext cx="7608456" cy="3483509"/>
              <a:chOff x="238622" y="484820"/>
              <a:chExt cx="6964723" cy="2970583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238622" y="2801764"/>
                <a:ext cx="2232248" cy="64807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ru-RU" sz="1600" b="1" dirty="0" smtClean="0">
                  <a:solidFill>
                    <a:schemeClr val="bg1"/>
                  </a:solidFill>
                </a:endParaRPr>
              </a:p>
              <a:p>
                <a:pPr lvl="0" algn="ctr"/>
                <a:r>
                  <a:rPr lang="ru-RU" sz="1400" b="1" dirty="0" smtClean="0"/>
                  <a:t>Гарантийный фонд поддержки субъектов малого и среднего предпринимательства в Ставропольском крае</a:t>
                </a:r>
                <a:endParaRPr lang="ru-RU" sz="1400" dirty="0" smtClean="0"/>
              </a:p>
              <a:p>
                <a:pPr algn="ctr"/>
                <a:endParaRPr lang="ru-RU" dirty="0"/>
              </a:p>
            </p:txBody>
          </p:sp>
          <p:grpSp>
            <p:nvGrpSpPr>
              <p:cNvPr id="8" name="Группа 29"/>
              <p:cNvGrpSpPr/>
              <p:nvPr/>
            </p:nvGrpSpPr>
            <p:grpSpPr>
              <a:xfrm>
                <a:off x="238622" y="484820"/>
                <a:ext cx="6964723" cy="2970583"/>
                <a:chOff x="227504" y="453214"/>
                <a:chExt cx="6964723" cy="2970583"/>
              </a:xfrm>
            </p:grpSpPr>
            <p:sp>
              <p:nvSpPr>
                <p:cNvPr id="9" name="Скругленный прямоугольник 8"/>
                <p:cNvSpPr/>
                <p:nvPr/>
              </p:nvSpPr>
              <p:spPr>
                <a:xfrm>
                  <a:off x="2622251" y="1971779"/>
                  <a:ext cx="2232248" cy="64807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ru-RU" dirty="0" smtClean="0"/>
                </a:p>
                <a:p>
                  <a:pPr lvl="0" algn="ctr"/>
                  <a:r>
                    <a:rPr lang="ru-RU" sz="2000" dirty="0" smtClean="0"/>
                    <a:t>Фонд развития промышленности</a:t>
                  </a:r>
                </a:p>
                <a:p>
                  <a:pPr algn="ctr"/>
                  <a:endParaRPr lang="ru-RU" dirty="0"/>
                </a:p>
              </p:txBody>
            </p:sp>
            <p:sp>
              <p:nvSpPr>
                <p:cNvPr id="10" name="Скругленный прямоугольник 9"/>
                <p:cNvSpPr/>
                <p:nvPr/>
              </p:nvSpPr>
              <p:spPr>
                <a:xfrm>
                  <a:off x="2593439" y="1182087"/>
                  <a:ext cx="2232248" cy="64807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r>
                    <a:rPr lang="ru-RU" sz="2400" dirty="0" smtClean="0">
                      <a:solidFill>
                        <a:schemeClr val="bg1"/>
                      </a:solidFill>
                    </a:rPr>
                    <a:t>Корпорация МСП</a:t>
                  </a:r>
                </a:p>
                <a:p>
                  <a:pPr algn="ctr"/>
                  <a:endParaRPr lang="ru-RU" dirty="0"/>
                </a:p>
              </p:txBody>
            </p:sp>
            <p:sp>
              <p:nvSpPr>
                <p:cNvPr id="11" name="Скругленный прямоугольник 10"/>
                <p:cNvSpPr/>
                <p:nvPr/>
              </p:nvSpPr>
              <p:spPr>
                <a:xfrm>
                  <a:off x="2589239" y="453215"/>
                  <a:ext cx="2232248" cy="64807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ru-RU" b="1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ru-RU" b="1" dirty="0" smtClean="0">
                      <a:solidFill>
                        <a:schemeClr val="bg1"/>
                      </a:solidFill>
                    </a:rPr>
                    <a:t>ГУП СК </a:t>
                  </a:r>
                </a:p>
                <a:p>
                  <a:pPr lvl="0" algn="ctr"/>
                  <a:r>
                    <a:rPr lang="ru-RU" b="1" dirty="0" smtClean="0">
                      <a:solidFill>
                        <a:schemeClr val="bg1"/>
                      </a:solidFill>
                    </a:rPr>
                    <a:t>«Корпорация развития Ставропольского края»</a:t>
                  </a:r>
                  <a:endParaRPr lang="ru-RU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endParaRPr lang="ru-RU" dirty="0"/>
                </a:p>
              </p:txBody>
            </p:sp>
            <p:sp>
              <p:nvSpPr>
                <p:cNvPr id="12" name="Скругленный прямоугольник 11"/>
                <p:cNvSpPr/>
                <p:nvPr/>
              </p:nvSpPr>
              <p:spPr>
                <a:xfrm>
                  <a:off x="238622" y="453214"/>
                  <a:ext cx="2232248" cy="64807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ru-RU" sz="1200" b="1" dirty="0" smtClean="0"/>
                </a:p>
                <a:p>
                  <a:pPr lvl="0" algn="ctr"/>
                  <a:r>
                    <a:rPr lang="ru-RU" b="1" dirty="0" smtClean="0"/>
                    <a:t>НО «Фонд поддержки предпринимательства в Ставропольском крае»</a:t>
                  </a:r>
                  <a:endParaRPr lang="ru-RU" dirty="0" smtClean="0"/>
                </a:p>
                <a:p>
                  <a:pPr algn="ctr"/>
                  <a:endParaRPr lang="ru-RU" b="1" dirty="0"/>
                </a:p>
              </p:txBody>
            </p:sp>
            <p:sp>
              <p:nvSpPr>
                <p:cNvPr id="13" name="Скругленный прямоугольник 12"/>
                <p:cNvSpPr/>
                <p:nvPr/>
              </p:nvSpPr>
              <p:spPr>
                <a:xfrm>
                  <a:off x="227504" y="1196313"/>
                  <a:ext cx="2232248" cy="64807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ru-RU" sz="1100" b="1" dirty="0" smtClean="0"/>
                </a:p>
                <a:p>
                  <a:pPr lvl="0" algn="ctr"/>
                  <a:r>
                    <a:rPr lang="ru-RU" sz="1100" b="1" dirty="0" smtClean="0"/>
                    <a:t>Фонд </a:t>
                  </a:r>
                  <a:r>
                    <a:rPr lang="ru-RU" sz="1100" b="1" dirty="0"/>
                    <a:t>микрофинансирования </a:t>
                  </a:r>
                  <a:r>
                    <a:rPr lang="ru-RU" sz="1100" b="1" dirty="0" smtClean="0"/>
                    <a:t>субъектов малого </a:t>
                  </a:r>
                  <a:r>
                    <a:rPr lang="ru-RU" sz="1100" b="1" dirty="0"/>
                    <a:t>и </a:t>
                  </a:r>
                  <a:r>
                    <a:rPr lang="ru-RU" sz="1100" b="1" dirty="0" smtClean="0"/>
                    <a:t>среднего предпринимательства </a:t>
                  </a:r>
                </a:p>
                <a:p>
                  <a:pPr lvl="0" algn="ctr"/>
                  <a:r>
                    <a:rPr lang="ru-RU" sz="1100" b="1" dirty="0" smtClean="0"/>
                    <a:t>в </a:t>
                  </a:r>
                  <a:r>
                    <a:rPr lang="ru-RU" sz="1100" b="1" dirty="0"/>
                    <a:t>Ставропольском крае</a:t>
                  </a:r>
                  <a:endParaRPr lang="ru-RU" sz="1100" dirty="0"/>
                </a:p>
                <a:p>
                  <a:pPr algn="ctr"/>
                  <a:endParaRPr lang="ru-RU" sz="1100" dirty="0"/>
                </a:p>
              </p:txBody>
            </p:sp>
            <p:sp>
              <p:nvSpPr>
                <p:cNvPr id="14" name="Скругленный прямоугольник 13"/>
                <p:cNvSpPr/>
                <p:nvPr/>
              </p:nvSpPr>
              <p:spPr>
                <a:xfrm>
                  <a:off x="227504" y="1971779"/>
                  <a:ext cx="2232248" cy="64807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ru-RU" sz="1200" b="1" dirty="0" smtClean="0"/>
                </a:p>
                <a:p>
                  <a:pPr lvl="0" algn="ctr"/>
                  <a:r>
                    <a:rPr lang="ru-RU" sz="1400" b="1" dirty="0" smtClean="0"/>
                    <a:t>НО «Фонд содействия инновационному развитию Ставропольского края»</a:t>
                  </a:r>
                  <a:endParaRPr lang="ru-RU" sz="1400" dirty="0" smtClean="0"/>
                </a:p>
                <a:p>
                  <a:pPr algn="ctr"/>
                  <a:endParaRPr lang="ru-RU" sz="1200" dirty="0"/>
                </a:p>
              </p:txBody>
            </p:sp>
            <p:sp>
              <p:nvSpPr>
                <p:cNvPr id="15" name="Скругленный прямоугольник 14"/>
                <p:cNvSpPr/>
                <p:nvPr/>
              </p:nvSpPr>
              <p:spPr>
                <a:xfrm>
                  <a:off x="2622251" y="2775725"/>
                  <a:ext cx="2232248" cy="64807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dirty="0" smtClean="0"/>
                    <a:t>ГИСПромышленность</a:t>
                  </a:r>
                  <a:endParaRPr lang="ru-RU" sz="2000" dirty="0"/>
                </a:p>
              </p:txBody>
            </p:sp>
            <p:sp>
              <p:nvSpPr>
                <p:cNvPr id="16" name="Скругленный прямоугольник 15"/>
                <p:cNvSpPr/>
                <p:nvPr/>
              </p:nvSpPr>
              <p:spPr>
                <a:xfrm>
                  <a:off x="4959979" y="2775725"/>
                  <a:ext cx="2232248" cy="64807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ru-RU" b="1" dirty="0" smtClean="0">
                    <a:solidFill>
                      <a:schemeClr val="bg1"/>
                    </a:solidFill>
                  </a:endParaRPr>
                </a:p>
                <a:p>
                  <a:pPr lvl="0" algn="ctr"/>
                  <a:r>
                    <a:rPr lang="ru-RU" b="1" dirty="0" smtClean="0">
                      <a:solidFill>
                        <a:schemeClr val="bg1"/>
                      </a:solidFill>
                    </a:rPr>
                    <a:t>Торгово-промышленная палата </a:t>
                  </a:r>
                </a:p>
                <a:p>
                  <a:pPr lvl="0" algn="ctr"/>
                  <a:r>
                    <a:rPr lang="ru-RU" b="1" dirty="0" smtClean="0">
                      <a:solidFill>
                        <a:schemeClr val="bg1"/>
                      </a:solidFill>
                    </a:rPr>
                    <a:t>Российской Федерации</a:t>
                  </a:r>
                  <a:endParaRPr lang="ru-RU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endParaRPr lang="ru-RU" dirty="0"/>
                </a:p>
              </p:txBody>
            </p:sp>
            <p:sp>
              <p:nvSpPr>
                <p:cNvPr id="17" name="Скругленный прямоугольник 16"/>
                <p:cNvSpPr/>
                <p:nvPr/>
              </p:nvSpPr>
              <p:spPr>
                <a:xfrm>
                  <a:off x="4931168" y="1986033"/>
                  <a:ext cx="2232248" cy="64807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ru-RU" b="1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ru-RU" sz="2000" dirty="0" smtClean="0"/>
                    <a:t>Деловая Россия</a:t>
                  </a:r>
                </a:p>
                <a:p>
                  <a:pPr algn="ctr"/>
                  <a:endParaRPr lang="ru-RU" dirty="0"/>
                </a:p>
              </p:txBody>
            </p:sp>
            <p:sp>
              <p:nvSpPr>
                <p:cNvPr id="18" name="Скругленный прямоугольник 17"/>
                <p:cNvSpPr/>
                <p:nvPr/>
              </p:nvSpPr>
              <p:spPr>
                <a:xfrm>
                  <a:off x="4931167" y="1182087"/>
                  <a:ext cx="2232248" cy="64807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dirty="0" smtClean="0"/>
                </a:p>
                <a:p>
                  <a:pPr algn="ctr"/>
                  <a:r>
                    <a:rPr lang="ru-RU" sz="2400" dirty="0" smtClean="0"/>
                    <a:t>Опора России</a:t>
                  </a:r>
                </a:p>
                <a:p>
                  <a:pPr algn="ctr"/>
                  <a:endParaRPr lang="ru-RU" dirty="0"/>
                </a:p>
              </p:txBody>
            </p:sp>
          </p:grpSp>
        </p:grpSp>
        <p:sp>
          <p:nvSpPr>
            <p:cNvPr id="6" name="Скругленный прямоугольник 5"/>
            <p:cNvSpPr/>
            <p:nvPr/>
          </p:nvSpPr>
          <p:spPr>
            <a:xfrm>
              <a:off x="5857709" y="1141460"/>
              <a:ext cx="2438569" cy="7599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400" dirty="0"/>
                <a:t> «Российский экспортный центр</a:t>
              </a:r>
              <a:r>
                <a:rPr lang="ru-RU" sz="2400" dirty="0" smtClean="0"/>
                <a:t>»</a:t>
              </a:r>
              <a:endParaRPr lang="ru-RU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Гарантийный фонд поддержки субъектов малого и среднего предпринимательства Ставропольского края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43312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 на основании распоряжения Правительства Ставропольского края № 336-рп от 16.09.2009 года.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Учредителем Фонда является Министерство экономического развития Ставропольского края.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 по управлению государственным имуществом – Министерство имущественных отношений Ставропольского края.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Целью деятельности Фонда является обеспечение доступа субъектов малого и среднего предпринимательства и организаций инфраструктуры поддержки субъектов малого и среднего предпринимательства Ставропольского края к кредитным и иным финансовым ресурсам, развитие системы гарантий и поручительств по обязательствам субъектов малого и среднего предпринимательства и инфраструктуры поддержки субъектов малого и среднего предпринимательства Ставропольского края, основанных на кредитных договорах, договорах займа и лизинга.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 видом деятельности Фонда является предоставление поручительств по кредитным обязательствам субъектов малого и среднего предпринимательства Ставропольского края в случае недостаточности собственных залоговых активов.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Для презентации\логотип Фонд Гарантий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1408112" cy="14684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Для презентации\Калькулят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72" y="1500165"/>
            <a:ext cx="4485885" cy="4357717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367343" y="1704975"/>
            <a:ext cx="3571868" cy="4024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обращении за кредитом заемщик должен просто проинформировать банк-партнер о желании воспользоваться поручительством Фонда. Затем, совместно с банком, необходимо составить заявку на предоставление поручительства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О фонде"/>
              </a:rPr>
              <a:t>Фонда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которую банк вместе с необходимым пакетом документов направляет в Фонд, заключить трехсторонний договор поручительства с Фондом и банком и получить кредит.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сайте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Гарантийного фонда есть специальный калькулятор для расчета суммы кредита, суммы поручительства а так же процентного вознаграждения фонда. При этом предлагается выбрать вид деятельности и населенный пункт.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1024" y="252710"/>
            <a:ext cx="8010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Гарантийный фонд поддержки субъектов малого и среднего предпринимательства Ставропольского края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2428876"/>
            <a:ext cx="8229600" cy="3697288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Юридический адрес: 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355000, г. Ставрополь, ул. Пушкина, д.25 а,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корпус 2, 2 этаж  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Почтовый (фактический) адрес: 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355000, г. Ставрополь, ул. Пушкина, д.25 а,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корпус 2, 2 этаж  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Тел./факс: (8652) 755-000 , (8652) 748-500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E-mail: 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hlinkClick r:id="rId2"/>
              </a:rPr>
              <a:t>garantfond26@yandex.ru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http://stavgarant26.ru/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4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Гарантийный фонд поддержки субъектов малого и среднего предпринимательства Ставропольского края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5324" y="1500485"/>
            <a:ext cx="80105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КОНТАКТЫ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«Корпорация развития Ставропольского края»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Корпорация развития Ставропольского края на 100% государственная компания, созданная в целях повышения экономического потенциала региона, поддержки реализации инвестиционных и инновационных проектов Ставропольского края, сотрудничества с российскими и иностранными инвесторами, развития международных отношений.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Целями и предметом деятельности Корпорации является решение социальных задач путем содействия организации инвестиционного процесса, развития инновационной деятельности и управления региональными индустриальными, туристско-рекреационными и технологическими парками в Ставропольском крае.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целях содействия формированию благоприятного инвестиционного климата в Ставропольском крае Корпорация осуществляет следующие виды деятельности: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участие в разработке программ развития территорий муниципальных образований Ставропольского края;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подготовка предложений по созданию благоприятных экономических условий для осуществления производственной, инвестиционной и инновационной деятельности, развития предпринимательства;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разработка предложений по привлечению инвестиций в регион;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подготовка аналитических и информационных материалов об инвестиционном потенциале, инвестиционном климате региона;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сопровождение инвестиционных и инновационных проектов по принципу «одного окна»;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оказание содействия в привлечении инвестиций для реализации инвестиционных и инновационных проектов на территории Ставропольского края;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участие в разработке и реализации программ инвестиционного маркетинга края и др.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Администратор\Рабочий стол\logo.png"/>
          <p:cNvPicPr>
            <a:picLocks noChangeAspect="1" noChangeArrowheads="1"/>
          </p:cNvPicPr>
          <p:nvPr/>
        </p:nvPicPr>
        <p:blipFill>
          <a:blip r:embed="rId2" cstate="print"/>
          <a:srcRect r="42410" b="44444"/>
          <a:stretch>
            <a:fillRect/>
          </a:stretch>
        </p:blipFill>
        <p:spPr bwMode="auto">
          <a:xfrm>
            <a:off x="357158" y="428604"/>
            <a:ext cx="1143008" cy="7143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5475" y="274638"/>
            <a:ext cx="6791325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«Корпорация развития Ставропольского края»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19250"/>
            <a:ext cx="858202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Одним из основных направлений деятельности Корпорации развития является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координация деятельности по созданию региональных парков и деятельности 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резидентов региональных парков.</a:t>
            </a:r>
          </a:p>
          <a:p>
            <a:pPr algn="ctr">
              <a:buNone/>
            </a:pPr>
            <a:endParaRPr lang="ru-RU" sz="1600" b="1" u="sng" cap="all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u="sng" cap="all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ПРЕИМУЩЕСТВА РАЗМЕЩЕНИЯ ПРОИЗВОДСТВА</a:t>
            </a:r>
            <a:br>
              <a:rPr lang="ru-RU" sz="1800" b="1" u="sng" cap="all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cap="all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ИНДУСТРИАЛЬНЫХ ПАРКАХ СТАВРОПОЛЬСКОГО КРАЯ</a:t>
            </a:r>
            <a:endParaRPr lang="ru-RU" sz="1800" b="1" u="sng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Наличие инженерной и транспортной инфраструктуры</a:t>
            </a:r>
          </a:p>
          <a:p>
            <a:pPr lvl="0" algn="ctr" font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Комфортные условия размещения резидентов и эксплуатации объектов</a:t>
            </a:r>
          </a:p>
          <a:p>
            <a:pPr lvl="0" algn="ctr" font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Наличие налоговых льгот и преференций</a:t>
            </a:r>
          </a:p>
          <a:p>
            <a:pPr lvl="0" algn="ctr" font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Административная поддержка КРСК (принцип «одного окна»)</a:t>
            </a:r>
          </a:p>
          <a:p>
            <a:pPr lvl="0" algn="ctr" font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Наличие высококвалифицированных кадров</a:t>
            </a:r>
          </a:p>
          <a:p>
            <a:pPr lvl="0" algn="ctr" font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Выгодная стоимость аренды земли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Администратор\Рабочий стол\logo.png"/>
          <p:cNvPicPr>
            <a:picLocks noChangeAspect="1" noChangeArrowheads="1"/>
          </p:cNvPicPr>
          <p:nvPr/>
        </p:nvPicPr>
        <p:blipFill>
          <a:blip r:embed="rId2" cstate="print"/>
          <a:srcRect r="42410" b="44444"/>
          <a:stretch>
            <a:fillRect/>
          </a:stretch>
        </p:blipFill>
        <p:spPr bwMode="auto">
          <a:xfrm>
            <a:off x="423833" y="504803"/>
            <a:ext cx="1371634" cy="857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474" y="274638"/>
            <a:ext cx="7553325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Региональный индустриальный парк «Георгиевск» на карте Ставропольского края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3" name="Picture 3" descr="F:\Для презентации\РИП Георгиевск.JPG"/>
          <p:cNvPicPr>
            <a:picLocks noChangeAspect="1" noChangeArrowheads="1"/>
          </p:cNvPicPr>
          <p:nvPr/>
        </p:nvPicPr>
        <p:blipFill>
          <a:blip r:embed="rId2" cstate="print"/>
          <a:srcRect l="10771"/>
          <a:stretch>
            <a:fillRect/>
          </a:stretch>
        </p:blipFill>
        <p:spPr bwMode="auto">
          <a:xfrm>
            <a:off x="1609704" y="1471599"/>
            <a:ext cx="6509787" cy="5112000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тратор\Рабочий стол\logo.png"/>
          <p:cNvPicPr>
            <a:picLocks noChangeAspect="1" noChangeArrowheads="1"/>
          </p:cNvPicPr>
          <p:nvPr/>
        </p:nvPicPr>
        <p:blipFill>
          <a:blip r:embed="rId3" cstate="print"/>
          <a:srcRect r="42410" b="44444"/>
          <a:stretch>
            <a:fillRect/>
          </a:stretch>
        </p:blipFill>
        <p:spPr bwMode="auto">
          <a:xfrm>
            <a:off x="128558" y="190479"/>
            <a:ext cx="1143008" cy="7143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СПЕКТР УСЛУГ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619249"/>
            <a:ext cx="8229600" cy="454344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cap="all" dirty="0" smtClean="0">
                <a:latin typeface="Times New Roman" pitchFamily="18" charset="0"/>
                <a:cs typeface="Times New Roman" pitchFamily="18" charset="0"/>
              </a:rPr>
              <a:t>ПРОВЕДЕНИЕ ЭКСПЕРТИЗЫ ИННОВАЦИОННЫХ ПРОЕКТОВ И ИНВЕСТИЦИОННЫХ ПРОГРАММ, ПРОЕКТОВ, ПРЕДЛОЖЕНИЙ И ЗАЯВОК, АНАЛИЗ ХОЗЯЙСТВЕННОЙ ДЕЯТЕЛЬНОСТИ В РАМКАХ СИСТЕМЫ СОПРОВОЖДЕНИЯ ИНВЕСТИЦИОННЫХ И ИННОВАЦИОННЫХ ПРОЕКТОВ ДЛЯ РЕЗИДЕНТОВ И ПОТЕНЦИАЛЬНЫХ РЕЗИДЕНТОВ РЕГИОНАЛЬНЫХ ИНДУСТРИАЛЬНЫХ, ТУРИСТСКО-РЕКРЕАЦИОННЫХ И ТЕХНОЛОГИЧЕСКИХ ПАРКОВ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b="1" cap="all" dirty="0" smtClean="0">
                <a:latin typeface="Times New Roman" pitchFamily="18" charset="0"/>
                <a:cs typeface="Times New Roman" pitchFamily="18" charset="0"/>
              </a:rPr>
              <a:t>УСЛУГИ КОНСУЛЬТАЦИОННО-АНАЛИТИЧЕСКОГО ХАРАКТЕРА</a:t>
            </a:r>
          </a:p>
          <a:p>
            <a:pPr algn="just">
              <a:lnSpc>
                <a:spcPct val="150000"/>
              </a:lnSpc>
            </a:pPr>
            <a:r>
              <a:rPr lang="ru-RU" sz="1400" b="1" cap="all" dirty="0" smtClean="0">
                <a:latin typeface="Times New Roman" pitchFamily="18" charset="0"/>
                <a:cs typeface="Times New Roman" pitchFamily="18" charset="0"/>
              </a:rPr>
              <a:t>УСЛУГИ ЮРИДИЧЕСКОГО ХАРАКТЕРА</a:t>
            </a:r>
          </a:p>
          <a:p>
            <a:pPr algn="just">
              <a:lnSpc>
                <a:spcPct val="150000"/>
              </a:lnSpc>
            </a:pPr>
            <a:r>
              <a:rPr lang="ru-RU" sz="1400" b="1" cap="all" dirty="0" smtClean="0">
                <a:latin typeface="Times New Roman" pitchFamily="18" charset="0"/>
                <a:cs typeface="Times New Roman" pitchFamily="18" charset="0"/>
              </a:rPr>
              <a:t>СОПРОВОЖДЕНИЕ ПО ВОПРОСАМ ГРАДОСТРОИТЕЛЬСТВА ДЛЯ ЦЕЛЕЙ СТРОИТЕЛЬСТВА И/ИЛИ РЕКОНСТРУКЦИИ ОБЪЕКТОВ  НЕДВИЖИМОСТИ</a:t>
            </a:r>
          </a:p>
          <a:p>
            <a:pPr algn="ctr"/>
            <a:endParaRPr lang="ru-RU" sz="1400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Администратор\Рабочий стол\logo.png"/>
          <p:cNvPicPr>
            <a:picLocks noChangeAspect="1" noChangeArrowheads="1"/>
          </p:cNvPicPr>
          <p:nvPr/>
        </p:nvPicPr>
        <p:blipFill>
          <a:blip r:embed="rId2" cstate="print"/>
          <a:srcRect r="42410" b="44444"/>
          <a:stretch>
            <a:fillRect/>
          </a:stretch>
        </p:blipFill>
        <p:spPr bwMode="auto">
          <a:xfrm>
            <a:off x="414308" y="209529"/>
            <a:ext cx="1143008" cy="7143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logo.png"/>
          <p:cNvPicPr>
            <a:picLocks noChangeAspect="1" noChangeArrowheads="1"/>
          </p:cNvPicPr>
          <p:nvPr/>
        </p:nvPicPr>
        <p:blipFill>
          <a:blip r:embed="rId2" cstate="print"/>
          <a:srcRect r="42410" b="44444"/>
          <a:stretch>
            <a:fillRect/>
          </a:stretch>
        </p:blipFill>
        <p:spPr bwMode="auto">
          <a:xfrm>
            <a:off x="480983" y="152400"/>
            <a:ext cx="1143008" cy="7143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09725" y="281285"/>
            <a:ext cx="6896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«Корпорация развития Ставропольского края»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90775" y="1323974"/>
            <a:ext cx="44386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КОНТАКТЫ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2960" y="2690336"/>
            <a:ext cx="7479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356240, Ставропольский край, Шпаковский район, город Михайловск, улица Привокзальная, дом 3, 3 этаж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телефон : +7 (8652) 33-33-00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info@razvitie-stav.ru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http://razvitie-stav.ru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АО «Российский экспортный центр» </a:t>
            </a:r>
            <a:r>
              <a:rPr lang="ru-RU" dirty="0"/>
              <a:t>(далее также – РЭЦ) создан в качестве специализированной организации, представляющей «единое окно» для работы с экспортерами в области финансовых и нефинансовых мер поддержки, в том числе через взаимодействие с профильными министерствами и ведомствами, осуществляющими функции по развитию внешнеэкономической деятельности Российской Федерации. </a:t>
            </a:r>
            <a:endParaRPr lang="ru-RU" dirty="0" smtClean="0"/>
          </a:p>
          <a:p>
            <a:r>
              <a:rPr lang="ru-RU" sz="4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 сайта: </a:t>
            </a:r>
            <a:r>
              <a:rPr lang="en-US" sz="4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www.exportcenter.ru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8496" y="228600"/>
            <a:ext cx="4420904" cy="133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Обособленное подразделение в г. Ставрополь</a:t>
            </a:r>
            <a:endParaRPr lang="ru-RU" dirty="0"/>
          </a:p>
          <a:p>
            <a:r>
              <a:rPr lang="ru-RU" dirty="0"/>
              <a:t>Руководитель обособленного подразделения: Сербин Юрий </a:t>
            </a:r>
            <a:r>
              <a:rPr lang="ru-RU" dirty="0" err="1"/>
              <a:t>Валерьеви</a:t>
            </a:r>
            <a:endParaRPr lang="ru-RU" dirty="0"/>
          </a:p>
          <a:p>
            <a:r>
              <a:rPr lang="ru-RU" dirty="0"/>
              <a:t>+7 (962) 400-66-05</a:t>
            </a:r>
          </a:p>
          <a:p>
            <a:r>
              <a:rPr lang="ru-RU" dirty="0">
                <a:hlinkClick r:id="rId2"/>
              </a:rPr>
              <a:t>serbin@exportcenter.ru</a:t>
            </a:r>
            <a:endParaRPr lang="ru-RU" dirty="0"/>
          </a:p>
          <a:p>
            <a:r>
              <a:rPr lang="ru-RU" dirty="0"/>
              <a:t>г. Ставрополь, ул. Дзержинского, 160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8496" y="228600"/>
            <a:ext cx="4420904" cy="133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649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9335~1\LOCALS~1\Temp\7zE41210559\Сним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19322" y="1523978"/>
            <a:ext cx="4495828" cy="3404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3829051"/>
            <a:ext cx="8229600" cy="13890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Федеральная корпорация по развитию малого и среднего предпринимательства  (Корпорация МСП)</a:t>
            </a:r>
            <a:endParaRPr lang="ru-RU" sz="2800" dirty="0"/>
          </a:p>
        </p:txBody>
      </p:sp>
      <p:pic>
        <p:nvPicPr>
          <p:cNvPr id="4" name="Содержимое 3" descr="корпораtsия-мсп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715" y="466724"/>
            <a:ext cx="3642659" cy="32240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224" y="274638"/>
            <a:ext cx="6886575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Федеральная корпорация по развитию малого и среднего предпринимательства  (Корпорация МСП)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орпораtsия-мсп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166" y="0"/>
            <a:ext cx="1823384" cy="1613842"/>
          </a:xfrm>
        </p:spPr>
      </p:pic>
      <p:sp>
        <p:nvSpPr>
          <p:cNvPr id="5" name="Прямоугольник 4"/>
          <p:cNvSpPr/>
          <p:nvPr/>
        </p:nvSpPr>
        <p:spPr>
          <a:xfrm>
            <a:off x="390525" y="1443841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Корпорация МСП осуществляет свою деятельность в качестве института развития в сфере малого и среднего предпринимательства в целях координации оказания субъектам малого и среднего предпринимательства (МСП) поддержки, предусмотренной Федеральным законом от 24.07.2007 №209-ФЗ «О развитии малого и среднего предпринимательства в Российской Федерации».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0524" y="2705100"/>
            <a:ext cx="858202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Основными целями деятельности Корпорации МСП являются: 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оказание поддержки субъектам МСП и организациям, образующим инфраструктуру поддержки субъектов МСП; </a:t>
            </a:r>
            <a:b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привлечение денежных средств российских, иностранных и международных организаций в целях поддержки субъектов МСП; </a:t>
            </a:r>
            <a:b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организация информационного, маркетингового, финансового и юридического сопровождения инвестиционных проектов, реализуемых субъектами МСП; </a:t>
            </a:r>
            <a:b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организация мероприятий, направленных на увеличение доли закупки товаров, работ, услуг заказчиками, определяемыми Правительством РФ, у субъектов МСП в годовом объеме закупки товаров, работ, услуг, а также инновационной и высокотехнологичной продукции; </a:t>
            </a:r>
            <a:b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обеспечение информационного взаимодействия с органами государственной власти, органами местного самоуправления, иными органами, организациями в целях оказания поддержки субъектам МСП; </a:t>
            </a:r>
            <a:b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подготовка предложений о совершенствовании мер поддержки субъектов МСП, в том числе предложений о совершенствовании нормативно-правового регулирования в этой сфере. </a:t>
            </a:r>
            <a:b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Акционерами Корпорации МСП являются Российская Федерация в лице Федерального агентства по управлению государственным имуществом и государственная корпорация «Банк развития и внешнеэкономической деятельности (Внешэкономбанк)» 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4" y="1476376"/>
            <a:ext cx="8143875" cy="46497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поддержки малого и среднего предпринимательства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корпораtsия-мс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166" y="0"/>
            <a:ext cx="1823384" cy="161384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409825" y="285750"/>
            <a:ext cx="6276974" cy="1131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Федеральная корпорация по развитию малого и среднего предпринимательства  (Корпорация МСП)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14313" y="2447925"/>
            <a:ext cx="8686800" cy="2867025"/>
            <a:chOff x="195263" y="3400425"/>
            <a:chExt cx="8686800" cy="2357438"/>
          </a:xfrm>
        </p:grpSpPr>
        <p:pic>
          <p:nvPicPr>
            <p:cNvPr id="9" name="Picture 3" descr="C:\Documents and Settings\Администратор\Рабочий стол\Мои файлы\Скриншотер\2017.08.08 16-59-4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5263" y="3419475"/>
              <a:ext cx="1762125" cy="1200150"/>
            </a:xfrm>
            <a:prstGeom prst="rect">
              <a:avLst/>
            </a:prstGeom>
            <a:noFill/>
          </p:spPr>
        </p:pic>
        <p:pic>
          <p:nvPicPr>
            <p:cNvPr id="10" name="Picture 4" descr="C:\Documents and Settings\Администратор\Рабочий стол\Мои файлы\Скриншотер\2017.08.08 17-00-0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33575" y="3419475"/>
              <a:ext cx="1733550" cy="1181100"/>
            </a:xfrm>
            <a:prstGeom prst="rect">
              <a:avLst/>
            </a:prstGeom>
            <a:noFill/>
          </p:spPr>
        </p:pic>
        <p:pic>
          <p:nvPicPr>
            <p:cNvPr id="11" name="Picture 5" descr="C:\Documents and Settings\Администратор\Рабочий стол\Мои файлы\Скриншотер\2017.08.08 17-00-1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71888" y="3409950"/>
              <a:ext cx="1724025" cy="1181100"/>
            </a:xfrm>
            <a:prstGeom prst="rect">
              <a:avLst/>
            </a:prstGeom>
            <a:noFill/>
          </p:spPr>
        </p:pic>
        <p:pic>
          <p:nvPicPr>
            <p:cNvPr id="12" name="Picture 6" descr="C:\Documents and Settings\Администратор\Рабочий стол\Мои файлы\Скриншотер\2017.08.08 17-00-4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913" y="3400425"/>
              <a:ext cx="1743075" cy="1181100"/>
            </a:xfrm>
            <a:prstGeom prst="rect">
              <a:avLst/>
            </a:prstGeom>
            <a:noFill/>
          </p:spPr>
        </p:pic>
        <p:pic>
          <p:nvPicPr>
            <p:cNvPr id="13" name="Picture 7" descr="C:\Documents and Settings\Администратор\Рабочий стол\Мои файлы\Скриншотер\2017.08.08 17-00-5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38988" y="3400425"/>
              <a:ext cx="1743075" cy="1181100"/>
            </a:xfrm>
            <a:prstGeom prst="rect">
              <a:avLst/>
            </a:prstGeom>
            <a:noFill/>
          </p:spPr>
        </p:pic>
        <p:pic>
          <p:nvPicPr>
            <p:cNvPr id="14" name="Picture 8" descr="C:\Documents and Settings\Администратор\Рабочий стол\Мои файлы\Скриншотер\2017.08.08 17-01-12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6725" y="4605338"/>
              <a:ext cx="4114800" cy="1152525"/>
            </a:xfrm>
            <a:prstGeom prst="rect">
              <a:avLst/>
            </a:prstGeom>
            <a:noFill/>
          </p:spPr>
        </p:pic>
        <p:pic>
          <p:nvPicPr>
            <p:cNvPr id="15" name="Picture 9" descr="C:\Documents and Settings\Администратор\Рабочий стол\Мои файлы\Скриншотер\2017.08.08 17-01-26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72000" y="4600575"/>
              <a:ext cx="4076700" cy="1143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КОНТАКТЫ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 сайта: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corpmsp.ru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Почтовый адрес:109074, г. Москва,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Славянская площадь, д.4, стр.1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Телефон: +7(495)6989800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Факс: +7(495)6989801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info@corpmsp.ru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орпораtsия-мс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541" y="0"/>
            <a:ext cx="1823384" cy="161384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095500" y="257175"/>
            <a:ext cx="6581774" cy="1131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Федеральная корпорация по развитию малого и среднего предпринимательства  (Корпорация МСП)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Фонд Развития Промышленности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62500" lnSpcReduction="2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Фонд развития промышленности основан для модернизации российской промышленности, организации новых производств и обеспечения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импортозамещения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Фонд создан в 2014 году по инициативе Министерства промышленности и торговли РФ путём преобразования Российского фонда технологического развития.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Фонд предлагает льготные условия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проектов, направленных на разработку новой высокотехнологичной продукции, техническое перевооружение и создание конкурентоспособных производств на базе наилучших доступных технологий.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реализации новых промышленных проектов Фонд на конкурсной основе предоставляет целевые займы по ставке 5% годовых сроком до 7 лет в объеме от 50 до 500 млн. рублей, стимулируя приток прямых инвестиций в реальный сектор экономики.</a:t>
            </a:r>
          </a:p>
          <a:p>
            <a:pPr algn="ctr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Консультационный центр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настоящее время на базе Фонда развития промышленности запущена система «одного окна» государственной поддержки промышленных предприятий.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результате проведённой работы создан и функционирует консультационный центр, который в ежедневном режиме оказывает информационно-консультационную и справочную поддержку промышленным предприятиям по участию в конкурсных процедурах. 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сегодняшний день проводятся консультации по нескольким постановлениям Правительства.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Заинтересованные предприятия-инициаторы инвестиционных проектов получают консультации и необходимую информацию при подготовке необходимого комплекта документов для участия в конкурсном отборе по выбранной программе по телефону, электронной почте и при личной встрече.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Единый телефон Консультационного центра: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+7-495-120-24-16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Адрес сайта: </a:t>
            </a:r>
          </a:p>
          <a:p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http://frprf.ru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pic>
        <p:nvPicPr>
          <p:cNvPr id="41986" name="Picture 2" descr="C:\Documents and Settings\Администратор\Рабочий стол\Мои файлы\Скриншотер\2017.07.24 15-10-25.jpg"/>
          <p:cNvPicPr>
            <a:picLocks noChangeAspect="1" noChangeArrowheads="1"/>
          </p:cNvPicPr>
          <p:nvPr/>
        </p:nvPicPr>
        <p:blipFill>
          <a:blip r:embed="rId2" cstate="print"/>
          <a:srcRect l="6285" r="9916"/>
          <a:stretch>
            <a:fillRect/>
          </a:stretch>
        </p:blipFill>
        <p:spPr bwMode="auto">
          <a:xfrm>
            <a:off x="357158" y="214290"/>
            <a:ext cx="2857520" cy="109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471990" cy="725470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ГИСПромышленность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21" y="914384"/>
            <a:ext cx="8358246" cy="116682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Государственная информационная система промышленности (ГИСПромышленность) является одним из существенных элементов инфраструктуры обеспечения реализации промышленной политики страны и позволяет перейти на новый качественный уровень при планировании, мониторинге реализации промышленной политики, а также скорости, доступности и эффективности взаимодействия органов власти и субъектов деятельности в сфере промышленности.</a:t>
            </a:r>
          </a:p>
          <a:p>
            <a:pPr algn="just">
              <a:buNone/>
            </a:pPr>
            <a:endParaRPr lang="ru-RU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C:\Documents and Settings\Администратор\Рабочий стол\Мои файлы\Скриншотер\2017.07.24 15-26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3398408" cy="4286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46651" y="5343420"/>
            <a:ext cx="3230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 сайта:  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gisp.gov.ru</a:t>
            </a:r>
            <a:endParaRPr lang="ru-RU" sz="3600" dirty="0"/>
          </a:p>
        </p:txBody>
      </p:sp>
      <p:pic>
        <p:nvPicPr>
          <p:cNvPr id="1026" name="Picture 2" descr="C:\Documents and Settings\Администратор\Рабочий стол\Мои файлы\Скриншотер\2017.08.25 11-32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4788" y="2081213"/>
            <a:ext cx="4424361" cy="3196793"/>
          </a:xfrm>
          <a:prstGeom prst="rect">
            <a:avLst/>
          </a:prstGeom>
          <a:noFill/>
        </p:spPr>
      </p:pic>
      <p:pic>
        <p:nvPicPr>
          <p:cNvPr id="1027" name="Picture 3" descr="G:\25 августа\Гиспром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8213" y="2057400"/>
            <a:ext cx="2143125" cy="440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Общественные организации поддерживающие малое и среднее предпринимательство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Администратор\Рабочий стол\Мои файлы\ico-log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3473" y="1828800"/>
            <a:ext cx="1395495" cy="1071541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124200" y="1895475"/>
            <a:ext cx="3486149" cy="96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Опора России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1" y="3181349"/>
            <a:ext cx="761999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направлений деятельности: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Правовая защита предпринимателей;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Помощь в привлечении финансирования и развитии бизнеса;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Стимулирование развития предпринимательской активности;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международного сотрудничества</a:t>
            </a:r>
          </a:p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 сайта: </a:t>
            </a:r>
            <a:r>
              <a:rPr 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http://opora.ru/</a:t>
            </a:r>
            <a:endParaRPr lang="ru-RU" sz="32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295274"/>
            <a:ext cx="8286750" cy="11223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Общественные организации поддерживающие малое и среднее предпринимательство</a:t>
            </a:r>
            <a:endParaRPr lang="ru-RU" sz="2800" dirty="0"/>
          </a:p>
        </p:txBody>
      </p:sp>
      <p:pic>
        <p:nvPicPr>
          <p:cNvPr id="4" name="Picture 2" descr="http://rbanews.ru/wp-content/uploads/del_r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63164"/>
            <a:ext cx="4596732" cy="10372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83099" y="3396733"/>
            <a:ext cx="696552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направлений деятельности: защита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интересов бизнеса от неправомерных действий со стороны конкурентов, государственных и правоохранительных структур, а также организация работы по устранению избыточных административных и иных барьеров, препятствующих ускоренному развитию российской экономики.</a:t>
            </a:r>
          </a:p>
          <a:p>
            <a:pPr algn="ctr"/>
            <a:endParaRPr lang="ru-RU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 сайта: </a:t>
            </a:r>
            <a:r>
              <a:rPr 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https://deloros.ru/</a:t>
            </a:r>
            <a:endParaRPr lang="ru-RU" sz="32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Общественные организации поддерживающие малое и среднее предпринимательство</a:t>
            </a:r>
            <a:endParaRPr lang="ru-RU" sz="2800" dirty="0"/>
          </a:p>
        </p:txBody>
      </p:sp>
      <p:pic>
        <p:nvPicPr>
          <p:cNvPr id="61442" name="Picture 2" descr="http://investinbelarus.by/kcfinder/upload/images/%D0%BB%D0%BE%D0%B3%D0%BE_%D0%A2%D0%9F%D0%9F_%D0%A0%D0%A4_jp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1514476"/>
            <a:ext cx="7700849" cy="18478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00100" y="3352799"/>
            <a:ext cx="797242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направлений деятельности - выработка механизмов и практических инструментов, направленных на развитие предпринимательской деятельности, защиту законных интересов субъектов предпринимательской деятельности, в том числе посредством формирования проектов, подлежащих тиражированию (распространению) в целях последующего внедрения в системе торгово-промышленных палат Российской Федерации и прочее.</a:t>
            </a:r>
          </a:p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 сайта: </a:t>
            </a:r>
            <a:r>
              <a:rPr 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tpprf.ru/ru/business</a:t>
            </a:r>
            <a:endParaRPr lang="ru-RU" sz="32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0405" y="586085"/>
            <a:ext cx="787901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0405" y="1967210"/>
            <a:ext cx="787901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Контакты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Отдел инвестиций, инноваций и развития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предпринимательства Администрации георгиевского городского округа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Ставропольского края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Телефоны:</a:t>
            </a:r>
          </a:p>
          <a:p>
            <a:pPr algn="ctr"/>
            <a:r>
              <a:rPr lang="ru-RU" sz="24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8(87951)2-80-18</a:t>
            </a:r>
            <a:endParaRPr lang="ru-RU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8(87951)2-67-48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Адрес электронной почты: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0099CC"/>
                </a:solidFill>
              </a:rPr>
              <a:t>invest_geo@mail.ru</a:t>
            </a:r>
            <a:endParaRPr lang="ru-RU" sz="2400" b="1" cap="all" dirty="0" smtClean="0">
              <a:ln/>
              <a:solidFill>
                <a:srgbClr val="0099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74638"/>
            <a:ext cx="6115064" cy="1143000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0099CC"/>
                </a:solidFill>
              </a:rPr>
              <a:t>«Фонд поддержки предпринимательства в Ставропольском крае»</a:t>
            </a:r>
            <a:endParaRPr lang="ru-RU" sz="2800" dirty="0">
              <a:solidFill>
                <a:srgbClr val="0099CC"/>
              </a:solidFill>
            </a:endParaRPr>
          </a:p>
        </p:txBody>
      </p:sp>
      <p:pic>
        <p:nvPicPr>
          <p:cNvPr id="1026" name="Picture 2" descr="C:\DOCUME~1\9335~1\LOCALS~1\Temp\7zE41210559\Сним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42852"/>
            <a:ext cx="1981200" cy="1500198"/>
          </a:xfrm>
          <a:prstGeom prst="rect">
            <a:avLst/>
          </a:prstGeom>
          <a:noFill/>
        </p:spPr>
      </p:pic>
      <p:pic>
        <p:nvPicPr>
          <p:cNvPr id="1029" name="Picture 5" descr="F:\Для презентации\Снимок 1а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714488"/>
            <a:ext cx="6591300" cy="952500"/>
          </a:xfrm>
          <a:prstGeom prst="rect">
            <a:avLst/>
          </a:prstGeom>
          <a:noFill/>
        </p:spPr>
      </p:pic>
      <p:pic>
        <p:nvPicPr>
          <p:cNvPr id="1031" name="Picture 7" descr="F:\Для презентации\Снимок 2а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9964" t="4870" r="6702" b="26947"/>
          <a:stretch>
            <a:fillRect/>
          </a:stretch>
        </p:blipFill>
        <p:spPr bwMode="auto">
          <a:xfrm>
            <a:off x="1071538" y="2714620"/>
            <a:ext cx="6572296" cy="1000132"/>
          </a:xfrm>
          <a:prstGeom prst="rect">
            <a:avLst/>
          </a:prstGeom>
          <a:noFill/>
        </p:spPr>
      </p:pic>
      <p:pic>
        <p:nvPicPr>
          <p:cNvPr id="1032" name="Picture 8" descr="F:\Для презентации\Снимок 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l="25556" t="43378" r="23334" b="33443"/>
          <a:stretch>
            <a:fillRect/>
          </a:stretch>
        </p:blipFill>
        <p:spPr bwMode="auto">
          <a:xfrm>
            <a:off x="1071538" y="3786190"/>
            <a:ext cx="6572296" cy="10001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4924425"/>
            <a:ext cx="821537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Миссия Фонда поддержки предпринимательства в Ставропольском крае состоит в создании благоприятных условий для эффективной деятельности предпринимательских структур Ставропольского края путем развития финансовых и нефинансовых инструментов поддержки и их результативного применения.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771775"/>
            <a:ext cx="8115328" cy="3354388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Центром поддержки предпринимательства воплощается концепция целостности и доступности инфраструктуры государственной поддержки малого и среднего предпринимательства в Ставропольском крае посредством реализации принципов «единого окна» и «единого информационного поля».</a:t>
            </a:r>
          </a:p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Центра строится на основе комплексного подхода и включает в себя одновременную реализацию таких направлений поддержки малого и среднего бизнеса как консультирование, информирование, обучение, сопровождение а также оказание многих других различных видов услуг направленных на улучшение деятельности предпринимательства региона.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F:\Для презентации\Снимок 1а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75" y="390513"/>
            <a:ext cx="6124575" cy="1047762"/>
          </a:xfrm>
          <a:prstGeom prst="rect">
            <a:avLst/>
          </a:prstGeom>
          <a:noFill/>
        </p:spPr>
      </p:pic>
      <p:pic>
        <p:nvPicPr>
          <p:cNvPr id="7" name="Picture 2" descr="C:\DOCUME~1\9335~1\LOCALS~1\Temp\7zE41210559\Снимок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1472" y="142852"/>
            <a:ext cx="1981200" cy="15001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" y="2095500"/>
            <a:ext cx="8229600" cy="3716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ЗАДАЧИ ЦЕНТРА:</a:t>
            </a:r>
          </a:p>
          <a:p>
            <a:pPr algn="ctr"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доведение разносторонней информации о предприятиях Ставропольского края до потенциальных иностранных партнеров;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установление и развитие контактов в интересах участников внешнеэкономической деятельности;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любой помощи экспортно-ориентированным субъектам малого и среднего предпринимательства Ставропольского края, связанной с продвижением товаров на экспорт.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F:\Для презентации\Снимок 2а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9964" t="4870" r="6702" b="26947"/>
          <a:stretch>
            <a:fillRect/>
          </a:stretch>
        </p:blipFill>
        <p:spPr bwMode="auto">
          <a:xfrm>
            <a:off x="2609850" y="333369"/>
            <a:ext cx="6105524" cy="1123955"/>
          </a:xfrm>
          <a:prstGeom prst="rect">
            <a:avLst/>
          </a:prstGeom>
          <a:noFill/>
        </p:spPr>
      </p:pic>
      <p:pic>
        <p:nvPicPr>
          <p:cNvPr id="6" name="Picture 2" descr="C:\DOCUME~1\9335~1\LOCALS~1\Temp\7zE41210559\Снимок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1472" y="142852"/>
            <a:ext cx="1981200" cy="15001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38350"/>
            <a:ext cx="8229600" cy="429102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оператор и интегратор мер поддержки социального предпринимательства в Ставропольском крае.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Социальное предпринимательство – практическая деятельность, направленная на решение социальных проблем и достижение социально полезных целей. Социальное предпринимательство стремится решить социальные проблемы инновационным методом, изобретая или комбинируя социальные и экономические ресурсы.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ЗАДАЧА ЦЕНТРА: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Популяризация социального предпринимательства в регионе, способствование созданию новых рабочих мест для социально-незащищённых групп населения, организация встреч между социальными предпринимателями и инвесторами.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F:\Для презентации\Снимок 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25556" t="43378" r="23334" b="33443"/>
          <a:stretch>
            <a:fillRect/>
          </a:stretch>
        </p:blipFill>
        <p:spPr bwMode="auto">
          <a:xfrm>
            <a:off x="2723345" y="166690"/>
            <a:ext cx="5792006" cy="1090610"/>
          </a:xfrm>
          <a:prstGeom prst="rect">
            <a:avLst/>
          </a:prstGeom>
          <a:noFill/>
        </p:spPr>
      </p:pic>
      <p:pic>
        <p:nvPicPr>
          <p:cNvPr id="6" name="Picture 2" descr="C:\DOCUME~1\9335~1\LOCALS~1\Temp\7zE41210559\Снимок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597" y="0"/>
            <a:ext cx="1981200" cy="15001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3676" y="274638"/>
            <a:ext cx="5953124" cy="1143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99CC"/>
                </a:solidFill>
              </a:rPr>
              <a:t>   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КОНТАКТЫ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~1\9335~1\LOCALS~1\Temp\7zE41210559\Сним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9575" y="123825"/>
            <a:ext cx="1981200" cy="15811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97280" y="1755648"/>
            <a:ext cx="7351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Адрес: г. Ставрополь,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ул. Пушкина 25а, 2 этаж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Телефон Фонда поддержки предпринимательства: 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8 (8652) 23-56-20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E-mail: info@fppsk.ru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www.fppsk.ru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93888"/>
            <a:ext cx="8229600" cy="2830512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МИКРОКРЕДИТНАЯ КОМПАНИЯ "ФОНД МИКРОФИНАНСИРОВАНИЯ СУБЪЕКТОВ МАЛОГО И СРЕДНЕГО ПРЕДПРИНИМАТЕЛЬСТВА В </a:t>
            </a:r>
            <a:br>
              <a:rPr lang="ru-RU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СТАВРОПОЛЬСКОМ КРАЕ"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tf02895266</Template>
  <TotalTime>2285</TotalTime>
  <Words>2191</Words>
  <Application>Microsoft Office PowerPoint</Application>
  <PresentationFormat>Экран (4:3)</PresentationFormat>
  <Paragraphs>239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«Фонд поддержки предпринимательства в Ставропольском крае»</vt:lpstr>
      <vt:lpstr>Слайд 5</vt:lpstr>
      <vt:lpstr>Слайд 6</vt:lpstr>
      <vt:lpstr>Слайд 7</vt:lpstr>
      <vt:lpstr>     КОНТАКТЫ</vt:lpstr>
      <vt:lpstr>МИКРОКРЕДИТНАЯ КОМПАНИЯ "ФОНД МИКРОФИНАНСИРОВАНИЯ СУБЪЕКТОВ МАЛОГО И СРЕДНЕГО ПРЕДПРИНИМАТЕЛЬСТВА В  СТАВРОПОЛЬСКОМ КРАЕ"</vt:lpstr>
      <vt:lpstr>МИКРОКРЕДИТНАЯ КОМПАНИЯ "ФОНД МИКРОФИНАНСИРОВАНИЯ СУБЪЕКТОВ МАЛОГО И СРЕДНЕГО ПРЕДПРИНИМАТЕЛЬСТВА В  СТАВРОПОЛЬСКОМ КРАЕ"</vt:lpstr>
      <vt:lpstr>МИКРОКРЕДИТНАЯ КОМПАНИЯ "ФОНД МИКРОФИНАНСИРОВАНИЯ СУБЪЕКТОВ МАЛОГО И СРЕДНЕГО ПРЕДПРИНИМАТЕЛЬСТВА В  СТАВРОПОЛЬСКОМ КРАЕ"</vt:lpstr>
      <vt:lpstr>КОНТАКТЫ</vt:lpstr>
      <vt:lpstr>Слайд 13</vt:lpstr>
      <vt:lpstr>«Фонд содействия инновационному  развитию Ставропольского края»</vt:lpstr>
      <vt:lpstr>CТРУКТУРНЫЕ ПОДРАЗДЕЛЕНИЯ </vt:lpstr>
      <vt:lpstr>Услуги подразделений</vt:lpstr>
      <vt:lpstr>Услуги подразделений</vt:lpstr>
      <vt:lpstr>     КОНТАКТЫ</vt:lpstr>
      <vt:lpstr>Гарантийный фонд поддержки субъектов малого и среднего предпринимательства Ставропольского края</vt:lpstr>
      <vt:lpstr>Гарантийный фонд поддержки субъектов малого и среднего предпринимательства Ставропольского края</vt:lpstr>
      <vt:lpstr>Слайд 21</vt:lpstr>
      <vt:lpstr>Гарантийный фонд поддержки субъектов малого и среднего предпринимательства Ставропольского края</vt:lpstr>
      <vt:lpstr>  «Корпорация развития Ставропольского края» </vt:lpstr>
      <vt:lpstr>«Корпорация развития Ставропольского края» </vt:lpstr>
      <vt:lpstr>Региональный индустриальный парк «Георгиевск» на карте Ставропольского края</vt:lpstr>
      <vt:lpstr>СПЕКТР УСЛУГ</vt:lpstr>
      <vt:lpstr>Слайд 27</vt:lpstr>
      <vt:lpstr>Слайд 28</vt:lpstr>
      <vt:lpstr>Слайд 29</vt:lpstr>
      <vt:lpstr>Федеральная корпорация по развитию малого и среднего предпринимательства  (Корпорация МСП)</vt:lpstr>
      <vt:lpstr>Федеральная корпорация по развитию малого и среднего предпринимательства  (Корпорация МСП)</vt:lpstr>
      <vt:lpstr>Слайд 32</vt:lpstr>
      <vt:lpstr>Слайд 33</vt:lpstr>
      <vt:lpstr>Фонд Развития Промышленности</vt:lpstr>
      <vt:lpstr>ГИСПромышленность</vt:lpstr>
      <vt:lpstr>Общественные организации поддерживающие малое и среднее предпринимательство</vt:lpstr>
      <vt:lpstr>Общественные организации поддерживающие малое и среднее предпринимательство</vt:lpstr>
      <vt:lpstr>Общественные организации поддерживающие малое и среднее предпринимательство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поддержка малого и среднего предпринимательства в Ставропольском крае</dc:title>
  <dc:creator>МОЧАЛОВ ДС</dc:creator>
  <cp:lastModifiedBy>Администратор</cp:lastModifiedBy>
  <cp:revision>220</cp:revision>
  <cp:lastPrinted>2017-10-06T05:05:25Z</cp:lastPrinted>
  <dcterms:modified xsi:type="dcterms:W3CDTF">2017-10-11T12:04:47Z</dcterms:modified>
</cp:coreProperties>
</file>