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3041280" y="260640"/>
            <a:ext cx="609228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 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«БЕЗЗАЛОГОВЫЙ»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8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50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51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52" name="CustomShape 13"/>
          <p:cNvSpPr/>
          <p:nvPr/>
        </p:nvSpPr>
        <p:spPr>
          <a:xfrm>
            <a:off x="395640" y="6165360"/>
            <a:ext cx="8424000" cy="574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3" name="CustomShape 14"/>
          <p:cNvSpPr/>
          <p:nvPr/>
        </p:nvSpPr>
        <p:spPr>
          <a:xfrm>
            <a:off x="2483640" y="1556640"/>
            <a:ext cx="2159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от 9,5%** до 13,0%*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" name="CustomShape 15"/>
          <p:cNvSpPr/>
          <p:nvPr/>
        </p:nvSpPr>
        <p:spPr>
          <a:xfrm>
            <a:off x="2483640" y="2061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финансирование оборотного капитала, осуществление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текущих расходов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55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300 000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24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2 физических лиц или 1 юридического  лица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58" name="Picture 3"/>
          <p:cNvPicPr/>
          <p:nvPr/>
        </p:nvPicPr>
        <p:blipFill>
          <a:blip r:embed="rId3"/>
          <a:stretch/>
        </p:blipFill>
        <p:spPr>
          <a:xfrm>
            <a:off x="5220000" y="189108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59" name="CustomShape 19"/>
          <p:cNvSpPr/>
          <p:nvPr/>
        </p:nvSpPr>
        <p:spPr>
          <a:xfrm>
            <a:off x="5436000" y="1447920"/>
            <a:ext cx="3311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- субъекты малого и среднего предпринимательства (в том числе ИП).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5427000" y="1809000"/>
            <a:ext cx="3455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также может быть использован субъектом МСП на обеспечение заявки на участие в конкурсе (аукционе) и исполнение государственного или муниципального контракта.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61" name="Picture 3"/>
          <p:cNvPicPr/>
          <p:nvPr/>
        </p:nvPicPr>
        <p:blipFill>
          <a:blip r:embed="rId3"/>
          <a:stretch/>
        </p:blipFill>
        <p:spPr>
          <a:xfrm>
            <a:off x="5258160" y="328644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62" name="CustomShape 21"/>
          <p:cNvSpPr/>
          <p:nvPr/>
        </p:nvSpPr>
        <p:spPr>
          <a:xfrm>
            <a:off x="5436000" y="3231720"/>
            <a:ext cx="34552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 и другие документы по расходованию средств предоставленного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3" name="CustomShape 22"/>
          <p:cNvSpPr/>
          <p:nvPr/>
        </p:nvSpPr>
        <p:spPr>
          <a:xfrm>
            <a:off x="323640" y="4452120"/>
            <a:ext cx="8496000" cy="176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Процентная ставка зависит от категории заемщика, наличия поручительств,  кредитной истории.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</a:t>
            </a:r>
            <a:r>
              <a:rPr lang="ru-RU" sz="10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Особые категории заемщиков (процентная ставка – ключевая ставка Банка России на дату заключения договора микрозайма плюс 2,0%):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субъект МСП является резидентом индустриального парка, территории опережающего социально-экономического развития РФ;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осуществляет экспортную деятельность и состоит в реестре экспортеров;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женщиной в статусе ИП или женщина является единоличным исполнительным органом юридического лица;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сельхозпроизводителем или потребительским кооперативом, в том числе членом сельхозкооператива;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субъектом социального предпринимательства, осуществляет деятельность в сфере туризма, экологии и спорта;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физическим лицом старше 45 лет;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зарегистрирован и реализует приоритетный проект на территории моногорода Невиномысск и др.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64" name="CustomShape 23"/>
          <p:cNvSpPr/>
          <p:nvPr/>
        </p:nvSpPr>
        <p:spPr>
          <a:xfrm>
            <a:off x="323640" y="583308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«БЕЗЗАЛОГОВЫЙ» 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65" name="Picture 3"/>
          <p:cNvPicPr/>
          <p:nvPr/>
        </p:nvPicPr>
        <p:blipFill>
          <a:blip r:embed="rId3"/>
          <a:stretch/>
        </p:blipFill>
        <p:spPr>
          <a:xfrm>
            <a:off x="5238720" y="25905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66" name="CustomShape 24"/>
          <p:cNvSpPr/>
          <p:nvPr/>
        </p:nvSpPr>
        <p:spPr>
          <a:xfrm>
            <a:off x="5436000" y="2522880"/>
            <a:ext cx="3599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может быть использован на погашение кредиторской задолженности контрагентам  по ранее поставленной продукции (услугам, работам), на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выплату заработной платы, на налоговые платежи и т.п.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68" name="CustomShape 1"/>
          <p:cNvSpPr/>
          <p:nvPr/>
        </p:nvSpPr>
        <p:spPr>
          <a:xfrm>
            <a:off x="3041280" y="260640"/>
            <a:ext cx="609228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 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«МИКРО-СТАРТ»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71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72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73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74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75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77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79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80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81" name="CustomShape 13"/>
          <p:cNvSpPr/>
          <p:nvPr/>
        </p:nvSpPr>
        <p:spPr>
          <a:xfrm>
            <a:off x="395640" y="6165360"/>
            <a:ext cx="8424000" cy="574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82" name="CustomShape 14"/>
          <p:cNvSpPr/>
          <p:nvPr/>
        </p:nvSpPr>
        <p:spPr>
          <a:xfrm>
            <a:off x="2483640" y="1556640"/>
            <a:ext cx="2159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от 9,5%** до 12,0%*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83" name="CustomShape 15"/>
          <p:cNvSpPr/>
          <p:nvPr/>
        </p:nvSpPr>
        <p:spPr>
          <a:xfrm>
            <a:off x="2483640" y="2061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приобретение материально-производственных запасов, товаров для перепродажи, ремонт помещений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84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500 000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85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24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86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2 физических лиц или 1 юридического  лица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87" name="Picture 3"/>
          <p:cNvPicPr/>
          <p:nvPr/>
        </p:nvPicPr>
        <p:blipFill>
          <a:blip r:embed="rId3"/>
          <a:stretch/>
        </p:blipFill>
        <p:spPr>
          <a:xfrm>
            <a:off x="5220000" y="190008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88" name="CustomShape 19"/>
          <p:cNvSpPr/>
          <p:nvPr/>
        </p:nvSpPr>
        <p:spPr>
          <a:xfrm>
            <a:off x="5436000" y="1447920"/>
            <a:ext cx="3311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- субъекты малого и среднего предпринимательства (в том числе ИП).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9" name="CustomShape 20"/>
          <p:cNvSpPr/>
          <p:nvPr/>
        </p:nvSpPr>
        <p:spPr>
          <a:xfrm>
            <a:off x="5427000" y="1846080"/>
            <a:ext cx="3455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Срок со дня государственной регистрации заявителя в качестве субъекта МСП – не более 12 месяцев.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90" name="CustomShape 21"/>
          <p:cNvSpPr/>
          <p:nvPr/>
        </p:nvSpPr>
        <p:spPr>
          <a:xfrm>
            <a:off x="5436000" y="2611080"/>
            <a:ext cx="3455280" cy="59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Учредитель (участник) юридического лица ранее не являлся и не является участником (учредителем) других юридических лиц.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91" name="Picture 3"/>
          <p:cNvPicPr/>
          <p:nvPr/>
        </p:nvPicPr>
        <p:blipFill>
          <a:blip r:embed="rId3"/>
          <a:stretch/>
        </p:blipFill>
        <p:spPr>
          <a:xfrm>
            <a:off x="5227560" y="2311920"/>
            <a:ext cx="212040" cy="231840"/>
          </a:xfrm>
          <a:prstGeom prst="rect">
            <a:avLst/>
          </a:prstGeom>
          <a:ln>
            <a:noFill/>
          </a:ln>
        </p:spPr>
      </p:pic>
      <p:pic>
        <p:nvPicPr>
          <p:cNvPr id="92" name="Picture 3"/>
          <p:cNvPicPr/>
          <p:nvPr/>
        </p:nvPicPr>
        <p:blipFill>
          <a:blip r:embed="rId3"/>
          <a:stretch/>
        </p:blipFill>
        <p:spPr>
          <a:xfrm>
            <a:off x="5238720" y="323100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93" name="CustomShape 22"/>
          <p:cNvSpPr/>
          <p:nvPr/>
        </p:nvSpPr>
        <p:spPr>
          <a:xfrm>
            <a:off x="5436000" y="3185640"/>
            <a:ext cx="34552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 и другие документы по расходованию средств предоставленного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94" name="CustomShape 23"/>
          <p:cNvSpPr/>
          <p:nvPr/>
        </p:nvSpPr>
        <p:spPr>
          <a:xfrm>
            <a:off x="323640" y="4452120"/>
            <a:ext cx="8496000" cy="176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Процентная ставка зависит от категории заемщика, наличия поручительств,  кредитной истории.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</a:t>
            </a:r>
            <a:r>
              <a:rPr lang="ru-RU" sz="10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Особые категории заемщиков (процентная ставка – ключевая ставка Банка России на дату заключения договора микрозайма плюс 1,5%):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субъект МСП является резидентом индустриального парка, территории опережающего социально-экономического развития РФ;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осуществляет экспортную деятельность и состоит в реестре экспортеров;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женщиной в статусе ИП или женщина является единоличным исполнительным органом юридического лица;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сельхозпроизводителем или потребительским кооперативом, в том числе членом сельхозкооператива;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субъектом социального предпринимательства, осуществляет деятельность в сфере туризма, экологии и спорта;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физическим лицом старше 45 лет;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зарегистрирован и реализует приоритетный проект на территории моногорода Невиномысск и др.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95" name="CustomShape 24"/>
          <p:cNvSpPr/>
          <p:nvPr/>
        </p:nvSpPr>
        <p:spPr>
          <a:xfrm>
            <a:off x="323640" y="583308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«МИКРО-СТАРТ» 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96" name="CustomShape 25"/>
          <p:cNvSpPr/>
          <p:nvPr/>
        </p:nvSpPr>
        <p:spPr>
          <a:xfrm>
            <a:off x="5436000" y="2232000"/>
            <a:ext cx="3455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Заявитель не должен быть ранее зарегистрирован в качестве ИП.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97" name="Picture 3"/>
          <p:cNvPicPr/>
          <p:nvPr/>
        </p:nvPicPr>
        <p:blipFill>
          <a:blip r:embed="rId3"/>
          <a:stretch/>
        </p:blipFill>
        <p:spPr>
          <a:xfrm>
            <a:off x="5238720" y="2699640"/>
            <a:ext cx="212040" cy="23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99" name="CustomShape 1"/>
          <p:cNvSpPr/>
          <p:nvPr/>
        </p:nvSpPr>
        <p:spPr>
          <a:xfrm>
            <a:off x="3041280" y="260640"/>
            <a:ext cx="609228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 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«МИКРО-ОБОРОТ»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2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03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4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5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6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08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110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11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12" name="CustomShape 13"/>
          <p:cNvSpPr/>
          <p:nvPr/>
        </p:nvSpPr>
        <p:spPr>
          <a:xfrm>
            <a:off x="395640" y="6165360"/>
            <a:ext cx="8424000" cy="574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13" name="CustomShape 14"/>
          <p:cNvSpPr/>
          <p:nvPr/>
        </p:nvSpPr>
        <p:spPr>
          <a:xfrm>
            <a:off x="2483640" y="1556640"/>
            <a:ext cx="2159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от 4,75%** до 11,0%*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4" name="CustomShape 15"/>
          <p:cNvSpPr/>
          <p:nvPr/>
        </p:nvSpPr>
        <p:spPr>
          <a:xfrm>
            <a:off x="2483640" y="2061000"/>
            <a:ext cx="2519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финансирование оборотного капитала, осуществление текущих расходов, рефинансирование кредитов и займов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15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5 000 000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6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24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7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физического лица и/или юридического лица, залог ликвидного имущества, гарантия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118" name="Picture 3"/>
          <p:cNvPicPr/>
          <p:nvPr/>
        </p:nvPicPr>
        <p:blipFill>
          <a:blip r:embed="rId3"/>
          <a:stretch/>
        </p:blipFill>
        <p:spPr>
          <a:xfrm>
            <a:off x="5220000" y="188172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19" name="CustomShape 19"/>
          <p:cNvSpPr/>
          <p:nvPr/>
        </p:nvSpPr>
        <p:spPr>
          <a:xfrm>
            <a:off x="5436000" y="1447920"/>
            <a:ext cx="3311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- субъекты малого и среднего предпринимательства (в том числе ИП).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20" name="CustomShape 20"/>
          <p:cNvSpPr/>
          <p:nvPr/>
        </p:nvSpPr>
        <p:spPr>
          <a:xfrm>
            <a:off x="5436000" y="1817280"/>
            <a:ext cx="3455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также предоставляется на рефинансиро-вание кредитных обязательств заемщика по ранее предоставленным кредитам и займам кредитными организациями на инвестиционные цели.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21" name="CustomShape 21"/>
          <p:cNvSpPr/>
          <p:nvPr/>
        </p:nvSpPr>
        <p:spPr>
          <a:xfrm>
            <a:off x="5436000" y="2527920"/>
            <a:ext cx="3599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может быть использован на погашение кредиторской задолженности контрагентам  по ранее поставленной продукции (услугам, работам), на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выплату заработной платы, на налоговые платежи и т.п.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122" name="Picture 3"/>
          <p:cNvPicPr/>
          <p:nvPr/>
        </p:nvPicPr>
        <p:blipFill>
          <a:blip r:embed="rId3"/>
          <a:stretch/>
        </p:blipFill>
        <p:spPr>
          <a:xfrm>
            <a:off x="5227560" y="2599920"/>
            <a:ext cx="212040" cy="231840"/>
          </a:xfrm>
          <a:prstGeom prst="rect">
            <a:avLst/>
          </a:prstGeom>
          <a:ln>
            <a:noFill/>
          </a:ln>
        </p:spPr>
      </p:pic>
      <p:pic>
        <p:nvPicPr>
          <p:cNvPr id="123" name="Picture 3"/>
          <p:cNvPicPr/>
          <p:nvPr/>
        </p:nvPicPr>
        <p:blipFill>
          <a:blip r:embed="rId3"/>
          <a:stretch/>
        </p:blipFill>
        <p:spPr>
          <a:xfrm>
            <a:off x="5236560" y="330732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24" name="CustomShape 22"/>
          <p:cNvSpPr/>
          <p:nvPr/>
        </p:nvSpPr>
        <p:spPr>
          <a:xfrm>
            <a:off x="5436000" y="3231720"/>
            <a:ext cx="34552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 и другие документы по расходованию средств предоставленного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25" name="CustomShape 23"/>
          <p:cNvSpPr/>
          <p:nvPr/>
        </p:nvSpPr>
        <p:spPr>
          <a:xfrm>
            <a:off x="323640" y="4452120"/>
            <a:ext cx="8496000" cy="176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Процентная ставка зависит от категории заемщика, наличия поручительств, залогового обеспечения, гарантии, кредитной истории.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</a:t>
            </a:r>
            <a:r>
              <a:rPr lang="ru-RU" sz="10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Особые категории заемщиков (процентная ставка – ключевая ставка Банка России на дату заключения договора микрозайма):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субъект МСП является резидентом индустриального парка, территории опережающего социально-экономического развития РФ;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осуществляет экспортную деятельность и состоит в реестре экспортеров;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женщиной в статусе ИП или женщина является единоличным исполнительным органом юридического лица;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сельхозпроизводителем или потребительским кооперативом, в том числе членом сельхозкооператива;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субъектом социального предпринимательства, осуществляет деятельность в сфере туризма, экологии и спорта;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физическим лицом старше 45 лет;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зарегистрирован и реализует приоритетный проект на территории моногорода Невиномысск и др.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126" name="CustomShape 24"/>
          <p:cNvSpPr/>
          <p:nvPr/>
        </p:nvSpPr>
        <p:spPr>
          <a:xfrm>
            <a:off x="323640" y="583308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«МИКРО-ОБОРОТ»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3041280" y="260640"/>
            <a:ext cx="609228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 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«МИКРО-ИНВЕСТ»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33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34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35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7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139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40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41" name="CustomShape 13"/>
          <p:cNvSpPr/>
          <p:nvPr/>
        </p:nvSpPr>
        <p:spPr>
          <a:xfrm>
            <a:off x="395640" y="6165360"/>
            <a:ext cx="8424000" cy="574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42" name="CustomShape 14"/>
          <p:cNvSpPr/>
          <p:nvPr/>
        </p:nvSpPr>
        <p:spPr>
          <a:xfrm>
            <a:off x="2483640" y="1556640"/>
            <a:ext cx="2159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от 4,75%** до 11,0%*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3" name="CustomShape 15"/>
          <p:cNvSpPr/>
          <p:nvPr/>
        </p:nvSpPr>
        <p:spPr>
          <a:xfrm>
            <a:off x="2483640" y="2061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инвестиции в основной капитал, приобретение коммерческой недви-жимости, земельных участков и т.д.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44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5 000 000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5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36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6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физического лица и/или юридического лица, залог ликвидного имущества, гарантия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147" name="Picture 3"/>
          <p:cNvPicPr/>
          <p:nvPr/>
        </p:nvPicPr>
        <p:blipFill>
          <a:blip r:embed="rId3"/>
          <a:stretch/>
        </p:blipFill>
        <p:spPr>
          <a:xfrm>
            <a:off x="5220000" y="188172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48" name="CustomShape 19"/>
          <p:cNvSpPr/>
          <p:nvPr/>
        </p:nvSpPr>
        <p:spPr>
          <a:xfrm>
            <a:off x="5436000" y="1447920"/>
            <a:ext cx="3311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- субъекты малого и среднего предпринимательства (в том числе ИП).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49" name="CustomShape 20"/>
          <p:cNvSpPr/>
          <p:nvPr/>
        </p:nvSpPr>
        <p:spPr>
          <a:xfrm>
            <a:off x="5436000" y="1817280"/>
            <a:ext cx="3455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также предоставляется на рефинансиро-вание кредитных обязательств заемщика по ранее предоставленным кредитам и займам кредитными организациями на инвестиционные цели.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50" name="CustomShape 21"/>
          <p:cNvSpPr/>
          <p:nvPr/>
        </p:nvSpPr>
        <p:spPr>
          <a:xfrm>
            <a:off x="5436000" y="2527920"/>
            <a:ext cx="3455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на приобретение коммерческой недвижимости выдается только после заключения и предоставления в Фонд договора купли-продажи, соглашения или договора о намерениях.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151" name="Picture 3"/>
          <p:cNvPicPr/>
          <p:nvPr/>
        </p:nvPicPr>
        <p:blipFill>
          <a:blip r:embed="rId3"/>
          <a:stretch/>
        </p:blipFill>
        <p:spPr>
          <a:xfrm>
            <a:off x="5227560" y="2599920"/>
            <a:ext cx="212040" cy="231840"/>
          </a:xfrm>
          <a:prstGeom prst="rect">
            <a:avLst/>
          </a:prstGeom>
          <a:ln>
            <a:noFill/>
          </a:ln>
        </p:spPr>
      </p:pic>
      <p:pic>
        <p:nvPicPr>
          <p:cNvPr id="152" name="Picture 3"/>
          <p:cNvPicPr/>
          <p:nvPr/>
        </p:nvPicPr>
        <p:blipFill>
          <a:blip r:embed="rId3"/>
          <a:stretch/>
        </p:blipFill>
        <p:spPr>
          <a:xfrm>
            <a:off x="5236560" y="330732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53" name="CustomShape 22"/>
          <p:cNvSpPr/>
          <p:nvPr/>
        </p:nvSpPr>
        <p:spPr>
          <a:xfrm>
            <a:off x="5436000" y="3231720"/>
            <a:ext cx="34552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 и другие документы по расходованию средств предоставленного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54" name="CustomShape 23"/>
          <p:cNvSpPr/>
          <p:nvPr/>
        </p:nvSpPr>
        <p:spPr>
          <a:xfrm>
            <a:off x="323640" y="4452120"/>
            <a:ext cx="8496000" cy="176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Процентная ставка зависит от категории заемщика, наличия поручительств, залогового обеспечения, гарантии, кредитной истории.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</a:t>
            </a:r>
            <a:r>
              <a:rPr lang="ru-RU" sz="10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Особые категории заемщиков (процентная ставка – ключевая ставка Банка России на дату заключения договора микрозайма):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субъект МСП является резидентом индустриального парка, территории опережающего социально-экономического развития РФ;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осуществляет экспортную деятельность и состоит в реестре экспортеров;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женщиной в статусе ИП или женщина является единоличным исполнительным органом юридического лица;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сельхозпроизводителем или потребительским кооперативом, в том числе членом сельхозкооператива;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субъектом социального предпринимательства, осуществляет деятельность в сфере туризма, экологии и спорта;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физическим лицом старше 45 лет;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зарегистрирован и реализует приоритетный проект на территории моногорода Невиномысск и др.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155" name="CustomShape 24"/>
          <p:cNvSpPr/>
          <p:nvPr/>
        </p:nvSpPr>
        <p:spPr>
          <a:xfrm>
            <a:off x="323640" y="583308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«МИКРО-ИНВЕСТ»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157" name="CustomShape 1"/>
          <p:cNvSpPr/>
          <p:nvPr/>
        </p:nvSpPr>
        <p:spPr>
          <a:xfrm>
            <a:off x="3041280" y="260640"/>
            <a:ext cx="609228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 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«ПРОМЫШЛЕННИК»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61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62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63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64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66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168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69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0" name="CustomShape 13"/>
          <p:cNvSpPr/>
          <p:nvPr/>
        </p:nvSpPr>
        <p:spPr>
          <a:xfrm>
            <a:off x="395640" y="6165360"/>
            <a:ext cx="8424000" cy="574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71" name="CustomShape 14"/>
          <p:cNvSpPr/>
          <p:nvPr/>
        </p:nvSpPr>
        <p:spPr>
          <a:xfrm>
            <a:off x="2483640" y="155664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1%*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2" name="CustomShape 15"/>
          <p:cNvSpPr/>
          <p:nvPr/>
        </p:nvSpPr>
        <p:spPr>
          <a:xfrm>
            <a:off x="2483640" y="2061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инвестиции в основной капитал, приобретение коммерческой недви-жимости, земельных участков и т.д.</a:t>
            </a:r>
            <a:r>
              <a:rPr lang="ru-RU" sz="1000" b="1" strike="noStrike" spc="-1">
                <a:solidFill>
                  <a:srgbClr val="C00000"/>
                </a:solidFill>
                <a:latin typeface="Arial"/>
                <a:ea typeface="DejaVu Sans"/>
              </a:rPr>
              <a:t>**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3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5 000 000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4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36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5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физического лица и/или юридического лица, залог ликвидного имущества, гарантия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176" name="Picture 3"/>
          <p:cNvPicPr/>
          <p:nvPr/>
        </p:nvPicPr>
        <p:blipFill>
          <a:blip r:embed="rId3"/>
          <a:stretch/>
        </p:blipFill>
        <p:spPr>
          <a:xfrm>
            <a:off x="5220000" y="190008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77" name="CustomShape 19"/>
          <p:cNvSpPr/>
          <p:nvPr/>
        </p:nvSpPr>
        <p:spPr>
          <a:xfrm>
            <a:off x="5436000" y="1447920"/>
            <a:ext cx="3311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- субъекты малого и среднего предпринимательства (в том числе ИП).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78" name="CustomShape 20"/>
          <p:cNvSpPr/>
          <p:nvPr/>
        </p:nvSpPr>
        <p:spPr>
          <a:xfrm>
            <a:off x="5436000" y="1839600"/>
            <a:ext cx="3455280" cy="7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Субъекты МСП, занятые в обрабатывающей отрасли Раздел С, ОКВЭД -2 2018, классы ОКВЭД 10-33 (за исключением видов деятельности по производству подакцизных товаров) ОК 029-2014 (КДЕС ред.2)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79" name="CustomShape 21"/>
          <p:cNvSpPr/>
          <p:nvPr/>
        </p:nvSpPr>
        <p:spPr>
          <a:xfrm>
            <a:off x="5436000" y="2566080"/>
            <a:ext cx="3455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является целевым и предоставляется в целях финансирования инвестиционных затрат.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180" name="Picture 3"/>
          <p:cNvPicPr/>
          <p:nvPr/>
        </p:nvPicPr>
        <p:blipFill>
          <a:blip r:embed="rId3"/>
          <a:stretch/>
        </p:blipFill>
        <p:spPr>
          <a:xfrm>
            <a:off x="5227560" y="2637000"/>
            <a:ext cx="212040" cy="231840"/>
          </a:xfrm>
          <a:prstGeom prst="rect">
            <a:avLst/>
          </a:prstGeom>
          <a:ln>
            <a:noFill/>
          </a:ln>
        </p:spPr>
      </p:pic>
      <p:pic>
        <p:nvPicPr>
          <p:cNvPr id="181" name="Picture 3"/>
          <p:cNvPicPr/>
          <p:nvPr/>
        </p:nvPicPr>
        <p:blipFill>
          <a:blip r:embed="rId3"/>
          <a:stretch/>
        </p:blipFill>
        <p:spPr>
          <a:xfrm>
            <a:off x="5236560" y="30855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82" name="CustomShape 22"/>
          <p:cNvSpPr/>
          <p:nvPr/>
        </p:nvSpPr>
        <p:spPr>
          <a:xfrm>
            <a:off x="5436000" y="2997000"/>
            <a:ext cx="3455280" cy="142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поставщиком, инвентарная карточка по учету объекта основных средств и другие документы по расходованию средств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83" name="CustomShape 23"/>
          <p:cNvSpPr/>
          <p:nvPr/>
        </p:nvSpPr>
        <p:spPr>
          <a:xfrm>
            <a:off x="323640" y="4531320"/>
            <a:ext cx="8496000" cy="132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Оплата процентов производится единовременно в 100% объеме за весь период действия договора в срок не позднее 10 календарных дней со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дня подписания договора микрозайма в сумме согласно графику.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Предоставленный микрозайм может быть также использован: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приобретение коммерческой недвижимости, используемой в производственных целях (обрабатывающей отрасли);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оплату расходов на транспортировку, монтаж, пуско-наладку и ввод в эксплуатацию приобретаемого оборудования (в размере не более 10% от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общей суммы микрозайма);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оплату прочих расходов, связанных с получением разрешений (аккредитации) или лицензий (в случае необходимости) на организацию производства с использованием приобретаемого оборудования и пр.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184" name="CustomShape 24"/>
          <p:cNvSpPr/>
          <p:nvPr/>
        </p:nvSpPr>
        <p:spPr>
          <a:xfrm>
            <a:off x="323640" y="580536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«ПРОМЫШЛЕННИК»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186" name="CustomShape 1"/>
          <p:cNvSpPr/>
          <p:nvPr/>
        </p:nvSpPr>
        <p:spPr>
          <a:xfrm>
            <a:off x="3115440" y="260640"/>
            <a:ext cx="602964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«Я – САМОЗАНЯТЫЙ»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3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95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197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198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9" name="CustomShape 13"/>
          <p:cNvSpPr/>
          <p:nvPr/>
        </p:nvSpPr>
        <p:spPr>
          <a:xfrm>
            <a:off x="395640" y="6093360"/>
            <a:ext cx="8424000" cy="646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0" name="CustomShape 14"/>
          <p:cNvSpPr/>
          <p:nvPr/>
        </p:nvSpPr>
        <p:spPr>
          <a:xfrm>
            <a:off x="2483640" y="1556640"/>
            <a:ext cx="2159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от 4,75%** до 9,5%*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5"/>
          <p:cNvSpPr/>
          <p:nvPr/>
        </p:nvSpPr>
        <p:spPr>
          <a:xfrm>
            <a:off x="2483640" y="2061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финансирование оборотного капитала, инвестиции в основной капитал, текущие расходы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2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500 000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36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не менее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2 физ.лиц или юридического лица, залог ликвидного имущества 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205" name="Picture 3"/>
          <p:cNvPicPr/>
          <p:nvPr/>
        </p:nvPicPr>
        <p:blipFill>
          <a:blip r:embed="rId3"/>
          <a:stretch/>
        </p:blipFill>
        <p:spPr>
          <a:xfrm>
            <a:off x="5220000" y="206100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206" name="CustomShape 19"/>
          <p:cNvSpPr/>
          <p:nvPr/>
        </p:nvSpPr>
        <p:spPr>
          <a:xfrm>
            <a:off x="5436000" y="1484640"/>
            <a:ext cx="3311280" cy="59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– физические лица (за исключением ИП),  применяющие специальный налоговый режим «Налог на профессиональный доход».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07" name="CustomShape 20"/>
          <p:cNvSpPr/>
          <p:nvPr/>
        </p:nvSpPr>
        <p:spPr>
          <a:xfrm>
            <a:off x="5436000" y="2016720"/>
            <a:ext cx="3455280" cy="59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Срок предоставления микрозайма до 24 месяцев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при финансировании оборотного капитала и осуществлении текущих расходов.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08" name="CustomShape 21"/>
          <p:cNvSpPr/>
          <p:nvPr/>
        </p:nvSpPr>
        <p:spPr>
          <a:xfrm>
            <a:off x="5436000" y="2565000"/>
            <a:ext cx="3455280" cy="59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Срок предоставления микрозайма до 36 месяцев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при осуществлении инвестиций в основной капитал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и приобретении транспортных средств.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209" name="Picture 3"/>
          <p:cNvPicPr/>
          <p:nvPr/>
        </p:nvPicPr>
        <p:blipFill>
          <a:blip r:embed="rId3"/>
          <a:stretch/>
        </p:blipFill>
        <p:spPr>
          <a:xfrm>
            <a:off x="5227560" y="2637000"/>
            <a:ext cx="212040" cy="231840"/>
          </a:xfrm>
          <a:prstGeom prst="rect">
            <a:avLst/>
          </a:prstGeom>
          <a:ln>
            <a:noFill/>
          </a:ln>
        </p:spPr>
      </p:pic>
      <p:pic>
        <p:nvPicPr>
          <p:cNvPr id="210" name="Picture 3"/>
          <p:cNvPicPr/>
          <p:nvPr/>
        </p:nvPicPr>
        <p:blipFill>
          <a:blip r:embed="rId3"/>
          <a:stretch/>
        </p:blipFill>
        <p:spPr>
          <a:xfrm>
            <a:off x="5236560" y="314100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211" name="CustomShape 22"/>
          <p:cNvSpPr/>
          <p:nvPr/>
        </p:nvSpPr>
        <p:spPr>
          <a:xfrm>
            <a:off x="5436000" y="3115080"/>
            <a:ext cx="34552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 и другие документы по расходованию средств предоставленного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2" name="CustomShape 23"/>
          <p:cNvSpPr/>
          <p:nvPr/>
        </p:nvSpPr>
        <p:spPr>
          <a:xfrm>
            <a:off x="323640" y="4543920"/>
            <a:ext cx="8496000" cy="14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Процентная ставка зависит от категории заемщика, наличия поручительств, залогового обеспечения, кредитной истории.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</a:t>
            </a:r>
            <a:r>
              <a:rPr lang="ru-RU" sz="10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Особые категории заемщиков:</a:t>
            </a:r>
            <a:endParaRPr lang="ru-RU" sz="1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физические лица (за исключением ИП), зарегистрированные и реализующие приоритетные проекты на территории моногорода Невиномысск;</a:t>
            </a:r>
            <a:endParaRPr lang="ru-RU" sz="1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резиденты бизнес-инкубатора (за исключением бизнес-инкубаторов инновационного типа);</a:t>
            </a:r>
            <a:endParaRPr lang="ru-RU" sz="1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в сфере туризма, экологии и спорта;</a:t>
            </a:r>
            <a:endParaRPr lang="ru-RU" sz="1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старше 45 лет, вновь зарегистрированные и действующие менее 1 года, на момент принятия решения о предоставлении микрозайма;</a:t>
            </a:r>
            <a:endParaRPr lang="ru-RU" sz="1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женщины (за исключением ИП).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213" name="CustomShape 24"/>
          <p:cNvSpPr/>
          <p:nvPr/>
        </p:nvSpPr>
        <p:spPr>
          <a:xfrm>
            <a:off x="395640" y="566136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«Я – САМОЗАНЯТЫЙ»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2"/>
          <p:cNvPicPr/>
          <p:nvPr/>
        </p:nvPicPr>
        <p:blipFill>
          <a:blip r:embed="rId2"/>
          <a:srcRect l="39617" t="20467" b="14564"/>
          <a:stretch/>
        </p:blipFill>
        <p:spPr>
          <a:xfrm>
            <a:off x="251640" y="116640"/>
            <a:ext cx="2663280" cy="720000"/>
          </a:xfrm>
          <a:prstGeom prst="rect">
            <a:avLst/>
          </a:prstGeom>
          <a:ln>
            <a:noFill/>
          </a:ln>
        </p:spPr>
      </p:pic>
      <p:sp>
        <p:nvSpPr>
          <p:cNvPr id="215" name="CustomShape 1"/>
          <p:cNvSpPr/>
          <p:nvPr/>
        </p:nvSpPr>
        <p:spPr>
          <a:xfrm>
            <a:off x="3041280" y="260640"/>
            <a:ext cx="6092280" cy="455400"/>
          </a:xfrm>
          <a:prstGeom prst="rect">
            <a:avLst/>
          </a:prstGeom>
          <a:solidFill>
            <a:srgbClr val="D8E3F0"/>
          </a:solidFill>
          <a:ln>
            <a:solidFill>
              <a:srgbClr val="D8E3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2060"/>
                </a:solidFill>
                <a:latin typeface="Arial Black"/>
                <a:ea typeface="DejaVu Sans"/>
              </a:rPr>
              <a:t> Микрозайм </a:t>
            </a:r>
            <a:r>
              <a:rPr lang="ru-RU" sz="2400" b="0" strike="noStrike" spc="-1">
                <a:solidFill>
                  <a:srgbClr val="FF0000"/>
                </a:solidFill>
                <a:latin typeface="Arial Black"/>
                <a:ea typeface="DejaVu Sans"/>
              </a:rPr>
              <a:t>«ДОВЕРИЕ»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395640" y="980640"/>
            <a:ext cx="4535280" cy="430920"/>
          </a:xfrm>
          <a:prstGeom prst="rect">
            <a:avLst/>
          </a:prstGeom>
          <a:solidFill>
            <a:srgbClr val="007DDA"/>
          </a:solidFill>
          <a:ln>
            <a:solidFill>
              <a:srgbClr val="007DD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 Black"/>
                <a:ea typeface="DejaVu Sans"/>
              </a:rPr>
              <a:t>УСЛОВИЯ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395640" y="155664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СТАВКА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395640" y="2709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2060"/>
                </a:solidFill>
                <a:latin typeface="Arial"/>
                <a:ea typeface="DejaVu Sans"/>
              </a:rPr>
              <a:t>МАКСИМАЛЬНАЯ СУММА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5"/>
          <p:cNvSpPr/>
          <p:nvPr/>
        </p:nvSpPr>
        <p:spPr>
          <a:xfrm>
            <a:off x="395640" y="2133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ЦЕЛЬ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20" name="CustomShape 6"/>
          <p:cNvSpPr/>
          <p:nvPr/>
        </p:nvSpPr>
        <p:spPr>
          <a:xfrm>
            <a:off x="395640" y="3285000"/>
            <a:ext cx="1943280" cy="430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СРОК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21" name="CustomShape 7"/>
          <p:cNvSpPr/>
          <p:nvPr/>
        </p:nvSpPr>
        <p:spPr>
          <a:xfrm>
            <a:off x="395640" y="3861000"/>
            <a:ext cx="1943280" cy="502920"/>
          </a:xfrm>
          <a:prstGeom prst="rect">
            <a:avLst/>
          </a:prstGeom>
          <a:solidFill>
            <a:srgbClr val="AEC5E0"/>
          </a:solidFill>
          <a:ln>
            <a:solidFill>
              <a:srgbClr val="AEC5E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ОБЕСПЕЧЕНИЕ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22" name="CustomShape 8"/>
          <p:cNvSpPr/>
          <p:nvPr/>
        </p:nvSpPr>
        <p:spPr>
          <a:xfrm>
            <a:off x="2483640" y="1556640"/>
            <a:ext cx="2447280" cy="280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9"/>
          <p:cNvSpPr/>
          <p:nvPr/>
        </p:nvSpPr>
        <p:spPr>
          <a:xfrm>
            <a:off x="5076000" y="1002240"/>
            <a:ext cx="359928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Общие условия кредитования: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4" name="Line 10"/>
          <p:cNvSpPr/>
          <p:nvPr/>
        </p:nvSpPr>
        <p:spPr>
          <a:xfrm>
            <a:off x="5220000" y="1412640"/>
            <a:ext cx="3456360" cy="360"/>
          </a:xfrm>
          <a:prstGeom prst="line">
            <a:avLst/>
          </a:prstGeom>
          <a:ln w="2844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11"/>
          <p:cNvSpPr/>
          <p:nvPr/>
        </p:nvSpPr>
        <p:spPr>
          <a:xfrm>
            <a:off x="5220000" y="1484640"/>
            <a:ext cx="3599280" cy="287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    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pic>
        <p:nvPicPr>
          <p:cNvPr id="226" name="Picture 3"/>
          <p:cNvPicPr/>
          <p:nvPr/>
        </p:nvPicPr>
        <p:blipFill>
          <a:blip r:embed="rId3"/>
          <a:stretch/>
        </p:blipFill>
        <p:spPr>
          <a:xfrm>
            <a:off x="5220000" y="153036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227" name="CustomShape 12"/>
          <p:cNvSpPr/>
          <p:nvPr/>
        </p:nvSpPr>
        <p:spPr>
          <a:xfrm>
            <a:off x="395640" y="4509000"/>
            <a:ext cx="5975640" cy="165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8" name="CustomShape 13"/>
          <p:cNvSpPr/>
          <p:nvPr/>
        </p:nvSpPr>
        <p:spPr>
          <a:xfrm>
            <a:off x="395640" y="6165360"/>
            <a:ext cx="8424000" cy="57492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Получить консультацию можно по телефону: </a:t>
            </a:r>
            <a:r>
              <a:rPr lang="ru-RU" sz="18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(8652) 35-41-65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«Горячая линия» поддержки предпринимательства на территории ГГО СК:  </a:t>
            </a:r>
            <a:r>
              <a:rPr lang="ru-RU" sz="1200" b="0" strike="noStrike" spc="-1">
                <a:solidFill>
                  <a:srgbClr val="C00000"/>
                </a:solidFill>
                <a:latin typeface="Arial Black"/>
                <a:ea typeface="DejaVu Sans"/>
              </a:rPr>
              <a:t>8 (87951) 5-00-08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9" name="CustomShape 14"/>
          <p:cNvSpPr/>
          <p:nvPr/>
        </p:nvSpPr>
        <p:spPr>
          <a:xfrm>
            <a:off x="2483640" y="1556640"/>
            <a:ext cx="2159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от 4,75%** до 11,0%*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0" name="CustomShape 15"/>
          <p:cNvSpPr/>
          <p:nvPr/>
        </p:nvSpPr>
        <p:spPr>
          <a:xfrm>
            <a:off x="2483640" y="2061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на любые цели предпринимательской деятельности заемщика, имеющего положительную кредитную историю 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31" name="CustomShape 16"/>
          <p:cNvSpPr/>
          <p:nvPr/>
        </p:nvSpPr>
        <p:spPr>
          <a:xfrm>
            <a:off x="2483640" y="2690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500 000 рублей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2" name="CustomShape 17"/>
          <p:cNvSpPr/>
          <p:nvPr/>
        </p:nvSpPr>
        <p:spPr>
          <a:xfrm>
            <a:off x="2483640" y="3257280"/>
            <a:ext cx="1943280" cy="43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12 месяцев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3" name="CustomShape 18"/>
          <p:cNvSpPr/>
          <p:nvPr/>
        </p:nvSpPr>
        <p:spPr>
          <a:xfrm>
            <a:off x="2483640" y="3789000"/>
            <a:ext cx="2447280" cy="57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ts val="14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поручительство физического лица и/или юридического лица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234" name="Picture 3"/>
          <p:cNvPicPr/>
          <p:nvPr/>
        </p:nvPicPr>
        <p:blipFill>
          <a:blip r:embed="rId3"/>
          <a:stretch/>
        </p:blipFill>
        <p:spPr>
          <a:xfrm>
            <a:off x="5220000" y="188172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235" name="CustomShape 19"/>
          <p:cNvSpPr/>
          <p:nvPr/>
        </p:nvSpPr>
        <p:spPr>
          <a:xfrm>
            <a:off x="5436000" y="1447920"/>
            <a:ext cx="331128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Заемщики - субъекты малого и среднего предпринимательства (в том числе ИП).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36" name="CustomShape 20"/>
          <p:cNvSpPr/>
          <p:nvPr/>
        </p:nvSpPr>
        <p:spPr>
          <a:xfrm>
            <a:off x="5436000" y="1817280"/>
            <a:ext cx="3455280" cy="9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Микрозайм предоставляется на любые цели, связанные с предпринимательской деятельностью заемщикам, имеющего положительную кредитную историю в Фонде за период действия последнего выданного микрозайма.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37" name="CustomShape 21"/>
          <p:cNvSpPr/>
          <p:nvPr/>
        </p:nvSpPr>
        <p:spPr>
          <a:xfrm>
            <a:off x="5436000" y="2678040"/>
            <a:ext cx="3455280" cy="59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Обязательным условием выдачи микрозайма является предоставление поручительства физического и/или юридического лица.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238" name="Picture 3"/>
          <p:cNvPicPr/>
          <p:nvPr/>
        </p:nvPicPr>
        <p:blipFill>
          <a:blip r:embed="rId3"/>
          <a:stretch/>
        </p:blipFill>
        <p:spPr>
          <a:xfrm>
            <a:off x="5227560" y="2709000"/>
            <a:ext cx="212040" cy="231840"/>
          </a:xfrm>
          <a:prstGeom prst="rect">
            <a:avLst/>
          </a:prstGeom>
          <a:ln>
            <a:noFill/>
          </a:ln>
        </p:spPr>
      </p:pic>
      <p:pic>
        <p:nvPicPr>
          <p:cNvPr id="239" name="Picture 3"/>
          <p:cNvPicPr/>
          <p:nvPr/>
        </p:nvPicPr>
        <p:blipFill>
          <a:blip r:embed="rId3"/>
          <a:stretch/>
        </p:blipFill>
        <p:spPr>
          <a:xfrm>
            <a:off x="5236560" y="3307320"/>
            <a:ext cx="212040" cy="231840"/>
          </a:xfrm>
          <a:prstGeom prst="rect">
            <a:avLst/>
          </a:prstGeom>
          <a:ln>
            <a:noFill/>
          </a:ln>
        </p:spPr>
      </p:pic>
      <p:sp>
        <p:nvSpPr>
          <p:cNvPr id="240" name="CustomShape 22"/>
          <p:cNvSpPr/>
          <p:nvPr/>
        </p:nvSpPr>
        <p:spPr>
          <a:xfrm>
            <a:off x="5436000" y="3231720"/>
            <a:ext cx="34552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Предоставление подтверждающих документов при целевого микрозайма (копии договоров купли-продажи, оказания услуг, счета на оплату, платежные поручения, кассовый чек, товарный чек, выписка по счету, счет-фактура, товарная накладная заверенная поставщиком и другие документы по расходованию средств предоставленного микрозайма).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41" name="CustomShape 23"/>
          <p:cNvSpPr/>
          <p:nvPr/>
        </p:nvSpPr>
        <p:spPr>
          <a:xfrm>
            <a:off x="323640" y="4452120"/>
            <a:ext cx="8496000" cy="176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Процентная ставка зависит от категории заемщика, наличия поручительств, залогового обеспечения, гарантии, кредитной истории.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**</a:t>
            </a:r>
            <a:r>
              <a:rPr lang="ru-RU" sz="10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Особые категории заемщиков (процентная ставка – ключевая ставка Банка России на дату заключения договора микрозайма):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субъект МСП является резидентом индустриального парка, территории опережающего социально-экономического развития РФ;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осуществляет экспортную деятельность и состоит в реестре экспортеров;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женщиной в статусе ИП или женщина является единоличным исполнительным органом юридического лица;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сельхозпроизводителем или потребительским кооперативом, в том числе членом сельхозкооператива;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является субъектом социального предпринимательства, осуществляет деятельность в сфере туризма, экологии и спорта;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создан физическим лицом старше 45 лет;</a:t>
            </a:r>
            <a:endParaRPr lang="ru-RU" sz="1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субъект МСП зарегистрирован и реализует приоритетный проект на территории моногорода Невиномысск и др.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242" name="CustomShape 24"/>
          <p:cNvSpPr/>
          <p:nvPr/>
        </p:nvSpPr>
        <p:spPr>
          <a:xfrm>
            <a:off x="323640" y="5805360"/>
            <a:ext cx="8640000" cy="35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условиями предоставления микрозайма </a:t>
            </a:r>
            <a:r>
              <a:rPr lang="ru-RU" sz="12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«ДОВЕРИЕ» 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можно ознакомится на сайте </a:t>
            </a: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microfond26.ru</a:t>
            </a: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2270</Words>
  <Application>LibreOffice/5.4.4.2$Windows_x86 LibreOffice_project/2524958677847fb3bb44820e40380acbe820f960</Application>
  <PresentationFormat>Экран (4:3)</PresentationFormat>
  <Paragraphs>316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dc:description/>
  <cp:lastModifiedBy>Пользователь</cp:lastModifiedBy>
  <cp:revision>108</cp:revision>
  <dcterms:modified xsi:type="dcterms:W3CDTF">2022-07-13T07:54:53Z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