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notesSlides/notesSlide2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1.xml" ContentType="application/vnd.openxmlformats-officedocument.drawingml.chartshapes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315" r:id="rId3"/>
    <p:sldId id="318" r:id="rId4"/>
    <p:sldId id="314" r:id="rId5"/>
    <p:sldId id="261" r:id="rId6"/>
    <p:sldId id="320" r:id="rId7"/>
    <p:sldId id="312" r:id="rId8"/>
    <p:sldId id="319" r:id="rId9"/>
    <p:sldId id="270" r:id="rId10"/>
    <p:sldId id="309" r:id="rId11"/>
    <p:sldId id="274" r:id="rId12"/>
    <p:sldId id="321" r:id="rId13"/>
    <p:sldId id="322" r:id="rId14"/>
    <p:sldId id="275" r:id="rId15"/>
    <p:sldId id="310" r:id="rId16"/>
    <p:sldId id="327" r:id="rId17"/>
    <p:sldId id="323" r:id="rId18"/>
    <p:sldId id="324" r:id="rId19"/>
    <p:sldId id="281" r:id="rId20"/>
    <p:sldId id="282" r:id="rId21"/>
    <p:sldId id="287" r:id="rId22"/>
    <p:sldId id="306" r:id="rId23"/>
    <p:sldId id="325" r:id="rId24"/>
    <p:sldId id="302" r:id="rId25"/>
    <p:sldId id="316" r:id="rId26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350D"/>
    <a:srgbClr val="EF4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&#1054;&#1041;&#1065;&#1040;&#1071;%202018\04%20&#1040;&#1055;&#1056;&#1045;&#1051;&#1068;\&#1055;&#1091;&#1073;&#1083;&#1080;&#1095;&#1085;&#1099;&#1077;%20&#1089;&#1083;&#1091;&#1096;&#1072;&#1085;&#1080;&#1103;\&#1055;&#1091;&#1073;&#1083;&#1080;&#1095;&#1085;&#1099;&#1077;%20&#1089;&#1083;&#1091;&#1096;&#1072;&#1085;&#1080;&#1103;%202016%20&#1075;&#1086;&#1076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54;&#1041;&#1065;&#1040;&#1071;%202018\04%20&#1040;&#1055;&#1056;&#1045;&#1051;&#1068;\&#1055;&#1091;&#1073;&#1083;&#1080;&#1095;&#1085;&#1099;&#1077;%20&#1089;&#1083;&#1091;&#1096;&#1072;&#1085;&#1080;&#1103;\&#1082;%20&#1087;&#1091;&#1073;&#1083;&#1080;&#1095;&#1085;&#1099;&#1077;%202017%20&#1075;&#1086;&#1076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54;&#1041;&#1065;&#1040;&#1071;%202018\04%20&#1040;&#1055;&#1056;&#1045;&#1051;&#1068;\&#1055;&#1091;&#1073;&#1083;&#1080;&#1095;&#1085;&#1099;&#1077;%20&#1089;&#1083;&#1091;&#1096;&#1072;&#1085;&#1080;&#1103;\&#1082;%20&#1087;&#1091;&#1073;&#1083;&#1080;&#1095;&#1085;&#1099;&#1077;%202017%20&#1075;&#1086;&#1076;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54;&#1041;&#1065;&#1040;&#1071;%202018\04%20&#1040;&#1055;&#1056;&#1045;&#1051;&#1068;\&#1055;&#1091;&#1073;&#1083;&#1080;&#1095;&#1085;&#1099;&#1077;%20&#1089;&#1083;&#1091;&#1096;&#1072;&#1085;&#1080;&#1103;\&#1059;&#1076;&#1077;&#1083;&#1100;&#1085;&#1099;&#1081;%20&#1074;&#1077;&#1089;(&#1088;&#1079;,%20&#1087;&#1086;&#1076;&#1088;)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54;&#1041;&#1065;&#1040;&#1071;%202018\04%20&#1040;&#1055;&#1056;&#1045;&#1051;&#1068;\&#1055;&#1091;&#1073;&#1083;&#1080;&#1095;&#1085;&#1099;&#1077;%20&#1089;&#1083;&#1091;&#1096;&#1072;&#1085;&#1080;&#1103;\&#1059;&#1076;&#1077;&#1083;&#1100;&#1085;&#1099;&#1081;%20&#1074;&#1077;&#1089;(&#1088;&#1079;,%20&#1087;&#1086;&#1076;&#1088;)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54;&#1041;&#1065;&#1040;&#1071;%202018\04%20&#1040;&#1055;&#1056;&#1045;&#1051;&#1068;\&#1055;&#1091;&#1073;&#1083;&#1080;&#1095;&#1085;&#1099;&#1077;%20&#1089;&#1083;&#1091;&#1096;&#1072;&#1085;&#1080;&#1103;\&#1059;&#1076;&#1077;&#1083;&#1100;&#1085;&#1099;&#1081;%20&#1074;&#1077;&#1089;(&#1088;&#1079;,%20&#1087;&#1086;&#1076;&#1088;)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54;&#1041;&#1065;&#1040;&#1071;%202018\04%20&#1040;&#1055;&#1056;&#1045;&#1051;&#1068;\&#1055;&#1091;&#1073;&#1083;&#1080;&#1095;&#1085;&#1099;&#1077;%20&#1089;&#1083;&#1091;&#1096;&#1072;&#1085;&#1080;&#1103;\&#1082;%20&#1087;&#1091;&#1073;&#1083;&#1080;&#1095;&#1085;&#1099;&#1077;%202017%20&#1075;&#1086;&#1076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&#1054;&#1041;&#1065;&#1040;&#1071;%202018\04%20&#1040;&#1055;&#1056;&#1045;&#1051;&#1068;\&#1055;&#1091;&#1073;&#1083;&#1080;&#1095;&#1085;&#1099;&#1077;%20&#1089;&#1083;&#1091;&#1096;&#1072;&#1085;&#1080;&#1103;\&#1055;&#1091;&#1073;&#1083;&#1080;&#1095;&#1085;&#1099;&#1077;%20&#1089;&#1083;&#1091;&#1096;&#1072;&#1085;&#1080;&#1103;%202016%20&#1075;&#1086;&#1076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&#1054;&#1041;&#1065;&#1040;&#1071;%202018\04%20&#1040;&#1055;&#1056;&#1045;&#1051;&#1068;\&#1055;&#1091;&#1073;&#1083;&#1080;&#1095;&#1085;&#1099;&#1077;%20&#1089;&#1083;&#1091;&#1096;&#1072;&#1085;&#1080;&#1103;\&#1055;&#1091;&#1073;&#1083;&#1080;&#1095;&#1085;&#1099;&#1077;%20&#1089;&#1083;&#1091;&#1096;&#1072;&#1085;&#1080;&#1103;%202016%20&#1075;&#1086;&#1076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Cab352\&#1086;&#1073;&#1097;&#1072;&#1103;%202018\04%20&#1040;&#1055;&#1056;&#1045;&#1051;&#1068;\&#1055;&#1091;&#1073;&#1083;&#1080;&#1095;&#1085;&#1099;&#1077;%20&#1089;&#1083;&#1091;&#1096;&#1072;&#1085;&#1080;&#1103;\&#1055;&#1091;&#1073;&#1083;&#1080;&#1095;&#1085;&#1099;&#1077;%20&#1089;&#1083;&#1091;&#1096;&#1072;&#1085;&#1080;&#1103;%202016%20&#1075;&#1086;&#1076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Cab352\&#1086;&#1073;&#1097;&#1072;&#1103;%202018\04%20&#1040;&#1055;&#1056;&#1045;&#1051;&#1068;\&#1055;&#1091;&#1073;&#1083;&#1080;&#1095;&#1085;&#1099;&#1077;%20&#1089;&#1083;&#1091;&#1096;&#1072;&#1085;&#1080;&#1103;\&#1055;&#1091;&#1073;&#1083;&#1080;&#1095;&#1085;&#1099;&#1077;%20&#1089;&#1083;&#1091;&#1096;&#1072;&#1085;&#1080;&#1103;%202016%20&#1075;&#1086;&#1076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Cab352\&#1086;&#1073;&#1097;&#1072;&#1103;%202018\04%20&#1040;&#1055;&#1056;&#1045;&#1051;&#1068;\&#1055;&#1091;&#1073;&#1083;&#1080;&#1095;&#1085;&#1099;&#1077;%20&#1089;&#1083;&#1091;&#1096;&#1072;&#1085;&#1080;&#1103;\&#1055;&#1091;&#1073;&#1083;&#1080;&#1095;&#1085;&#1099;&#1077;%20&#1089;&#1083;&#1091;&#1096;&#1072;&#1085;&#1080;&#1103;%202016%20&#1075;&#1086;&#1076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Cab352\&#1086;&#1073;&#1097;&#1072;&#1103;%202018\04%20&#1040;&#1055;&#1056;&#1045;&#1051;&#1068;\&#1055;&#1091;&#1073;&#1083;&#1080;&#1095;&#1085;&#1099;&#1077;%20&#1089;&#1083;&#1091;&#1096;&#1072;&#1085;&#1080;&#1103;\&#1055;&#1091;&#1073;&#1083;&#1080;&#1095;&#1085;&#1099;&#1077;%20&#1089;&#1083;&#1091;&#1096;&#1072;&#1085;&#1080;&#1103;%202016%20&#1075;&#1086;&#1076;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&#1054;&#1041;&#1065;&#1040;&#1071;%202018\04%20&#1040;&#1055;&#1056;&#1045;&#1051;&#1068;\&#1055;&#1091;&#1073;&#1083;&#1080;&#1095;&#1085;&#1099;&#1077;%20&#1089;&#1083;&#1091;&#1096;&#1072;&#1085;&#1080;&#1103;\&#1082;%20&#1087;&#1091;&#1073;&#1083;&#1080;&#1095;&#1085;&#1099;&#1077;%202017%20&#1075;&#1086;&#1076;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1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&#1054;&#1041;&#1065;&#1040;&#1071;%202018\04%20&#1040;&#1055;&#1056;&#1045;&#1051;&#1068;\&#1055;&#1091;&#1073;&#1083;&#1080;&#1095;&#1085;&#1099;&#1077;%20&#1089;&#1083;&#1091;&#1096;&#1072;&#1085;&#1080;&#1103;\&#1082;%20&#1087;&#1091;&#1073;&#1083;&#1080;&#1095;&#1085;&#1099;&#1077;%202017%20&#1075;&#1086;&#1076;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</a:t>
            </a:r>
          </a:p>
          <a:p>
            <a: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Георгиевск</a:t>
            </a:r>
          </a:p>
        </c:rich>
      </c:tx>
      <c:layout>
        <c:manualLayout>
          <c:xMode val="edge"/>
          <c:yMode val="edge"/>
          <c:x val="0.343190637548209"/>
          <c:y val="0.433935812687479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7245206881775041"/>
          <c:y val="0.17250166648150206"/>
          <c:w val="0.61394567270303324"/>
          <c:h val="0.71626995148687189"/>
        </c:manualLayout>
      </c:layout>
      <c:doughnutChart>
        <c:varyColors val="1"/>
        <c:ser>
          <c:idx val="0"/>
          <c:order val="0"/>
          <c:explosion val="6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0.190571285730157"/>
                  <c:y val="-0.17445746768877535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C9F62097-671F-4434-A116-FA5D97896D86}" type="CATEGORYNAME">
                      <a:rPr lang="ru-RU" sz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ru-RU" sz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; </a:t>
                    </a:r>
                  </a:p>
                  <a:p>
                    <a:pPr>
                      <a:defRPr sz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fld id="{5BBD325A-F1FE-4B68-9BB8-152828B45602}" type="VALUE">
                      <a:rPr lang="ru-RU" sz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8997615923009623"/>
                      <c:h val="0.1764887722368037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1055555555555556"/>
                  <c:y val="-1.8518518518518521E-2"/>
                </c:manualLayout>
              </c:layout>
              <c:tx>
                <c:rich>
                  <a:bodyPr/>
                  <a:lstStyle/>
                  <a:p>
                    <a:fld id="{3E8A0E01-FF6F-4331-86AE-513B675E42DF}" type="CATEGORYNAME">
                      <a:rPr lang="ru-RU"/>
                      <a:pPr/>
                      <a:t>[ИМЯ КАТЕГОРИИ]</a:t>
                    </a:fld>
                    <a:r>
                      <a:rPr lang="ru-RU" baseline="0"/>
                      <a:t>; </a:t>
                    </a:r>
                  </a:p>
                  <a:p>
                    <a:fld id="{356007A2-D5EC-4D30-B9EB-55931960C24B}" type="VALUE">
                      <a:rPr lang="ru-RU" baseline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16060239338486215"/>
                  <c:y val="-6.452014590971375E-2"/>
                </c:manualLayout>
              </c:layout>
              <c:tx>
                <c:rich>
                  <a:bodyPr/>
                  <a:lstStyle/>
                  <a:p>
                    <a:fld id="{B4CF385F-9BA8-404B-AFFC-9D97CAD5502E}" type="CATEGORYNAME">
                      <a:rPr lang="ru-RU"/>
                      <a:pPr/>
                      <a:t>[ИМЯ КАТЕГОРИИ]</a:t>
                    </a:fld>
                    <a:r>
                      <a:rPr lang="ru-RU" baseline="0"/>
                      <a:t>; </a:t>
                    </a:r>
                  </a:p>
                  <a:p>
                    <a:fld id="{ACD255AA-DB48-42F7-A2C7-382DC400738E}" type="VALUE">
                      <a:rPr lang="ru-RU" baseline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Лист1!$A$3:$A$5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Лист1!$B$3:$B$5</c:f>
              <c:numCache>
                <c:formatCode>#\ ##0.0</c:formatCode>
                <c:ptCount val="3"/>
                <c:pt idx="0">
                  <c:v>1707.7</c:v>
                </c:pt>
                <c:pt idx="1">
                  <c:v>1829.8</c:v>
                </c:pt>
                <c:pt idx="2">
                  <c:v>122.1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7"/>
        <c:holeSize val="6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3309711286089243"/>
          <c:y val="4.1120937324244419E-2"/>
        </c:manualLayout>
      </c:layout>
      <c:overlay val="0"/>
      <c:spPr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89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6111111111111097E-2"/>
          <c:y val="0.19894503749614295"/>
          <c:w val="0.9"/>
          <c:h val="0.68433981954060463"/>
        </c:manualLayout>
      </c:layout>
      <c:pie3DChart>
        <c:varyColors val="1"/>
        <c:ser>
          <c:idx val="0"/>
          <c:order val="0"/>
          <c:tx>
            <c:strRef>
              <c:f>'доля соц расходов'!$A$10</c:f>
              <c:strCache>
                <c:ptCount val="1"/>
                <c:pt idx="0">
                  <c:v>город Георгиевск</c:v>
                </c:pt>
              </c:strCache>
            </c:strRef>
          </c:tx>
          <c:cat>
            <c:strRef>
              <c:f>'доля соц расходов'!$B$9:$F$9</c:f>
              <c:strCache>
                <c:ptCount val="2"/>
                <c:pt idx="0">
                  <c:v>% соц расходов</c:v>
                </c:pt>
                <c:pt idx="1">
                  <c:v>% прочие расходы</c:v>
                </c:pt>
              </c:strCache>
            </c:strRef>
          </c:cat>
          <c:val>
            <c:numRef>
              <c:f>'доля соц расходов'!$B$10:$F$10</c:f>
            </c:numRef>
          </c:val>
        </c:ser>
        <c:ser>
          <c:idx val="1"/>
          <c:order val="1"/>
          <c:tx>
            <c:strRef>
              <c:f>'доля соц расходов'!$A$11</c:f>
              <c:strCache>
                <c:ptCount val="1"/>
                <c:pt idx="0">
                  <c:v>Георгиевский муниципальный район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'доля соц расходов'!$B$9:$F$9</c:f>
              <c:strCache>
                <c:ptCount val="2"/>
                <c:pt idx="0">
                  <c:v>% соц расходов</c:v>
                </c:pt>
                <c:pt idx="1">
                  <c:v>% прочие расходы</c:v>
                </c:pt>
              </c:strCache>
            </c:strRef>
          </c:cat>
          <c:val>
            <c:numRef>
              <c:f>'доля соц расходов'!$B$11:$F$11</c:f>
              <c:numCache>
                <c:formatCode>0.00%</c:formatCode>
                <c:ptCount val="2"/>
                <c:pt idx="0">
                  <c:v>0.84925062538575702</c:v>
                </c:pt>
                <c:pt idx="1">
                  <c:v>0.15074937461424304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8463002620786735"/>
          <c:y val="2.159623987357414E-2"/>
        </c:manualLayout>
      </c:layout>
      <c:overlay val="0"/>
      <c:spPr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6039665399028655E-2"/>
          <c:y val="0.15828258311434787"/>
          <c:w val="0.84315579467730695"/>
          <c:h val="0.60968764241614892"/>
        </c:manualLayout>
      </c:layout>
      <c:pie3DChart>
        <c:varyColors val="1"/>
        <c:ser>
          <c:idx val="0"/>
          <c:order val="0"/>
          <c:tx>
            <c:strRef>
              <c:f>'доля соц расходов'!$A$16</c:f>
              <c:strCache>
                <c:ptCount val="1"/>
                <c:pt idx="0">
                  <c:v>город Георгиевск</c:v>
                </c:pt>
              </c:strCache>
            </c:strRef>
          </c:tx>
          <c:cat>
            <c:strRef>
              <c:f>'доля соц расходов'!$B$15:$F$15</c:f>
              <c:strCache>
                <c:ptCount val="2"/>
                <c:pt idx="0">
                  <c:v>% социальных расходов</c:v>
                </c:pt>
                <c:pt idx="1">
                  <c:v>% прочие расходы</c:v>
                </c:pt>
              </c:strCache>
            </c:strRef>
          </c:cat>
          <c:val>
            <c:numRef>
              <c:f>'доля соц расходов'!$B$16:$F$16</c:f>
            </c:numRef>
          </c:val>
        </c:ser>
        <c:ser>
          <c:idx val="1"/>
          <c:order val="1"/>
          <c:tx>
            <c:strRef>
              <c:f>'доля соц расходов'!$A$17</c:f>
              <c:strCache>
                <c:ptCount val="1"/>
                <c:pt idx="0">
                  <c:v>Георгиевский муниципальный район</c:v>
                </c:pt>
              </c:strCache>
            </c:strRef>
          </c:tx>
          <c:cat>
            <c:strRef>
              <c:f>'доля соц расходов'!$B$15:$F$15</c:f>
              <c:strCache>
                <c:ptCount val="2"/>
                <c:pt idx="0">
                  <c:v>% социальных расходов</c:v>
                </c:pt>
                <c:pt idx="1">
                  <c:v>% прочие расходы</c:v>
                </c:pt>
              </c:strCache>
            </c:strRef>
          </c:cat>
          <c:val>
            <c:numRef>
              <c:f>'доля соц расходов'!$B$17:$F$17</c:f>
            </c:numRef>
          </c:val>
        </c:ser>
        <c:ser>
          <c:idx val="2"/>
          <c:order val="2"/>
          <c:tx>
            <c:strRef>
              <c:f>'доля соц расходов'!$A$18</c:f>
              <c:strCache>
                <c:ptCount val="1"/>
                <c:pt idx="0">
                  <c:v>Сельские поселения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'доля соц расходов'!$B$15:$F$15</c:f>
              <c:strCache>
                <c:ptCount val="2"/>
                <c:pt idx="0">
                  <c:v>% социальных расходов</c:v>
                </c:pt>
                <c:pt idx="1">
                  <c:v>% прочие расходы</c:v>
                </c:pt>
              </c:strCache>
            </c:strRef>
          </c:cat>
          <c:val>
            <c:numRef>
              <c:f>'доля соц расходов'!$B$18:$F$18</c:f>
              <c:numCache>
                <c:formatCode>0.00%</c:formatCode>
                <c:ptCount val="2"/>
                <c:pt idx="0">
                  <c:v>0.39218221083563215</c:v>
                </c:pt>
                <c:pt idx="1">
                  <c:v>0.60781778916436791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647424886380579"/>
          <c:y val="0.83722358513453154"/>
          <c:w val="0.74896368858397788"/>
          <c:h val="8.4121545294648131E-2"/>
        </c:manualLayout>
      </c:layout>
      <c:overlay val="0"/>
      <c:spPr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город Георгиевск</a:t>
            </a:r>
            <a:endParaRPr lang="ru-RU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456839457567804"/>
          <c:y val="1.0299573224613095E-2"/>
        </c:manualLayout>
      </c:layout>
      <c:overlay val="0"/>
      <c:spPr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c:spPr>
    </c:title>
    <c:autoTitleDeleted val="0"/>
    <c:view3D>
      <c:rotX val="30"/>
      <c:rotY val="3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9.2506062961372232E-2"/>
          <c:w val="0.43750000000000006"/>
          <c:h val="0.32955909392302485"/>
        </c:manualLayout>
      </c:layout>
      <c:pie3DChart>
        <c:varyColors val="1"/>
        <c:ser>
          <c:idx val="0"/>
          <c:order val="0"/>
          <c:cat>
            <c:strRef>
              <c:f>'ГГО СК'!$A$3:$A$12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
 и правоохранительная деятельность</c:v>
                </c:pt>
                <c:pt idx="3">
                  <c:v>Национальная 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Обслуживание муниципального долга</c:v>
                </c:pt>
              </c:strCache>
            </c:strRef>
          </c:cat>
          <c:val>
            <c:numRef>
              <c:f>'ГГО СК'!$B$3:$B$12</c:f>
            </c:numRef>
          </c:val>
        </c:ser>
        <c:ser>
          <c:idx val="1"/>
          <c:order val="1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1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1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2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2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3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3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4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4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-8.3333333333333853E-3"/>
                  <c:y val="-3.295863431876189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3888888888888892E-2"/>
                  <c:y val="-3.295863431876189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6388888888888941E-2"/>
                  <c:y val="-2.677889038399404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0.00%" sourceLinked="0"/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'ГГО СК'!$A$3:$A$12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
 и правоохранительная деятельность</c:v>
                </c:pt>
                <c:pt idx="3">
                  <c:v>Национальная 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Обслуживание муниципального долга</c:v>
                </c:pt>
              </c:strCache>
            </c:strRef>
          </c:cat>
          <c:val>
            <c:numRef>
              <c:f>'ГГО СК'!$C$3:$C$12</c:f>
              <c:numCache>
                <c:formatCode>0.00%</c:formatCode>
                <c:ptCount val="10"/>
                <c:pt idx="0">
                  <c:v>9.2841700289635981E-2</c:v>
                </c:pt>
                <c:pt idx="1">
                  <c:v>0</c:v>
                </c:pt>
                <c:pt idx="2">
                  <c:v>9.1280030478477631E-3</c:v>
                </c:pt>
                <c:pt idx="3">
                  <c:v>7.1001093738360221E-2</c:v>
                </c:pt>
                <c:pt idx="4">
                  <c:v>9.4705023161517687E-2</c:v>
                </c:pt>
                <c:pt idx="5">
                  <c:v>0.35057681608486757</c:v>
                </c:pt>
                <c:pt idx="6">
                  <c:v>2.2124877268382168E-2</c:v>
                </c:pt>
                <c:pt idx="7">
                  <c:v>0.35605415392559198</c:v>
                </c:pt>
                <c:pt idx="8">
                  <c:v>3.5281970088469144E-3</c:v>
                </c:pt>
                <c:pt idx="9">
                  <c:v>4.0135474949929125E-5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595099933433942"/>
          <c:w val="0.99567661854768164"/>
          <c:h val="0.22813051878707036"/>
        </c:manualLayout>
      </c:layout>
      <c:overlay val="0"/>
      <c:spPr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 dirty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Георгиевский муниципальный район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c:spPr>
    </c:title>
    <c:autoTitleDeleted val="0"/>
    <c:view3D>
      <c:rotX val="30"/>
      <c:rotY val="123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906613846883661E-2"/>
          <c:y val="0.20531194539638048"/>
          <c:w val="0.9603643566334048"/>
          <c:h val="0.74494286959568612"/>
        </c:manualLayout>
      </c:layout>
      <c:pie3DChart>
        <c:varyColors val="1"/>
        <c:ser>
          <c:idx val="0"/>
          <c:order val="0"/>
          <c:tx>
            <c:strRef>
              <c:f>'ГГО СК'!$I$15</c:f>
              <c:strCache>
                <c:ptCount val="1"/>
              </c:strCache>
            </c:strRef>
          </c:tx>
          <c:cat>
            <c:strRef>
              <c:f>'ГГО СК'!$H$16:$H$26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
 и правоохранительная деятельность</c:v>
                </c:pt>
                <c:pt idx="3">
                  <c:v>Национальная 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Обслуживание муниципального долга</c:v>
                </c:pt>
                <c:pt idx="10">
                  <c:v>Межбюджетные трансферты</c:v>
                </c:pt>
              </c:strCache>
            </c:strRef>
          </c:cat>
          <c:val>
            <c:numRef>
              <c:f>'ГГО СК'!$I$16:$I$26</c:f>
            </c:numRef>
          </c:val>
        </c:ser>
        <c:ser>
          <c:idx val="1"/>
          <c:order val="1"/>
          <c:tx>
            <c:strRef>
              <c:f>'ГГО СК'!$J$15</c:f>
              <c:strCache>
                <c:ptCount val="1"/>
                <c:pt idx="0">
                  <c:v>Город за 2017 год</c:v>
                </c:pt>
              </c:strCache>
            </c:strRef>
          </c:tx>
          <c:cat>
            <c:strRef>
              <c:f>'ГГО СК'!$H$16:$H$26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
 и правоохранительная деятельность</c:v>
                </c:pt>
                <c:pt idx="3">
                  <c:v>Национальная 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Обслуживание муниципального долга</c:v>
                </c:pt>
                <c:pt idx="10">
                  <c:v>Межбюджетные трансферты</c:v>
                </c:pt>
              </c:strCache>
            </c:strRef>
          </c:cat>
          <c:val>
            <c:numRef>
              <c:f>'ГГО СК'!$J$16:$J$26</c:f>
            </c:numRef>
          </c:val>
        </c:ser>
        <c:ser>
          <c:idx val="2"/>
          <c:order val="2"/>
          <c:tx>
            <c:strRef>
              <c:f>'ГГО СК'!$K$15</c:f>
              <c:strCache>
                <c:ptCount val="1"/>
              </c:strCache>
            </c:strRef>
          </c:tx>
          <c:cat>
            <c:strRef>
              <c:f>'ГГО СК'!$H$16:$H$26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
 и правоохранительная деятельность</c:v>
                </c:pt>
                <c:pt idx="3">
                  <c:v>Национальная 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Обслуживание муниципального долга</c:v>
                </c:pt>
                <c:pt idx="10">
                  <c:v>Межбюджетные трансферты</c:v>
                </c:pt>
              </c:strCache>
            </c:strRef>
          </c:cat>
          <c:val>
            <c:numRef>
              <c:f>'ГГО СК'!$K$16:$K$26</c:f>
            </c:numRef>
          </c:val>
        </c:ser>
        <c:ser>
          <c:idx val="3"/>
          <c:order val="3"/>
          <c:tx>
            <c:strRef>
              <c:f>'ГГО СК'!$L$15</c:f>
              <c:strCache>
                <c:ptCount val="1"/>
                <c:pt idx="0">
                  <c:v>ГМР за 2017 год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1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1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2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2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3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3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4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4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5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5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3.4350890917715995E-2"/>
                  <c:y val="-9.0445790923515609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7562772039914457E-2"/>
                  <c:y val="-0.2984711100476016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4797306856862275"/>
                  <c:y val="-0.2803819518628985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2278019591035061E-2"/>
                  <c:y val="1.356686863852734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0968607738209182E-2"/>
                  <c:y val="-0.1401909759314492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2.8413034613047932E-2"/>
                  <c:y val="-2.261144773087891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0%" sourceLinked="0"/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'ГГО СК'!$H$16:$H$26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
 и правоохранительная деятельность</c:v>
                </c:pt>
                <c:pt idx="3">
                  <c:v>Национальная 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Обслуживание муниципального долга</c:v>
                </c:pt>
                <c:pt idx="10">
                  <c:v>Межбюджетные трансферты</c:v>
                </c:pt>
              </c:strCache>
            </c:strRef>
          </c:cat>
          <c:val>
            <c:numRef>
              <c:f>'ГГО СК'!$L$16:$L$26</c:f>
              <c:numCache>
                <c:formatCode>0.00%</c:formatCode>
                <c:ptCount val="11"/>
                <c:pt idx="0">
                  <c:v>5.3776282383997967E-2</c:v>
                </c:pt>
                <c:pt idx="1">
                  <c:v>0</c:v>
                </c:pt>
                <c:pt idx="2">
                  <c:v>8.0717920339245051E-3</c:v>
                </c:pt>
                <c:pt idx="3">
                  <c:v>2.6263958206321842E-2</c:v>
                </c:pt>
                <c:pt idx="4">
                  <c:v>2.7658283931402913E-4</c:v>
                </c:pt>
                <c:pt idx="5">
                  <c:v>0.6382858568042169</c:v>
                </c:pt>
                <c:pt idx="6">
                  <c:v>1.9874198799134081E-2</c:v>
                </c:pt>
                <c:pt idx="7">
                  <c:v>0.19552303632774523</c:v>
                </c:pt>
                <c:pt idx="8">
                  <c:v>2.8535919101193392E-4</c:v>
                </c:pt>
                <c:pt idx="9">
                  <c:v>0</c:v>
                </c:pt>
                <c:pt idx="10">
                  <c:v>5.7642933414333561E-2</c:v>
                </c:pt>
              </c:numCache>
            </c:numRef>
          </c:val>
        </c:ser>
        <c:ser>
          <c:idx val="4"/>
          <c:order val="4"/>
          <c:tx>
            <c:strRef>
              <c:f>'ГГО СК'!$M$15</c:f>
              <c:strCache>
                <c:ptCount val="1"/>
              </c:strCache>
            </c:strRef>
          </c:tx>
          <c:cat>
            <c:strRef>
              <c:f>'ГГО СК'!$H$16:$H$26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
 и правоохранительная деятельность</c:v>
                </c:pt>
                <c:pt idx="3">
                  <c:v>Национальная 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Обслуживание муниципального долга</c:v>
                </c:pt>
                <c:pt idx="10">
                  <c:v>Межбюджетные трансферты</c:v>
                </c:pt>
              </c:strCache>
            </c:strRef>
          </c:cat>
          <c:val>
            <c:numRef>
              <c:f>'ГГО СК'!$M$16:$M$26</c:f>
            </c:numRef>
          </c:val>
        </c:ser>
        <c:ser>
          <c:idx val="5"/>
          <c:order val="5"/>
          <c:tx>
            <c:strRef>
              <c:f>'ГГО СК'!$N$15</c:f>
              <c:strCache>
                <c:ptCount val="1"/>
                <c:pt idx="0">
                  <c:v>Поселения за 2017 год</c:v>
                </c:pt>
              </c:strCache>
            </c:strRef>
          </c:tx>
          <c:cat>
            <c:strRef>
              <c:f>'ГГО СК'!$H$16:$H$26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
 и правоохранительная деятельность</c:v>
                </c:pt>
                <c:pt idx="3">
                  <c:v>Национальная 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Обслуживание муниципального долга</c:v>
                </c:pt>
                <c:pt idx="10">
                  <c:v>Межбюджетные трансферты</c:v>
                </c:pt>
              </c:strCache>
            </c:strRef>
          </c:cat>
          <c:val>
            <c:numRef>
              <c:f>'ГГО СК'!$N$16:$N$26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 dirty="0" smtClean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Сельские </a:t>
            </a:r>
            <a:r>
              <a:rPr lang="ru-RU" sz="1600" dirty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поселения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32952315219818568"/>
          <c:y val="2.777777777777779E-2"/>
        </c:manualLayout>
      </c:layout>
      <c:overlay val="0"/>
      <c:spPr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'ГГО СК'!$P$28</c:f>
              <c:strCache>
                <c:ptCount val="1"/>
              </c:strCache>
            </c:strRef>
          </c:tx>
          <c:cat>
            <c:strRef>
              <c:f>'ГГО СК'!$O$29:$O$37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
 и правоохранительная деятельность</c:v>
                </c:pt>
                <c:pt idx="3">
                  <c:v>Национальная 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'ГГО СК'!$P$29:$P$37</c:f>
            </c:numRef>
          </c:val>
        </c:ser>
        <c:ser>
          <c:idx val="1"/>
          <c:order val="1"/>
          <c:tx>
            <c:strRef>
              <c:f>'ГГО СК'!$Q$28</c:f>
              <c:strCache>
                <c:ptCount val="1"/>
                <c:pt idx="0">
                  <c:v>Город за 2017 год</c:v>
                </c:pt>
              </c:strCache>
            </c:strRef>
          </c:tx>
          <c:cat>
            <c:strRef>
              <c:f>'ГГО СК'!$O$29:$O$37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
 и правоохранительная деятельность</c:v>
                </c:pt>
                <c:pt idx="3">
                  <c:v>Национальная 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'ГГО СК'!$Q$29:$Q$37</c:f>
            </c:numRef>
          </c:val>
        </c:ser>
        <c:ser>
          <c:idx val="2"/>
          <c:order val="2"/>
          <c:tx>
            <c:strRef>
              <c:f>'ГГО СК'!$R$28</c:f>
              <c:strCache>
                <c:ptCount val="1"/>
              </c:strCache>
            </c:strRef>
          </c:tx>
          <c:cat>
            <c:strRef>
              <c:f>'ГГО СК'!$O$29:$O$37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
 и правоохранительная деятельность</c:v>
                </c:pt>
                <c:pt idx="3">
                  <c:v>Национальная 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'ГГО СК'!$R$29:$R$37</c:f>
            </c:numRef>
          </c:val>
        </c:ser>
        <c:ser>
          <c:idx val="3"/>
          <c:order val="3"/>
          <c:tx>
            <c:strRef>
              <c:f>'ГГО СК'!$S$28</c:f>
              <c:strCache>
                <c:ptCount val="1"/>
                <c:pt idx="0">
                  <c:v>ГМР за 2017 год</c:v>
                </c:pt>
              </c:strCache>
            </c:strRef>
          </c:tx>
          <c:cat>
            <c:strRef>
              <c:f>'ГГО СК'!$O$29:$O$37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
 и правоохранительная деятельность</c:v>
                </c:pt>
                <c:pt idx="3">
                  <c:v>Национальная 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'ГГО СК'!$S$29:$S$37</c:f>
            </c:numRef>
          </c:val>
        </c:ser>
        <c:ser>
          <c:idx val="4"/>
          <c:order val="4"/>
          <c:tx>
            <c:strRef>
              <c:f>'ГГО СК'!$T$28</c:f>
              <c:strCache>
                <c:ptCount val="1"/>
              </c:strCache>
            </c:strRef>
          </c:tx>
          <c:cat>
            <c:strRef>
              <c:f>'ГГО СК'!$O$29:$O$37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
 и правоохранительная деятельность</c:v>
                </c:pt>
                <c:pt idx="3">
                  <c:v>Национальная 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'ГГО СК'!$T$29:$T$37</c:f>
            </c:numRef>
          </c:val>
        </c:ser>
        <c:ser>
          <c:idx val="5"/>
          <c:order val="5"/>
          <c:tx>
            <c:strRef>
              <c:f>'ГГО СК'!$U$28</c:f>
              <c:strCache>
                <c:ptCount val="1"/>
                <c:pt idx="0">
                  <c:v>Поселения за 2017 год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1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1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2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2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3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3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Lbls>
            <c:dLbl>
              <c:idx val="2"/>
              <c:layout>
                <c:manualLayout>
                  <c:x val="4.4458971352429766E-2"/>
                  <c:y val="-0.1898148148148148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4458971352429766E-2"/>
                  <c:y val="-0.2361111111111111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8.8917942704859532E-2"/>
                  <c:y val="-9.2592592592592622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0%" sourceLinked="0"/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'ГГО СК'!$O$29:$O$37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
 и правоохранительная деятельность</c:v>
                </c:pt>
                <c:pt idx="3">
                  <c:v>Национальная 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'ГГО СК'!$U$29:$U$37</c:f>
              <c:numCache>
                <c:formatCode>0.00%</c:formatCode>
                <c:ptCount val="9"/>
                <c:pt idx="0">
                  <c:v>0.25383071879694896</c:v>
                </c:pt>
                <c:pt idx="1">
                  <c:v>8.6319445955790296E-3</c:v>
                </c:pt>
                <c:pt idx="2">
                  <c:v>3.9224273070341716E-3</c:v>
                </c:pt>
                <c:pt idx="3">
                  <c:v>0.15899134808616133</c:v>
                </c:pt>
                <c:pt idx="4">
                  <c:v>0.18244135037864453</c:v>
                </c:pt>
                <c:pt idx="5">
                  <c:v>3.0100673962987982E-6</c:v>
                </c:pt>
                <c:pt idx="6">
                  <c:v>0.3790458778842542</c:v>
                </c:pt>
                <c:pt idx="7">
                  <c:v>0</c:v>
                </c:pt>
                <c:pt idx="8">
                  <c:v>1.3133322883981662E-2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756827730220626"/>
          <c:y val="0.11157117257219872"/>
          <c:w val="0.69362014807732419"/>
          <c:h val="0.5463740402458942"/>
        </c:manualLayout>
      </c:layout>
      <c:pie3DChart>
        <c:varyColors val="1"/>
        <c:ser>
          <c:idx val="0"/>
          <c:order val="0"/>
          <c:cat>
            <c:strRef>
              <c:f>'экон структура'!$A$4:$A$11</c:f>
              <c:strCache>
                <c:ptCount val="8"/>
                <c:pt idx="0">
                  <c:v>Оплата труда, начисления на выплаты по оплате труда</c:v>
                </c:pt>
                <c:pt idx="1">
                  <c:v>Уплата налогов, сборов и иных платежей</c:v>
                </c:pt>
                <c:pt idx="2">
                  <c:v>Коммунальные услуги и услуги связи</c:v>
                </c:pt>
                <c:pt idx="3">
                  <c:v>Социальное обеспечение и иные выплаты населению </c:v>
                </c:pt>
                <c:pt idx="4">
                  <c:v>Работы, услуги по содержанию имущества, арендная плата</c:v>
                </c:pt>
                <c:pt idx="5">
                  <c:v>Прочие работы, услуги и прочие расходы</c:v>
                </c:pt>
                <c:pt idx="6">
                  <c:v>Дотация из РФФП поселениям</c:v>
                </c:pt>
                <c:pt idx="7">
                  <c:v>Безвозмездные перечисления бюджетам</c:v>
                </c:pt>
              </c:strCache>
            </c:strRef>
          </c:cat>
          <c:val>
            <c:numRef>
              <c:f>'экон структура'!$B$4:$B$11</c:f>
            </c:numRef>
          </c:val>
        </c:ser>
        <c:ser>
          <c:idx val="1"/>
          <c:order val="1"/>
          <c:cat>
            <c:strRef>
              <c:f>'экон структура'!$A$4:$A$11</c:f>
              <c:strCache>
                <c:ptCount val="8"/>
                <c:pt idx="0">
                  <c:v>Оплата труда, начисления на выплаты по оплате труда</c:v>
                </c:pt>
                <c:pt idx="1">
                  <c:v>Уплата налогов, сборов и иных платежей</c:v>
                </c:pt>
                <c:pt idx="2">
                  <c:v>Коммунальные услуги и услуги связи</c:v>
                </c:pt>
                <c:pt idx="3">
                  <c:v>Социальное обеспечение и иные выплаты населению </c:v>
                </c:pt>
                <c:pt idx="4">
                  <c:v>Работы, услуги по содержанию имущества, арендная плата</c:v>
                </c:pt>
                <c:pt idx="5">
                  <c:v>Прочие работы, услуги и прочие расходы</c:v>
                </c:pt>
                <c:pt idx="6">
                  <c:v>Дотация из РФФП поселениям</c:v>
                </c:pt>
                <c:pt idx="7">
                  <c:v>Безвозмездные перечисления бюджетам</c:v>
                </c:pt>
              </c:strCache>
            </c:strRef>
          </c:cat>
          <c:val>
            <c:numRef>
              <c:f>'экон структура'!$C$4:$C$11</c:f>
            </c:numRef>
          </c:val>
        </c:ser>
        <c:ser>
          <c:idx val="2"/>
          <c:order val="2"/>
          <c:cat>
            <c:strRef>
              <c:f>'экон структура'!$A$4:$A$11</c:f>
              <c:strCache>
                <c:ptCount val="8"/>
                <c:pt idx="0">
                  <c:v>Оплата труда, начисления на выплаты по оплате труда</c:v>
                </c:pt>
                <c:pt idx="1">
                  <c:v>Уплата налогов, сборов и иных платежей</c:v>
                </c:pt>
                <c:pt idx="2">
                  <c:v>Коммунальные услуги и услуги связи</c:v>
                </c:pt>
                <c:pt idx="3">
                  <c:v>Социальное обеспечение и иные выплаты населению </c:v>
                </c:pt>
                <c:pt idx="4">
                  <c:v>Работы, услуги по содержанию имущества, арендная плата</c:v>
                </c:pt>
                <c:pt idx="5">
                  <c:v>Прочие работы, услуги и прочие расходы</c:v>
                </c:pt>
                <c:pt idx="6">
                  <c:v>Дотация из РФФП поселениям</c:v>
                </c:pt>
                <c:pt idx="7">
                  <c:v>Безвозмездные перечисления бюджетам</c:v>
                </c:pt>
              </c:strCache>
            </c:strRef>
          </c:cat>
          <c:val>
            <c:numRef>
              <c:f>'экон структура'!$D$4:$D$11</c:f>
            </c:numRef>
          </c:val>
        </c:ser>
        <c:ser>
          <c:idx val="3"/>
          <c:order val="3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1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1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2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2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Lbls>
            <c:dLbl>
              <c:idx val="2"/>
              <c:layout>
                <c:manualLayout>
                  <c:x val="-7.4486844733494623E-2"/>
                  <c:y val="4.156573095827003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5.7621898756099563E-2"/>
                  <c:y val="0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0%" sourceLinked="0"/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dk2">
                        <a:lumMod val="7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'экон структура'!$A$4:$A$11</c:f>
              <c:strCache>
                <c:ptCount val="8"/>
                <c:pt idx="0">
                  <c:v>Оплата труда, начисления на выплаты по оплате труда</c:v>
                </c:pt>
                <c:pt idx="1">
                  <c:v>Уплата налогов, сборов и иных платежей</c:v>
                </c:pt>
                <c:pt idx="2">
                  <c:v>Коммунальные услуги и услуги связи</c:v>
                </c:pt>
                <c:pt idx="3">
                  <c:v>Социальное обеспечение и иные выплаты населению </c:v>
                </c:pt>
                <c:pt idx="4">
                  <c:v>Работы, услуги по содержанию имущества, арендная плата</c:v>
                </c:pt>
                <c:pt idx="5">
                  <c:v>Прочие работы, услуги и прочие расходы</c:v>
                </c:pt>
                <c:pt idx="6">
                  <c:v>Дотация из РФФП поселениям</c:v>
                </c:pt>
                <c:pt idx="7">
                  <c:v>Безвозмездные перечисления бюджетам</c:v>
                </c:pt>
              </c:strCache>
            </c:strRef>
          </c:cat>
          <c:val>
            <c:numRef>
              <c:f>'экон структура'!$E$4:$E$11</c:f>
              <c:numCache>
                <c:formatCode>0.00%</c:formatCode>
                <c:ptCount val="8"/>
                <c:pt idx="0">
                  <c:v>0.45038815334153387</c:v>
                </c:pt>
                <c:pt idx="1">
                  <c:v>8.0068440421739301E-3</c:v>
                </c:pt>
                <c:pt idx="2">
                  <c:v>4.1491187420156887E-2</c:v>
                </c:pt>
                <c:pt idx="3">
                  <c:v>0.261020281115666</c:v>
                </c:pt>
                <c:pt idx="4">
                  <c:v>0.10263887389162804</c:v>
                </c:pt>
                <c:pt idx="5">
                  <c:v>0.11476371568228887</c:v>
                </c:pt>
                <c:pt idx="6">
                  <c:v>2.0862919557952716E-2</c:v>
                </c:pt>
                <c:pt idx="7">
                  <c:v>8.2802494859984398E-4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Георгиевский </a:t>
            </a:r>
          </a:p>
          <a:p>
            <a:pPr>
              <a:defRPr sz="1800">
                <a:solidFill>
                  <a:schemeClr val="tx1"/>
                </a:solidFill>
              </a:defRPr>
            </a:pPr>
            <a:r>
              <a:rPr lang="ru-RU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</a:t>
            </a:r>
          </a:p>
          <a:p>
            <a:pPr>
              <a:defRPr sz="1800">
                <a:solidFill>
                  <a:schemeClr val="tx1"/>
                </a:solidFill>
              </a:defRPr>
            </a:pPr>
            <a:r>
              <a:rPr lang="ru-RU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</a:t>
            </a:r>
          </a:p>
        </c:rich>
      </c:tx>
      <c:layout>
        <c:manualLayout>
          <c:xMode val="edge"/>
          <c:yMode val="edge"/>
          <c:x val="0.4316994209091628"/>
          <c:y val="0.409528002775893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9260404046722327"/>
          <c:y val="7.5717016296448239E-2"/>
          <c:w val="0.63013906081276827"/>
          <c:h val="0.91292543125908465"/>
        </c:manualLayout>
      </c:layout>
      <c:doughnutChart>
        <c:varyColors val="1"/>
        <c:ser>
          <c:idx val="0"/>
          <c:order val="0"/>
          <c:explosion val="6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0.15000000000000002"/>
                  <c:y val="1.8518518518518438E-2"/>
                </c:manualLayout>
              </c:layout>
              <c:tx>
                <c:rich>
                  <a:bodyPr/>
                  <a:lstStyle/>
                  <a:p>
                    <a:fld id="{B3A70049-8EBB-4EF1-949A-5ED49B9E6B4C}" type="CATEGORYNAME">
                      <a:rPr lang="ru-RU"/>
                      <a:pPr/>
                      <a:t>[ИМЯ КАТЕГОРИИ]</a:t>
                    </a:fld>
                    <a:r>
                      <a:rPr lang="ru-RU" baseline="0"/>
                      <a:t>; </a:t>
                    </a:r>
                  </a:p>
                  <a:p>
                    <a:fld id="{0376CBE0-639D-4368-8208-3AFC9191C9BB}" type="VALUE">
                      <a:rPr lang="ru-RU" baseline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16111111111111115"/>
                  <c:y val="9.2592592592592622E-3"/>
                </c:manualLayout>
              </c:layout>
              <c:tx>
                <c:rich>
                  <a:bodyPr/>
                  <a:lstStyle/>
                  <a:p>
                    <a:fld id="{903CEC78-8856-4C89-9744-B92A5E4ED3EA}" type="CATEGORYNAME">
                      <a:rPr lang="ru-RU"/>
                      <a:pPr/>
                      <a:t>[ИМЯ КАТЕГОРИИ]</a:t>
                    </a:fld>
                    <a:r>
                      <a:rPr lang="ru-RU" baseline="0"/>
                      <a:t>; </a:t>
                    </a:r>
                  </a:p>
                  <a:p>
                    <a:fld id="{564BBD88-92EF-42EA-93F7-84FFE0B50F39}" type="VALUE">
                      <a:rPr lang="ru-RU" baseline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18503993389343934"/>
                  <c:y val="-4.4421146391398547E-2"/>
                </c:manualLayout>
              </c:layout>
              <c:tx>
                <c:rich>
                  <a:bodyPr/>
                  <a:lstStyle/>
                  <a:p>
                    <a:fld id="{7F148DF9-290F-4FAB-81DB-45502E1712A0}" type="CATEGORYNAME">
                      <a:rPr lang="ru-RU"/>
                      <a:pPr/>
                      <a:t>[ИМЯ КАТЕГОРИИ]</a:t>
                    </a:fld>
                    <a:r>
                      <a:rPr lang="ru-RU" baseline="0"/>
                      <a:t>; </a:t>
                    </a:r>
                  </a:p>
                  <a:p>
                    <a:fld id="{58353F2E-FA68-4D1B-BBE2-BC5C077A41CB}" type="VALUE">
                      <a:rPr lang="ru-RU" baseline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Лист1!$A$10:$A$12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Профицит</c:v>
                </c:pt>
              </c:strCache>
            </c:strRef>
          </c:cat>
          <c:val>
            <c:numRef>
              <c:f>Лист1!$B$10:$B$12</c:f>
              <c:numCache>
                <c:formatCode>#\ ##0.0</c:formatCode>
                <c:ptCount val="3"/>
                <c:pt idx="0">
                  <c:v>1183.5999999999999</c:v>
                </c:pt>
                <c:pt idx="1">
                  <c:v>1162.3</c:v>
                </c:pt>
                <c:pt idx="2">
                  <c:v>21.3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9"/>
        <c:holeSize val="6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Сельские </a:t>
            </a:r>
          </a:p>
          <a:p>
            <a:pPr>
              <a:defRPr sz="2000">
                <a:solidFill>
                  <a:schemeClr val="tx1"/>
                </a:solidFill>
              </a:defRPr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</a:t>
            </a:r>
          </a:p>
        </c:rich>
      </c:tx>
      <c:layout>
        <c:manualLayout>
          <c:xMode val="edge"/>
          <c:yMode val="edge"/>
          <c:x val="0.38298645438833112"/>
          <c:y val="0.472578146928195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0296373539367635"/>
          <c:y val="0.16505894298875623"/>
          <c:w val="0.55553830868300158"/>
          <c:h val="0.81527817334522101"/>
        </c:manualLayout>
      </c:layout>
      <c:doughnutChart>
        <c:varyColors val="1"/>
        <c:ser>
          <c:idx val="0"/>
          <c:order val="0"/>
          <c:explosion val="6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0.15000000000000002"/>
                  <c:y val="1.8518518518518438E-2"/>
                </c:manualLayout>
              </c:layout>
              <c:tx>
                <c:rich>
                  <a:bodyPr/>
                  <a:lstStyle/>
                  <a:p>
                    <a:fld id="{B3A70049-8EBB-4EF1-949A-5ED49B9E6B4C}" type="CATEGORYNAME">
                      <a:rPr lang="ru-RU"/>
                      <a:pPr/>
                      <a:t>[ИМЯ КАТЕГОРИИ]</a:t>
                    </a:fld>
                    <a:r>
                      <a:rPr lang="ru-RU" baseline="0"/>
                      <a:t>; </a:t>
                    </a:r>
                  </a:p>
                  <a:p>
                    <a:fld id="{0376CBE0-639D-4368-8208-3AFC9191C9BB}" type="VALUE">
                      <a:rPr lang="ru-RU" baseline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11869321130282291"/>
                  <c:y val="1.9088364951211058E-2"/>
                </c:manualLayout>
              </c:layout>
              <c:tx>
                <c:rich>
                  <a:bodyPr/>
                  <a:lstStyle/>
                  <a:p>
                    <a:fld id="{903CEC78-8856-4C89-9744-B92A5E4ED3EA}" type="CATEGORYNAME">
                      <a:rPr lang="ru-RU"/>
                      <a:pPr/>
                      <a:t>[ИМЯ КАТЕГОРИИ]</a:t>
                    </a:fld>
                    <a:r>
                      <a:rPr lang="ru-RU" baseline="0"/>
                      <a:t>; </a:t>
                    </a:r>
                  </a:p>
                  <a:p>
                    <a:fld id="{564BBD88-92EF-42EA-93F7-84FFE0B50F39}" type="VALUE">
                      <a:rPr lang="ru-RU" baseline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8.3333333333333853E-3"/>
                  <c:y val="-0.15740740740740747"/>
                </c:manualLayout>
              </c:layout>
              <c:tx>
                <c:rich>
                  <a:bodyPr/>
                  <a:lstStyle/>
                  <a:p>
                    <a:fld id="{7F148DF9-290F-4FAB-81DB-45502E1712A0}" type="CATEGORYNAME">
                      <a:rPr lang="ru-RU"/>
                      <a:pPr/>
                      <a:t>[ИМЯ КАТЕГОРИИ]</a:t>
                    </a:fld>
                    <a:r>
                      <a:rPr lang="ru-RU" baseline="0"/>
                      <a:t>; </a:t>
                    </a:r>
                  </a:p>
                  <a:p>
                    <a:fld id="{58353F2E-FA68-4D1B-BBE2-BC5C077A41CB}" type="VALUE">
                      <a:rPr lang="ru-RU" baseline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Лист1!$A$20:$A$22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Профицит</c:v>
                </c:pt>
              </c:strCache>
            </c:strRef>
          </c:cat>
          <c:val>
            <c:numRef>
              <c:f>Лист1!$B$20:$B$22</c:f>
              <c:numCache>
                <c:formatCode>#\ ##0.0</c:formatCode>
                <c:ptCount val="3"/>
                <c:pt idx="0">
                  <c:v>240</c:v>
                </c:pt>
                <c:pt idx="1">
                  <c:v>219.3</c:v>
                </c:pt>
                <c:pt idx="2">
                  <c:v>20.7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0"/>
        <c:holeSize val="65"/>
      </c:doughnutChart>
      <c:spPr>
        <a:noFill/>
        <a:ln>
          <a:solidFill>
            <a:schemeClr val="accent1">
              <a:alpha val="95000"/>
            </a:schemeClr>
          </a:solidFill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</a:t>
            </a:r>
          </a:p>
          <a:p>
            <a: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Георгиевск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7530127882950811"/>
          <c:y val="0.31402337409664521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5988328586586256"/>
          <c:y val="9.8885354201836681E-2"/>
          <c:w val="0.59867314458033161"/>
          <c:h val="0.72623638023959403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0.13475177304964536"/>
                  <c:y val="-9.033549117848697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4184397163120571"/>
                  <c:y val="-6.882704089789488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dk2">
                        <a:lumMod val="7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Лист5!$A$6:$A$7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 (без учета субвенций)</c:v>
                </c:pt>
              </c:strCache>
            </c:strRef>
          </c:cat>
          <c:val>
            <c:numRef>
              <c:f>Лист5!$B$6:$B$7</c:f>
              <c:numCache>
                <c:formatCode>0.0%</c:formatCode>
                <c:ptCount val="2"/>
                <c:pt idx="0">
                  <c:v>0.41200000000000003</c:v>
                </c:pt>
                <c:pt idx="1">
                  <c:v>0.58799999999999997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Георгиевский </a:t>
            </a:r>
          </a:p>
          <a:p>
            <a:pPr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</a:t>
            </a:r>
          </a:p>
          <a:p>
            <a:pPr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8803645606916872"/>
          <c:y val="0.35313244661053483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1722672036258836"/>
          <c:y val="0.10416666666666669"/>
          <c:w val="0.55398548318279162"/>
          <c:h val="0.73771515501345242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0.11757952820057033"/>
                  <c:y val="-7.7252910822767839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3305051875327689"/>
                  <c:y val="-2.317587324683035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dk2">
                        <a:lumMod val="7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Лист5!$D$6:$D$7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 (без учета субвенций)</c:v>
                </c:pt>
              </c:strCache>
            </c:strRef>
          </c:cat>
          <c:val>
            <c:numRef>
              <c:f>Лист5!$E$6:$E$7</c:f>
              <c:numCache>
                <c:formatCode>0.0%</c:formatCode>
                <c:ptCount val="2"/>
                <c:pt idx="0">
                  <c:v>0.52800000000000002</c:v>
                </c:pt>
                <c:pt idx="1">
                  <c:v>0.47200000000000003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Сельские </a:t>
            </a:r>
          </a:p>
          <a:p>
            <a: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42120443908075594"/>
          <c:y val="0.31734322554781375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6.6401788332773271E-2"/>
                  <c:y val="-3.8660766688665056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8.6020498522001748E-2"/>
                  <c:y val="-1.243163024353729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dk2">
                        <a:lumMod val="7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Лист5!$H$6:$H$7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 (без учета субвенций)</c:v>
                </c:pt>
              </c:strCache>
            </c:strRef>
          </c:cat>
          <c:val>
            <c:numRef>
              <c:f>Лист5!$I$6:$I$7</c:f>
              <c:numCache>
                <c:formatCode>0.00%</c:formatCode>
                <c:ptCount val="2"/>
                <c:pt idx="0">
                  <c:v>0.49800000000000005</c:v>
                </c:pt>
                <c:pt idx="1">
                  <c:v>0.502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6443896667967301E-5"/>
          <c:y val="0.80056706516683163"/>
          <c:w val="0.99837798065364647"/>
          <c:h val="8.731671143603742E-2"/>
        </c:manualLayout>
      </c:layout>
      <c:overlay val="0"/>
      <c:spPr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166393263342087"/>
          <c:y val="0.13508942729307133"/>
          <c:w val="0.77858005249343853"/>
          <c:h val="0.77787118170131186"/>
        </c:manualLayout>
      </c:layout>
      <c:pie3DChart>
        <c:varyColors val="1"/>
        <c:ser>
          <c:idx val="1"/>
          <c:order val="1"/>
          <c:explosion val="14"/>
          <c:dLbls>
            <c:dLbl>
              <c:idx val="0"/>
              <c:layout>
                <c:manualLayout>
                  <c:x val="-9.6955372281910777E-3"/>
                  <c:y val="-0.1282685762188039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6635389326334208E-2"/>
                  <c:y val="2.4020058377352004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Акцизы</a:t>
                    </a:r>
                    <a:r>
                      <a:rPr lang="ru-RU" sz="1400" dirty="0"/>
                      <a:t>; </a:t>
                    </a:r>
                    <a:r>
                      <a:rPr lang="ru-RU" sz="1400" dirty="0" smtClean="0"/>
                      <a:t>4,7%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sz="1400" dirty="0" smtClean="0"/>
                      <a:t>Налоги </a:t>
                    </a:r>
                    <a:r>
                      <a:rPr lang="ru-RU" sz="1400" dirty="0"/>
                      <a:t>на совокупный доход; </a:t>
                    </a:r>
                    <a:r>
                      <a:rPr lang="ru-RU" sz="1400" dirty="0" smtClean="0"/>
                      <a:t>10,8%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8278650248890294E-3"/>
                  <c:y val="0.11741173780113899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Налоги </a:t>
                    </a:r>
                    <a:r>
                      <a:rPr lang="ru-RU" sz="1400" dirty="0"/>
                      <a:t>на имущество; </a:t>
                    </a:r>
                    <a:r>
                      <a:rPr lang="ru-RU" sz="1400" dirty="0" smtClean="0"/>
                      <a:t>12,9%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9.3186789151356107E-4"/>
                  <c:y val="-0.15219719453971206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/>
                      <a:t>Госпошлина; </a:t>
                    </a:r>
                    <a:endParaRPr lang="ru-RU" sz="1400" dirty="0" smtClean="0"/>
                  </a:p>
                  <a:p>
                    <a:r>
                      <a:rPr lang="ru-RU" sz="1400" dirty="0" smtClean="0"/>
                      <a:t>1,9%</a:t>
                    </a:r>
                    <a:endParaRPr lang="ru-RU" sz="12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1467596420336402"/>
                  <c:y val="-8.908047013535296E-2"/>
                </c:manualLayout>
              </c:layout>
              <c:tx>
                <c:rich>
                  <a:bodyPr/>
                  <a:lstStyle/>
                  <a:p>
                    <a:r>
                      <a:rPr lang="ru-RU" sz="1400"/>
                      <a:t>Неналоговые доходы; 25,2%</a:t>
                    </a:r>
                    <a:endParaRPr lang="ru-RU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solidFill>
                <a:prstClr val="white"/>
              </a:solidFill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'C:\Documents and Settings\Пользователь\Рабочий стол\КАРАПЕТОВА\2014 год\Прогноз налогов на 2015 - 2017 годы\Публичные слушания проект бюджета на 2015 год\[диаграммы.xlsx]Лист2'!$A$6:$A$11</c:f>
              <c:strCache>
                <c:ptCount val="6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  <c:pt idx="4">
                  <c:v>Госпошлина</c:v>
                </c:pt>
                <c:pt idx="5">
                  <c:v>Неналоговые доходы</c:v>
                </c:pt>
              </c:strCache>
            </c:strRef>
          </c:cat>
          <c:val>
            <c:numRef>
              <c:f>'C:\Documents and Settings\Пользователь\Рабочий стол\КАРАПЕТОВА\2014 год\Прогноз налогов на 2015 - 2017 годы\Публичные слушания проект бюджета на 2015 год\[диаграммы.xlsx]Лист2'!$C$6:$C$11</c:f>
              <c:numCache>
                <c:formatCode>General</c:formatCode>
                <c:ptCount val="6"/>
                <c:pt idx="0">
                  <c:v>0.44500000000000001</c:v>
                </c:pt>
                <c:pt idx="1">
                  <c:v>4.7000000000000007E-2</c:v>
                </c:pt>
                <c:pt idx="2">
                  <c:v>0.10800000000000001</c:v>
                </c:pt>
                <c:pt idx="3">
                  <c:v>0.129</c:v>
                </c:pt>
                <c:pt idx="4">
                  <c:v>1.9000000000000003E-2</c:v>
                </c:pt>
                <c:pt idx="5">
                  <c:v>0.252</c:v>
                </c:pt>
              </c:numCache>
            </c:numRef>
          </c:val>
        </c:ser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'C:\Documents and Settings\Пользователь\Рабочий стол\КАРАПЕТОВА\2014 год\Прогноз налогов на 2015 - 2017 годы\Публичные слушания проект бюджета на 2015 год\[диаграммы.xlsx]Лист2'!$A$6:$A$11</c:f>
              <c:strCache>
                <c:ptCount val="6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  <c:pt idx="4">
                  <c:v>Госпошлина</c:v>
                </c:pt>
                <c:pt idx="5">
                  <c:v>Неналоговые доходы</c:v>
                </c:pt>
              </c:strCache>
            </c:strRef>
          </c:cat>
          <c:val>
            <c:numRef>
              <c:f>'C:\Documents and Settings\Пользователь\Рабочий стол\КАРАПЕТОВА\2014 год\Прогноз налогов на 2015 - 2017 годы\Публичные слушания проект бюджета на 2015 год\[диаграммы.xlsx]Лист2'!$B$6:$B$11</c:f>
              <c:numCache>
                <c:formatCode>General</c:formatCode>
                <c:ptCount val="6"/>
                <c:pt idx="0">
                  <c:v>95715</c:v>
                </c:pt>
                <c:pt idx="1">
                  <c:v>9903.4</c:v>
                </c:pt>
                <c:pt idx="2">
                  <c:v>70566.98</c:v>
                </c:pt>
                <c:pt idx="3">
                  <c:v>665394.43999999983</c:v>
                </c:pt>
                <c:pt idx="4">
                  <c:v>23072.460000000003</c:v>
                </c:pt>
                <c:pt idx="5">
                  <c:v>501388.12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4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59536307961507E-2"/>
          <c:y val="1.5063487336792199E-2"/>
          <c:w val="0.90212685914260704"/>
          <c:h val="0.85656612759556694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1.6825552081083709E-17"/>
                  <c:y val="-3.480025569032104E-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8355359765051399E-3"/>
                  <c:y val="-4.687044963761986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3.4800255690299709E-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4.687044963762030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2.291322098345544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6.7302208324334835E-17"/>
                  <c:y val="-2.360922609726122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"/>
                  <c:y val="-4.68704496376194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3460441664866967E-16"/>
                  <c:y val="-2.360922609726143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"/>
                  <c:y val="-2.360922609726143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0"/>
                  <c:y val="-2.360922609726143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lt1"/>
              </a:solidFill>
              <a:ln w="25400" cap="flat" cmpd="sng" algn="ctr">
                <a:solidFill>
                  <a:schemeClr val="accent6"/>
                </a:solidFill>
                <a:prstDash val="solid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'2017 город'!$A$4:$A$13</c:f>
              <c:strCache>
                <c:ptCount val="10"/>
                <c:pt idx="0">
                  <c:v>Дума</c:v>
                </c:pt>
                <c:pt idx="1">
                  <c:v>Администрация</c:v>
                </c:pt>
                <c:pt idx="2">
                  <c:v>Управление
имущественных
 и земельных
отношений</c:v>
                </c:pt>
                <c:pt idx="3">
                  <c:v>Финансовое
управление</c:v>
                </c:pt>
                <c:pt idx="4">
                  <c:v>Управление 
образования 
и молодёжной 
политики</c:v>
                </c:pt>
                <c:pt idx="5">
                  <c:v>Управление 
труда 
и социальной 
защиты 
населения</c:v>
                </c:pt>
                <c:pt idx="6">
                  <c:v>Управление 
жилищно-
коммунального 
хозяйства</c:v>
                </c:pt>
                <c:pt idx="7">
                  <c:v>Управление 
сельского 
хозяйства</c:v>
                </c:pt>
                <c:pt idx="8">
                  <c:v>Управление 
по делам 
территорий</c:v>
                </c:pt>
                <c:pt idx="9">
                  <c:v>Управление 
культуры 
и туризма</c:v>
                </c:pt>
              </c:strCache>
            </c:strRef>
          </c:cat>
          <c:val>
            <c:numRef>
              <c:f>'2017 город'!$B$4:$B$13</c:f>
              <c:numCache>
                <c:formatCode>0.00%</c:formatCode>
                <c:ptCount val="10"/>
                <c:pt idx="0">
                  <c:v>0.99539999999999984</c:v>
                </c:pt>
                <c:pt idx="1">
                  <c:v>0.97929999999999995</c:v>
                </c:pt>
                <c:pt idx="2">
                  <c:v>0.99790000000000001</c:v>
                </c:pt>
                <c:pt idx="3">
                  <c:v>0.94899999999999995</c:v>
                </c:pt>
                <c:pt idx="4">
                  <c:v>0.995</c:v>
                </c:pt>
                <c:pt idx="5">
                  <c:v>0.99690000000000001</c:v>
                </c:pt>
                <c:pt idx="6">
                  <c:v>0.98449999999999993</c:v>
                </c:pt>
                <c:pt idx="7">
                  <c:v>0.99590000000000001</c:v>
                </c:pt>
                <c:pt idx="8">
                  <c:v>0.99890000000000001</c:v>
                </c:pt>
                <c:pt idx="9">
                  <c:v>0.99819999999999998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95726368"/>
        <c:axId val="195726752"/>
      </c:barChart>
      <c:catAx>
        <c:axId val="195726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5726752"/>
        <c:crosses val="autoZero"/>
        <c:auto val="1"/>
        <c:lblAlgn val="ctr"/>
        <c:lblOffset val="100"/>
        <c:noMultiLvlLbl val="0"/>
      </c:catAx>
      <c:valAx>
        <c:axId val="195726752"/>
        <c:scaling>
          <c:orientation val="minMax"/>
          <c:max val="1.1000000000000001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5726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555555555555558E-2"/>
          <c:y val="0.19586691664830047"/>
          <c:w val="0.83611111111111114"/>
          <c:h val="0.67206414987626695"/>
        </c:manualLayout>
      </c:layout>
      <c:pie3DChart>
        <c:varyColors val="1"/>
        <c:ser>
          <c:idx val="0"/>
          <c:order val="0"/>
          <c:tx>
            <c:strRef>
              <c:f>'доля соц расходов'!$A$4</c:f>
              <c:strCache>
                <c:ptCount val="1"/>
                <c:pt idx="0">
                  <c:v>город Георгиевск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'доля соц расходов'!$B$3:$F$3</c:f>
              <c:strCache>
                <c:ptCount val="2"/>
                <c:pt idx="0">
                  <c:v>% соц расходов</c:v>
                </c:pt>
                <c:pt idx="1">
                  <c:v>% прочие расходы</c:v>
                </c:pt>
              </c:strCache>
            </c:strRef>
          </c:cat>
          <c:val>
            <c:numRef>
              <c:f>'доля соц расходов'!$B$4:$F$4</c:f>
              <c:numCache>
                <c:formatCode>0.00%</c:formatCode>
                <c:ptCount val="2"/>
                <c:pt idx="0">
                  <c:v>0.72553502685283555</c:v>
                </c:pt>
                <c:pt idx="1">
                  <c:v>0.27446497314716456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F91C9B-8C4A-401B-BAA4-B675FABE51A3}" type="doc">
      <dgm:prSet loTypeId="urn:microsoft.com/office/officeart/2005/8/layout/target3" loCatId="relationship" qsTypeId="urn:microsoft.com/office/officeart/2005/8/quickstyle/simple1#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E55CCE4-8F77-4CE8-B347-034614532155}">
      <dgm:prSet phldrT="[Текст]"/>
      <dgm:spPr/>
      <dgm:t>
        <a:bodyPr/>
        <a:lstStyle/>
        <a:p>
          <a:r>
            <a:rPr lang="ru-RU" b="1" dirty="0" smtClean="0">
              <a:ln w="10541" cmpd="sng">
                <a:noFill/>
                <a:prstDash val="solid"/>
              </a:ln>
              <a:solidFill>
                <a:srgbClr val="FF0000"/>
              </a:solidFill>
              <a:latin typeface="+mn-lt"/>
              <a:cs typeface="Times New Roman" pitchFamily="18" charset="0"/>
            </a:rPr>
            <a:t>ВСЕГО</a:t>
          </a:r>
          <a:r>
            <a:rPr lang="ru-RU" b="1" dirty="0" smtClean="0">
              <a:ln w="10541" cmpd="sng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latin typeface="+mn-lt"/>
              <a:cs typeface="Times New Roman" pitchFamily="18" charset="0"/>
            </a:rPr>
            <a:t> ДОХОДОВ</a:t>
          </a:r>
          <a:endParaRPr lang="ru-RU" dirty="0">
            <a:ln w="10541" cmpd="sng">
              <a:noFill/>
              <a:prstDash val="solid"/>
            </a:ln>
            <a:solidFill>
              <a:schemeClr val="accent6">
                <a:lumMod val="75000"/>
              </a:schemeClr>
            </a:solidFill>
            <a:latin typeface="+mn-lt"/>
            <a:cs typeface="Times New Roman" pitchFamily="18" charset="0"/>
          </a:endParaRPr>
        </a:p>
      </dgm:t>
    </dgm:pt>
    <dgm:pt modelId="{BAAD9DF7-0D1F-4A86-B634-3800DF4635A1}" type="parTrans" cxnId="{48246969-397A-4A65-BE3D-C60F51EB9F62}">
      <dgm:prSet/>
      <dgm:spPr/>
      <dgm:t>
        <a:bodyPr/>
        <a:lstStyle/>
        <a:p>
          <a:endParaRPr lang="ru-RU"/>
        </a:p>
      </dgm:t>
    </dgm:pt>
    <dgm:pt modelId="{32903447-6BB2-4ECA-A4E1-5E71B0202AA3}" type="sibTrans" cxnId="{48246969-397A-4A65-BE3D-C60F51EB9F62}">
      <dgm:prSet/>
      <dgm:spPr/>
      <dgm:t>
        <a:bodyPr/>
        <a:lstStyle/>
        <a:p>
          <a:endParaRPr lang="ru-RU"/>
        </a:p>
      </dgm:t>
    </dgm:pt>
    <dgm:pt modelId="{2F01256A-8912-4EC5-A063-D5DF660CDABC}">
      <dgm:prSet phldrT="[Текст]"/>
      <dgm:spPr>
        <a:ln>
          <a:solidFill>
            <a:srgbClr val="7030A0"/>
          </a:solidFill>
        </a:ln>
      </dgm:spPr>
      <dgm:t>
        <a:bodyPr/>
        <a:lstStyle/>
        <a:p>
          <a:r>
            <a:rPr lang="ru-RU" dirty="0" smtClean="0">
              <a:ln w="9525" cmpd="sng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  <a:latin typeface="+mn-lt"/>
              <a:cs typeface="Times New Roman" pitchFamily="18" charset="0"/>
            </a:rPr>
            <a:t>2 985,7</a:t>
          </a:r>
          <a:endParaRPr lang="ru-RU" dirty="0">
            <a:ln w="9525" cmpd="sng">
              <a:solidFill>
                <a:schemeClr val="accent2"/>
              </a:solidFill>
              <a:prstDash val="solid"/>
            </a:ln>
            <a:solidFill>
              <a:schemeClr val="accent2"/>
            </a:solidFill>
            <a:latin typeface="+mn-lt"/>
            <a:cs typeface="Times New Roman" pitchFamily="18" charset="0"/>
          </a:endParaRPr>
        </a:p>
      </dgm:t>
    </dgm:pt>
    <dgm:pt modelId="{6372C2BF-FDF3-493C-A569-D5FA88E54B4B}" type="parTrans" cxnId="{4619FA34-3518-454D-BEEC-DE27CD4E00A5}">
      <dgm:prSet/>
      <dgm:spPr/>
      <dgm:t>
        <a:bodyPr/>
        <a:lstStyle/>
        <a:p>
          <a:endParaRPr lang="ru-RU"/>
        </a:p>
      </dgm:t>
    </dgm:pt>
    <dgm:pt modelId="{C78834A1-004C-4162-86CD-3D22E588E901}" type="sibTrans" cxnId="{4619FA34-3518-454D-BEEC-DE27CD4E00A5}">
      <dgm:prSet/>
      <dgm:spPr/>
      <dgm:t>
        <a:bodyPr/>
        <a:lstStyle/>
        <a:p>
          <a:endParaRPr lang="ru-RU"/>
        </a:p>
      </dgm:t>
    </dgm:pt>
    <dgm:pt modelId="{12BB3F8A-8981-4177-8963-D5C545772F3D}">
      <dgm:prSet phldrT="[Текст]"/>
      <dgm:spPr>
        <a:ln>
          <a:solidFill>
            <a:srgbClr val="7030A0"/>
          </a:solidFill>
        </a:ln>
      </dgm:spPr>
      <dgm:t>
        <a:bodyPr/>
        <a:lstStyle/>
        <a:p>
          <a:r>
            <a:rPr lang="ru-RU" dirty="0" smtClean="0">
              <a:ln w="9525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+mn-lt"/>
              <a:cs typeface="Times New Roman" pitchFamily="18" charset="0"/>
            </a:rPr>
            <a:t>3 061,6</a:t>
          </a:r>
          <a:endParaRPr lang="ru-RU" dirty="0">
            <a:ln w="9525" cmpd="sng">
              <a:solidFill>
                <a:schemeClr val="accent6">
                  <a:lumMod val="50000"/>
                </a:schemeClr>
              </a:solidFill>
              <a:prstDash val="solid"/>
            </a:ln>
            <a:solidFill>
              <a:schemeClr val="accent6">
                <a:lumMod val="50000"/>
              </a:schemeClr>
            </a:solidFill>
            <a:latin typeface="+mn-lt"/>
            <a:cs typeface="Times New Roman" pitchFamily="18" charset="0"/>
          </a:endParaRPr>
        </a:p>
      </dgm:t>
    </dgm:pt>
    <dgm:pt modelId="{569B7047-4D8C-4AA9-9952-E2D8FC605C61}" type="parTrans" cxnId="{8739A727-A2B7-4F44-A602-35095FE6226B}">
      <dgm:prSet/>
      <dgm:spPr/>
      <dgm:t>
        <a:bodyPr/>
        <a:lstStyle/>
        <a:p>
          <a:endParaRPr lang="ru-RU"/>
        </a:p>
      </dgm:t>
    </dgm:pt>
    <dgm:pt modelId="{20D90359-C9E7-4394-A12C-F0EEC52AC134}" type="sibTrans" cxnId="{8739A727-A2B7-4F44-A602-35095FE6226B}">
      <dgm:prSet/>
      <dgm:spPr/>
      <dgm:t>
        <a:bodyPr/>
        <a:lstStyle/>
        <a:p>
          <a:endParaRPr lang="ru-RU"/>
        </a:p>
      </dgm:t>
    </dgm:pt>
    <dgm:pt modelId="{1FD31046-846C-47CE-B9DC-C68FAA1B1B9A}">
      <dgm:prSet phldrT="[Текст]"/>
      <dgm:spPr/>
      <dgm:t>
        <a:bodyPr/>
        <a:lstStyle/>
        <a:p>
          <a:pPr>
            <a:spcAft>
              <a:spcPts val="0"/>
            </a:spcAft>
          </a:pPr>
          <a:r>
            <a:rPr lang="ru-RU" b="1" dirty="0" smtClean="0">
              <a:ln w="10541" cmpd="sng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latin typeface="+mn-lt"/>
              <a:cs typeface="Times New Roman" pitchFamily="18" charset="0"/>
            </a:rPr>
            <a:t>Налоговые и неналоговые доходы</a:t>
          </a:r>
          <a:endParaRPr lang="ru-RU" b="1" dirty="0">
            <a:ln w="10541" cmpd="sng">
              <a:noFill/>
              <a:prstDash val="solid"/>
            </a:ln>
            <a:solidFill>
              <a:schemeClr val="accent6">
                <a:lumMod val="75000"/>
              </a:schemeClr>
            </a:solidFill>
            <a:latin typeface="+mn-lt"/>
            <a:cs typeface="Times New Roman" pitchFamily="18" charset="0"/>
          </a:endParaRPr>
        </a:p>
      </dgm:t>
    </dgm:pt>
    <dgm:pt modelId="{94CF4F0E-62A7-46E8-A105-494C787A5722}" type="parTrans" cxnId="{3D77AC4F-4F62-4415-9EEF-6F106460C9A8}">
      <dgm:prSet/>
      <dgm:spPr/>
      <dgm:t>
        <a:bodyPr/>
        <a:lstStyle/>
        <a:p>
          <a:endParaRPr lang="ru-RU"/>
        </a:p>
      </dgm:t>
    </dgm:pt>
    <dgm:pt modelId="{C2CF0132-4662-48CF-84E7-B0FCCC11D42C}" type="sibTrans" cxnId="{3D77AC4F-4F62-4415-9EEF-6F106460C9A8}">
      <dgm:prSet/>
      <dgm:spPr/>
      <dgm:t>
        <a:bodyPr/>
        <a:lstStyle/>
        <a:p>
          <a:endParaRPr lang="ru-RU"/>
        </a:p>
      </dgm:t>
    </dgm:pt>
    <dgm:pt modelId="{1D35D38F-762F-46E2-A181-77364DA978ED}">
      <dgm:prSet phldrT="[Текст]"/>
      <dgm:spPr>
        <a:ln>
          <a:solidFill>
            <a:srgbClr val="7030A0"/>
          </a:solidFill>
        </a:ln>
      </dgm:spPr>
      <dgm:t>
        <a:bodyPr/>
        <a:lstStyle/>
        <a:p>
          <a:r>
            <a:rPr lang="ru-RU" dirty="0" smtClean="0">
              <a:ln w="9525" cmpd="sng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  <a:latin typeface="+mn-lt"/>
              <a:cs typeface="Times New Roman" pitchFamily="18" charset="0"/>
            </a:rPr>
            <a:t>612,7</a:t>
          </a:r>
        </a:p>
      </dgm:t>
    </dgm:pt>
    <dgm:pt modelId="{9491DFD9-812E-4443-9AED-6636EAAA61CB}" type="parTrans" cxnId="{B8DA495D-D9DB-4A5A-9366-40D59B9704E4}">
      <dgm:prSet/>
      <dgm:spPr/>
      <dgm:t>
        <a:bodyPr/>
        <a:lstStyle/>
        <a:p>
          <a:endParaRPr lang="ru-RU"/>
        </a:p>
      </dgm:t>
    </dgm:pt>
    <dgm:pt modelId="{31646651-9929-4527-AD35-7C16CF745F6B}" type="sibTrans" cxnId="{B8DA495D-D9DB-4A5A-9366-40D59B9704E4}">
      <dgm:prSet/>
      <dgm:spPr/>
      <dgm:t>
        <a:bodyPr/>
        <a:lstStyle/>
        <a:p>
          <a:endParaRPr lang="ru-RU"/>
        </a:p>
      </dgm:t>
    </dgm:pt>
    <dgm:pt modelId="{49F1ACEB-2D0E-40E5-8592-904B5624CF77}">
      <dgm:prSet phldrT="[Текст]"/>
      <dgm:spPr>
        <a:ln>
          <a:solidFill>
            <a:srgbClr val="7030A0"/>
          </a:solidFill>
        </a:ln>
      </dgm:spPr>
      <dgm:t>
        <a:bodyPr/>
        <a:lstStyle/>
        <a:p>
          <a:r>
            <a:rPr lang="ru-RU" dirty="0" smtClean="0">
              <a:ln w="9525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+mn-lt"/>
              <a:cs typeface="Times New Roman" pitchFamily="18" charset="0"/>
            </a:rPr>
            <a:t>682,9</a:t>
          </a:r>
        </a:p>
      </dgm:t>
    </dgm:pt>
    <dgm:pt modelId="{81B15EB3-9621-4756-B5A8-91A042B94E9C}" type="parTrans" cxnId="{C2996EBD-2A5C-41CA-8B05-F11453D3140B}">
      <dgm:prSet/>
      <dgm:spPr/>
      <dgm:t>
        <a:bodyPr/>
        <a:lstStyle/>
        <a:p>
          <a:endParaRPr lang="ru-RU"/>
        </a:p>
      </dgm:t>
    </dgm:pt>
    <dgm:pt modelId="{47B88F9E-E374-438C-B599-439BDED5254F}" type="sibTrans" cxnId="{C2996EBD-2A5C-41CA-8B05-F11453D3140B}">
      <dgm:prSet/>
      <dgm:spPr/>
      <dgm:t>
        <a:bodyPr/>
        <a:lstStyle/>
        <a:p>
          <a:endParaRPr lang="ru-RU"/>
        </a:p>
      </dgm:t>
    </dgm:pt>
    <dgm:pt modelId="{9A59B45A-5C58-4F19-A558-D68724B05458}">
      <dgm:prSet phldrT="[Текст]"/>
      <dgm:spPr/>
      <dgm:t>
        <a:bodyPr/>
        <a:lstStyle/>
        <a:p>
          <a:pPr>
            <a:spcAft>
              <a:spcPts val="0"/>
            </a:spcAft>
          </a:pPr>
          <a:r>
            <a:rPr lang="ru-RU" b="1" dirty="0" smtClean="0">
              <a:ln w="10541" cmpd="sng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latin typeface="+mn-lt"/>
              <a:cs typeface="Times New Roman" pitchFamily="18" charset="0"/>
            </a:rPr>
            <a:t>Безвозмездные </a:t>
          </a:r>
        </a:p>
        <a:p>
          <a:pPr>
            <a:spcAft>
              <a:spcPts val="0"/>
            </a:spcAft>
          </a:pPr>
          <a:r>
            <a:rPr lang="ru-RU" b="1" dirty="0" smtClean="0">
              <a:ln w="10541" cmpd="sng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latin typeface="+mn-lt"/>
              <a:cs typeface="Times New Roman" pitchFamily="18" charset="0"/>
            </a:rPr>
            <a:t>поступления</a:t>
          </a:r>
          <a:endParaRPr lang="ru-RU" b="1" dirty="0">
            <a:ln w="10541" cmpd="sng">
              <a:noFill/>
              <a:prstDash val="solid"/>
            </a:ln>
            <a:solidFill>
              <a:schemeClr val="accent6">
                <a:lumMod val="75000"/>
              </a:schemeClr>
            </a:solidFill>
            <a:latin typeface="+mn-lt"/>
            <a:cs typeface="Times New Roman" pitchFamily="18" charset="0"/>
          </a:endParaRPr>
        </a:p>
      </dgm:t>
    </dgm:pt>
    <dgm:pt modelId="{8677C19E-6715-4987-8BDB-DA4068D2B03A}" type="parTrans" cxnId="{05938EB2-3A7F-46FE-B7BF-4D7AFDE83752}">
      <dgm:prSet/>
      <dgm:spPr/>
      <dgm:t>
        <a:bodyPr/>
        <a:lstStyle/>
        <a:p>
          <a:endParaRPr lang="ru-RU"/>
        </a:p>
      </dgm:t>
    </dgm:pt>
    <dgm:pt modelId="{C255C6E1-C424-4CFB-995D-E08F1B17ABA2}" type="sibTrans" cxnId="{05938EB2-3A7F-46FE-B7BF-4D7AFDE83752}">
      <dgm:prSet/>
      <dgm:spPr/>
      <dgm:t>
        <a:bodyPr/>
        <a:lstStyle/>
        <a:p>
          <a:endParaRPr lang="ru-RU"/>
        </a:p>
      </dgm:t>
    </dgm:pt>
    <dgm:pt modelId="{114834E0-A972-4B26-B803-47B502F94463}">
      <dgm:prSet phldrT="[Текст]"/>
      <dgm:spPr/>
      <dgm:t>
        <a:bodyPr/>
        <a:lstStyle/>
        <a:p>
          <a:r>
            <a:rPr lang="ru-RU" dirty="0" smtClean="0">
              <a:ln w="9525" cmpd="sng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  <a:latin typeface="+mn-lt"/>
              <a:cs typeface="Times New Roman" pitchFamily="18" charset="0"/>
            </a:rPr>
            <a:t>2 373,0</a:t>
          </a:r>
        </a:p>
      </dgm:t>
    </dgm:pt>
    <dgm:pt modelId="{8BAA8507-9FA4-4D0A-A730-15580A2BA80F}" type="parTrans" cxnId="{BAEB7DEA-F1EB-4AA7-90D9-4439907F14B4}">
      <dgm:prSet/>
      <dgm:spPr/>
      <dgm:t>
        <a:bodyPr/>
        <a:lstStyle/>
        <a:p>
          <a:endParaRPr lang="ru-RU"/>
        </a:p>
      </dgm:t>
    </dgm:pt>
    <dgm:pt modelId="{A09E59AF-CB53-46AF-8167-9F361B60D760}" type="sibTrans" cxnId="{BAEB7DEA-F1EB-4AA7-90D9-4439907F14B4}">
      <dgm:prSet/>
      <dgm:spPr/>
      <dgm:t>
        <a:bodyPr/>
        <a:lstStyle/>
        <a:p>
          <a:endParaRPr lang="ru-RU"/>
        </a:p>
      </dgm:t>
    </dgm:pt>
    <dgm:pt modelId="{210B0EEF-7D93-4AAE-A1B7-B3FB49B761DC}">
      <dgm:prSet phldrT="[Текст]"/>
      <dgm:spPr/>
      <dgm:t>
        <a:bodyPr/>
        <a:lstStyle/>
        <a:p>
          <a:r>
            <a:rPr lang="ru-RU" dirty="0" smtClean="0">
              <a:ln w="9525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+mn-lt"/>
              <a:cs typeface="Times New Roman" pitchFamily="18" charset="0"/>
            </a:rPr>
            <a:t>2 378,7</a:t>
          </a:r>
        </a:p>
      </dgm:t>
    </dgm:pt>
    <dgm:pt modelId="{3AE855D1-2C5A-4CEF-A28C-C9D9B1B5A0E7}" type="parTrans" cxnId="{10C25B3E-9A6A-443F-BFD2-EDD97F462C17}">
      <dgm:prSet/>
      <dgm:spPr/>
      <dgm:t>
        <a:bodyPr/>
        <a:lstStyle/>
        <a:p>
          <a:endParaRPr lang="ru-RU"/>
        </a:p>
      </dgm:t>
    </dgm:pt>
    <dgm:pt modelId="{309AD33D-7A85-4C65-8479-B1AFB465B0D7}" type="sibTrans" cxnId="{10C25B3E-9A6A-443F-BFD2-EDD97F462C17}">
      <dgm:prSet/>
      <dgm:spPr/>
      <dgm:t>
        <a:bodyPr/>
        <a:lstStyle/>
        <a:p>
          <a:endParaRPr lang="ru-RU"/>
        </a:p>
      </dgm:t>
    </dgm:pt>
    <dgm:pt modelId="{76094AD9-1CEC-40F3-AEE9-AC3BA5740380}">
      <dgm:prSet phldrT="[Текст]"/>
      <dgm:spPr>
        <a:ln>
          <a:solidFill>
            <a:srgbClr val="7030A0"/>
          </a:solidFill>
        </a:ln>
      </dgm:spPr>
      <dgm:t>
        <a:bodyPr/>
        <a:lstStyle/>
        <a:p>
          <a:r>
            <a:rPr lang="ru-RU" dirty="0" smtClean="0">
              <a:ln w="9525" cmpd="sng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latin typeface="+mn-lt"/>
              <a:cs typeface="Times New Roman" pitchFamily="18" charset="0"/>
            </a:rPr>
            <a:t>(102,5%)</a:t>
          </a:r>
          <a:endParaRPr lang="ru-RU" dirty="0">
            <a:ln w="9525" cmpd="sng">
              <a:solidFill>
                <a:schemeClr val="bg1">
                  <a:lumMod val="50000"/>
                </a:schemeClr>
              </a:solidFill>
              <a:prstDash val="solid"/>
            </a:ln>
            <a:solidFill>
              <a:schemeClr val="bg1">
                <a:lumMod val="50000"/>
              </a:schemeClr>
            </a:solidFill>
            <a:latin typeface="+mn-lt"/>
            <a:cs typeface="Times New Roman" pitchFamily="18" charset="0"/>
          </a:endParaRPr>
        </a:p>
      </dgm:t>
    </dgm:pt>
    <dgm:pt modelId="{36F64410-71CA-4D2E-BD84-A27CED62BD37}" type="parTrans" cxnId="{5EFF1C2D-4622-4EE6-A5C4-4104E0950A32}">
      <dgm:prSet/>
      <dgm:spPr/>
      <dgm:t>
        <a:bodyPr/>
        <a:lstStyle/>
        <a:p>
          <a:endParaRPr lang="ru-RU"/>
        </a:p>
      </dgm:t>
    </dgm:pt>
    <dgm:pt modelId="{4AE71AB8-9A66-46F1-96D7-7709BCC70BF8}" type="sibTrans" cxnId="{5EFF1C2D-4622-4EE6-A5C4-4104E0950A32}">
      <dgm:prSet/>
      <dgm:spPr/>
      <dgm:t>
        <a:bodyPr/>
        <a:lstStyle/>
        <a:p>
          <a:endParaRPr lang="ru-RU"/>
        </a:p>
      </dgm:t>
    </dgm:pt>
    <dgm:pt modelId="{470B8E5E-D9FF-48C4-9087-EEA16BB9E088}">
      <dgm:prSet phldrT="[Текст]"/>
      <dgm:spPr>
        <a:ln>
          <a:solidFill>
            <a:srgbClr val="7030A0"/>
          </a:solidFill>
        </a:ln>
      </dgm:spPr>
      <dgm:t>
        <a:bodyPr/>
        <a:lstStyle/>
        <a:p>
          <a:r>
            <a:rPr lang="ru-RU" dirty="0" smtClean="0">
              <a:ln w="9525" cmpd="sng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latin typeface="+mn-lt"/>
              <a:cs typeface="Times New Roman" pitchFamily="18" charset="0"/>
            </a:rPr>
            <a:t>(111,5%)</a:t>
          </a:r>
        </a:p>
      </dgm:t>
    </dgm:pt>
    <dgm:pt modelId="{003EF78D-377D-4522-913D-CB5BFFC1EAD8}" type="parTrans" cxnId="{CC541B87-C762-48A1-973C-72ED0C345ECD}">
      <dgm:prSet/>
      <dgm:spPr/>
      <dgm:t>
        <a:bodyPr/>
        <a:lstStyle/>
        <a:p>
          <a:endParaRPr lang="ru-RU"/>
        </a:p>
      </dgm:t>
    </dgm:pt>
    <dgm:pt modelId="{4B43AAB6-4463-4D17-A5C7-DCB5A6DE183B}" type="sibTrans" cxnId="{CC541B87-C762-48A1-973C-72ED0C345ECD}">
      <dgm:prSet/>
      <dgm:spPr/>
      <dgm:t>
        <a:bodyPr/>
        <a:lstStyle/>
        <a:p>
          <a:endParaRPr lang="ru-RU"/>
        </a:p>
      </dgm:t>
    </dgm:pt>
    <dgm:pt modelId="{72DA2925-AA15-4B09-9B97-76B8C3A8E181}">
      <dgm:prSet phldrT="[Текст]"/>
      <dgm:spPr/>
      <dgm:t>
        <a:bodyPr/>
        <a:lstStyle/>
        <a:p>
          <a:r>
            <a:rPr lang="ru-RU" dirty="0" smtClean="0">
              <a:ln w="9525" cmpd="sng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latin typeface="+mn-lt"/>
              <a:cs typeface="Times New Roman" pitchFamily="18" charset="0"/>
            </a:rPr>
            <a:t>(100,2%)</a:t>
          </a:r>
        </a:p>
      </dgm:t>
    </dgm:pt>
    <dgm:pt modelId="{E42ABB91-C2C1-49A6-AB01-7CC8C37BE3CB}" type="parTrans" cxnId="{2F173328-02B1-4B79-8BCA-27E58B281BA9}">
      <dgm:prSet/>
      <dgm:spPr/>
      <dgm:t>
        <a:bodyPr/>
        <a:lstStyle/>
        <a:p>
          <a:endParaRPr lang="ru-RU"/>
        </a:p>
      </dgm:t>
    </dgm:pt>
    <dgm:pt modelId="{05305B7C-77FE-44F5-A824-F5F42FE339EA}" type="sibTrans" cxnId="{2F173328-02B1-4B79-8BCA-27E58B281BA9}">
      <dgm:prSet/>
      <dgm:spPr/>
      <dgm:t>
        <a:bodyPr/>
        <a:lstStyle/>
        <a:p>
          <a:endParaRPr lang="ru-RU"/>
        </a:p>
      </dgm:t>
    </dgm:pt>
    <dgm:pt modelId="{86942AFB-E886-45D8-902F-3A0CF4DB3C24}">
      <dgm:prSet phldrT="[Текст]"/>
      <dgm:spPr>
        <a:ln>
          <a:solidFill>
            <a:srgbClr val="7030A0"/>
          </a:solidFill>
        </a:ln>
      </dgm:spPr>
      <dgm:t>
        <a:bodyPr/>
        <a:lstStyle/>
        <a:p>
          <a:r>
            <a:rPr lang="ru-RU" dirty="0" smtClean="0">
              <a:ln w="9525" cmpd="sng">
                <a:noFill/>
                <a:prstDash val="solid"/>
              </a:ln>
              <a:solidFill>
                <a:schemeClr val="tx1"/>
              </a:solidFill>
              <a:latin typeface="+mn-lt"/>
              <a:cs typeface="Times New Roman" pitchFamily="18" charset="0"/>
            </a:rPr>
            <a:t>(+) 75,9</a:t>
          </a:r>
          <a:endParaRPr lang="ru-RU" dirty="0">
            <a:ln w="9525" cmpd="sng">
              <a:noFill/>
              <a:prstDash val="solid"/>
            </a:ln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C3447FC0-9F45-42E1-A282-AD4CB48F7291}" type="parTrans" cxnId="{6D89868D-4C1A-4B94-9C87-772B74C72983}">
      <dgm:prSet/>
      <dgm:spPr/>
      <dgm:t>
        <a:bodyPr/>
        <a:lstStyle/>
        <a:p>
          <a:endParaRPr lang="ru-RU"/>
        </a:p>
      </dgm:t>
    </dgm:pt>
    <dgm:pt modelId="{32BB8B77-BA90-4A54-ACD8-605ADE1D78BF}" type="sibTrans" cxnId="{6D89868D-4C1A-4B94-9C87-772B74C72983}">
      <dgm:prSet/>
      <dgm:spPr/>
      <dgm:t>
        <a:bodyPr/>
        <a:lstStyle/>
        <a:p>
          <a:endParaRPr lang="ru-RU"/>
        </a:p>
      </dgm:t>
    </dgm:pt>
    <dgm:pt modelId="{8D44B0BB-E735-4277-8F8F-54A0E11580A7}">
      <dgm:prSet phldrT="[Текст]"/>
      <dgm:spPr>
        <a:ln>
          <a:solidFill>
            <a:srgbClr val="7030A0"/>
          </a:solidFill>
        </a:ln>
      </dgm:spPr>
      <dgm:t>
        <a:bodyPr/>
        <a:lstStyle/>
        <a:p>
          <a:r>
            <a:rPr lang="ru-RU" dirty="0" smtClean="0">
              <a:ln w="9525" cmpd="sng">
                <a:noFill/>
                <a:prstDash val="solid"/>
              </a:ln>
              <a:solidFill>
                <a:schemeClr val="tx1"/>
              </a:solidFill>
              <a:latin typeface="+mn-lt"/>
              <a:cs typeface="Times New Roman" pitchFamily="18" charset="0"/>
            </a:rPr>
            <a:t>(+) 70,2</a:t>
          </a:r>
        </a:p>
      </dgm:t>
    </dgm:pt>
    <dgm:pt modelId="{FC23480B-4FE9-45A0-ACFD-8C3B6597FC9C}" type="parTrans" cxnId="{B0BC4104-B61D-4F54-A6D7-B4D2845863EA}">
      <dgm:prSet/>
      <dgm:spPr/>
      <dgm:t>
        <a:bodyPr/>
        <a:lstStyle/>
        <a:p>
          <a:endParaRPr lang="ru-RU"/>
        </a:p>
      </dgm:t>
    </dgm:pt>
    <dgm:pt modelId="{F4E37E21-6D1C-4524-B384-A2E8E9600269}" type="sibTrans" cxnId="{B0BC4104-B61D-4F54-A6D7-B4D2845863EA}">
      <dgm:prSet/>
      <dgm:spPr/>
      <dgm:t>
        <a:bodyPr/>
        <a:lstStyle/>
        <a:p>
          <a:endParaRPr lang="ru-RU"/>
        </a:p>
      </dgm:t>
    </dgm:pt>
    <dgm:pt modelId="{724BB31D-92C6-47F4-8CB2-67365382743E}">
      <dgm:prSet phldrT="[Текст]"/>
      <dgm:spPr/>
      <dgm:t>
        <a:bodyPr/>
        <a:lstStyle/>
        <a:p>
          <a:r>
            <a:rPr lang="ru-RU" dirty="0" smtClean="0">
              <a:ln w="9525" cmpd="sng">
                <a:noFill/>
                <a:prstDash val="solid"/>
              </a:ln>
              <a:solidFill>
                <a:schemeClr val="tx1"/>
              </a:solidFill>
              <a:latin typeface="+mn-lt"/>
              <a:cs typeface="Times New Roman" pitchFamily="18" charset="0"/>
            </a:rPr>
            <a:t>(+)5,7</a:t>
          </a:r>
        </a:p>
      </dgm:t>
    </dgm:pt>
    <dgm:pt modelId="{CF18406E-FF5F-4A02-B9C5-EBB853067E17}" type="parTrans" cxnId="{4E7FB590-C02B-46FE-B9A2-595F57814691}">
      <dgm:prSet/>
      <dgm:spPr/>
      <dgm:t>
        <a:bodyPr/>
        <a:lstStyle/>
        <a:p>
          <a:endParaRPr lang="ru-RU"/>
        </a:p>
      </dgm:t>
    </dgm:pt>
    <dgm:pt modelId="{0CDBBB67-23EA-4F69-8D83-597EF4F96F04}" type="sibTrans" cxnId="{4E7FB590-C02B-46FE-B9A2-595F57814691}">
      <dgm:prSet/>
      <dgm:spPr/>
      <dgm:t>
        <a:bodyPr/>
        <a:lstStyle/>
        <a:p>
          <a:endParaRPr lang="ru-RU"/>
        </a:p>
      </dgm:t>
    </dgm:pt>
    <dgm:pt modelId="{8841F399-6471-4C4A-82D8-E0818932CD9E}" type="pres">
      <dgm:prSet presAssocID="{31F91C9B-8C4A-401B-BAA4-B675FABE51A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B74838-EFA8-432B-B14B-7BD382846142}" type="pres">
      <dgm:prSet presAssocID="{BE55CCE4-8F77-4CE8-B347-034614532155}" presName="circle1" presStyleLbl="node1" presStyleIdx="0" presStyleCnt="3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FE980374-AF82-462F-B388-7FE48FDEDC79}" type="pres">
      <dgm:prSet presAssocID="{BE55CCE4-8F77-4CE8-B347-034614532155}" presName="space" presStyleCnt="0"/>
      <dgm:spPr/>
    </dgm:pt>
    <dgm:pt modelId="{17871732-4EEE-4583-A119-7CC0AE3A5DCF}" type="pres">
      <dgm:prSet presAssocID="{BE55CCE4-8F77-4CE8-B347-034614532155}" presName="rect1" presStyleLbl="alignAcc1" presStyleIdx="0" presStyleCnt="3" custLinFactNeighborX="-386" custLinFactNeighborY="-2453"/>
      <dgm:spPr/>
      <dgm:t>
        <a:bodyPr/>
        <a:lstStyle/>
        <a:p>
          <a:endParaRPr lang="ru-RU"/>
        </a:p>
      </dgm:t>
    </dgm:pt>
    <dgm:pt modelId="{F7766D3E-2B05-40FE-B362-0A603C614512}" type="pres">
      <dgm:prSet presAssocID="{1FD31046-846C-47CE-B9DC-C68FAA1B1B9A}" presName="vertSpace2" presStyleLbl="node1" presStyleIdx="0" presStyleCnt="3"/>
      <dgm:spPr/>
    </dgm:pt>
    <dgm:pt modelId="{72683607-43D2-44F5-87D8-71F58E6E145B}" type="pres">
      <dgm:prSet presAssocID="{1FD31046-846C-47CE-B9DC-C68FAA1B1B9A}" presName="circle2" presStyleLbl="node1" presStyleIdx="1" presStyleCnt="3" custScaleX="67660" custScaleY="56251" custLinFactNeighborX="797" custLinFactNeighborY="-23101"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A2C31DBB-9A8D-4484-9684-E3FE7C4F17CE}" type="pres">
      <dgm:prSet presAssocID="{1FD31046-846C-47CE-B9DC-C68FAA1B1B9A}" presName="rect2" presStyleLbl="alignAcc1" presStyleIdx="1" presStyleCnt="3" custLinFactNeighborX="-386" custLinFactNeighborY="228"/>
      <dgm:spPr/>
      <dgm:t>
        <a:bodyPr/>
        <a:lstStyle/>
        <a:p>
          <a:endParaRPr lang="ru-RU"/>
        </a:p>
      </dgm:t>
    </dgm:pt>
    <dgm:pt modelId="{AC997870-4B68-422F-B0BA-55E8C487E213}" type="pres">
      <dgm:prSet presAssocID="{9A59B45A-5C58-4F19-A558-D68724B05458}" presName="vertSpace3" presStyleLbl="node1" presStyleIdx="1" presStyleCnt="3"/>
      <dgm:spPr/>
    </dgm:pt>
    <dgm:pt modelId="{49A8994A-ED7D-46C5-9E60-E24A759D3E37}" type="pres">
      <dgm:prSet presAssocID="{9A59B45A-5C58-4F19-A558-D68724B05458}" presName="circle3" presStyleLbl="node1" presStyleIdx="2" presStyleCnt="3" custScaleX="130029" custLinFactNeighborX="-1552" custLinFactNeighborY="24224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2103FA90-7D1E-42D6-BC49-65A42E44545D}" type="pres">
      <dgm:prSet presAssocID="{9A59B45A-5C58-4F19-A558-D68724B05458}" presName="rect3" presStyleLbl="alignAcc1" presStyleIdx="2" presStyleCnt="3" custScaleX="99838" custScaleY="91625" custLinFactNeighborX="-467" custLinFactNeighborY="22971"/>
      <dgm:spPr/>
      <dgm:t>
        <a:bodyPr/>
        <a:lstStyle/>
        <a:p>
          <a:endParaRPr lang="ru-RU"/>
        </a:p>
      </dgm:t>
    </dgm:pt>
    <dgm:pt modelId="{6AEF0DE0-8D5B-4DAC-95D9-439172701E1F}" type="pres">
      <dgm:prSet presAssocID="{BE55CCE4-8F77-4CE8-B347-034614532155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914704-CCE1-444E-9AF6-8B67E9E440D1}" type="pres">
      <dgm:prSet presAssocID="{BE55CCE4-8F77-4CE8-B347-034614532155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A94E98-4ECB-4C55-B0A5-93241BC5A0E6}" type="pres">
      <dgm:prSet presAssocID="{1FD31046-846C-47CE-B9DC-C68FAA1B1B9A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4FE93C-505F-4109-AACA-555BA238FA96}" type="pres">
      <dgm:prSet presAssocID="{1FD31046-846C-47CE-B9DC-C68FAA1B1B9A}" presName="rect2ChTx" presStyleLbl="alignAcc1" presStyleIdx="2" presStyleCnt="3" custLinFactNeighborX="-386" custLinFactNeighborY="91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881567-DB4A-4A3B-A5A6-E0E42C1C8BB6}" type="pres">
      <dgm:prSet presAssocID="{9A59B45A-5C58-4F19-A558-D68724B05458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87D934-5DBB-48D1-AD01-F77373442F1D}" type="pres">
      <dgm:prSet presAssocID="{9A59B45A-5C58-4F19-A558-D68724B05458}" presName="rect3ChTx" presStyleLbl="alignAcc1" presStyleIdx="2" presStyleCnt="3" custLinFactNeighborX="-386" custLinFactNeighborY="242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DA495D-D9DB-4A5A-9366-40D59B9704E4}" srcId="{1FD31046-846C-47CE-B9DC-C68FAA1B1B9A}" destId="{1D35D38F-762F-46E2-A181-77364DA978ED}" srcOrd="0" destOrd="0" parTransId="{9491DFD9-812E-4443-9AED-6636EAAA61CB}" sibTransId="{31646651-9929-4527-AD35-7C16CF745F6B}"/>
    <dgm:cxn modelId="{91AE97C8-1771-424B-8346-5FDE9B04FACB}" type="presOf" srcId="{724BB31D-92C6-47F4-8CB2-67365382743E}" destId="{DD87D934-5DBB-48D1-AD01-F77373442F1D}" srcOrd="0" destOrd="3" presId="urn:microsoft.com/office/officeart/2005/8/layout/target3"/>
    <dgm:cxn modelId="{6266408B-58E3-40AF-8541-35F8DB915D97}" type="presOf" srcId="{1FD31046-846C-47CE-B9DC-C68FAA1B1B9A}" destId="{A2C31DBB-9A8D-4484-9684-E3FE7C4F17CE}" srcOrd="0" destOrd="0" presId="urn:microsoft.com/office/officeart/2005/8/layout/target3"/>
    <dgm:cxn modelId="{C7391C0E-FFAA-461B-8FEE-6EAACD0C8C25}" type="presOf" srcId="{31F91C9B-8C4A-401B-BAA4-B675FABE51A3}" destId="{8841F399-6471-4C4A-82D8-E0818932CD9E}" srcOrd="0" destOrd="0" presId="urn:microsoft.com/office/officeart/2005/8/layout/target3"/>
    <dgm:cxn modelId="{7128743E-E8AC-46F8-88BD-2D479A0ACEEF}" type="presOf" srcId="{2F01256A-8912-4EC5-A063-D5DF660CDABC}" destId="{93914704-CCE1-444E-9AF6-8B67E9E440D1}" srcOrd="0" destOrd="0" presId="urn:microsoft.com/office/officeart/2005/8/layout/target3"/>
    <dgm:cxn modelId="{3D77AC4F-4F62-4415-9EEF-6F106460C9A8}" srcId="{31F91C9B-8C4A-401B-BAA4-B675FABE51A3}" destId="{1FD31046-846C-47CE-B9DC-C68FAA1B1B9A}" srcOrd="1" destOrd="0" parTransId="{94CF4F0E-62A7-46E8-A105-494C787A5722}" sibTransId="{C2CF0132-4662-48CF-84E7-B0FCCC11D42C}"/>
    <dgm:cxn modelId="{B0BC4104-B61D-4F54-A6D7-B4D2845863EA}" srcId="{1FD31046-846C-47CE-B9DC-C68FAA1B1B9A}" destId="{8D44B0BB-E735-4277-8F8F-54A0E11580A7}" srcOrd="3" destOrd="0" parTransId="{FC23480B-4FE9-45A0-ACFD-8C3B6597FC9C}" sibTransId="{F4E37E21-6D1C-4524-B384-A2E8E9600269}"/>
    <dgm:cxn modelId="{5EFF1C2D-4622-4EE6-A5C4-4104E0950A32}" srcId="{BE55CCE4-8F77-4CE8-B347-034614532155}" destId="{76094AD9-1CEC-40F3-AEE9-AC3BA5740380}" srcOrd="2" destOrd="0" parTransId="{36F64410-71CA-4D2E-BD84-A27CED62BD37}" sibTransId="{4AE71AB8-9A66-46F1-96D7-7709BCC70BF8}"/>
    <dgm:cxn modelId="{0A469AC9-0BA0-46E5-B36B-785471E914D8}" type="presOf" srcId="{470B8E5E-D9FF-48C4-9087-EEA16BB9E088}" destId="{214FE93C-505F-4109-AACA-555BA238FA96}" srcOrd="0" destOrd="2" presId="urn:microsoft.com/office/officeart/2005/8/layout/target3"/>
    <dgm:cxn modelId="{C2996EBD-2A5C-41CA-8B05-F11453D3140B}" srcId="{1FD31046-846C-47CE-B9DC-C68FAA1B1B9A}" destId="{49F1ACEB-2D0E-40E5-8592-904B5624CF77}" srcOrd="1" destOrd="0" parTransId="{81B15EB3-9621-4756-B5A8-91A042B94E9C}" sibTransId="{47B88F9E-E374-438C-B599-439BDED5254F}"/>
    <dgm:cxn modelId="{3251C7AE-640C-461C-88E1-8AE4DC1C9D85}" type="presOf" srcId="{76094AD9-1CEC-40F3-AEE9-AC3BA5740380}" destId="{93914704-CCE1-444E-9AF6-8B67E9E440D1}" srcOrd="0" destOrd="2" presId="urn:microsoft.com/office/officeart/2005/8/layout/target3"/>
    <dgm:cxn modelId="{10C25B3E-9A6A-443F-BFD2-EDD97F462C17}" srcId="{9A59B45A-5C58-4F19-A558-D68724B05458}" destId="{210B0EEF-7D93-4AAE-A1B7-B3FB49B761DC}" srcOrd="1" destOrd="0" parTransId="{3AE855D1-2C5A-4CEF-A28C-C9D9B1B5A0E7}" sibTransId="{309AD33D-7A85-4C65-8479-B1AFB465B0D7}"/>
    <dgm:cxn modelId="{6FBFE423-FC23-4706-B5A5-827920E6A0AC}" type="presOf" srcId="{72DA2925-AA15-4B09-9B97-76B8C3A8E181}" destId="{DD87D934-5DBB-48D1-AD01-F77373442F1D}" srcOrd="0" destOrd="2" presId="urn:microsoft.com/office/officeart/2005/8/layout/target3"/>
    <dgm:cxn modelId="{8739A727-A2B7-4F44-A602-35095FE6226B}" srcId="{BE55CCE4-8F77-4CE8-B347-034614532155}" destId="{12BB3F8A-8981-4177-8963-D5C545772F3D}" srcOrd="1" destOrd="0" parTransId="{569B7047-4D8C-4AA9-9952-E2D8FC605C61}" sibTransId="{20D90359-C9E7-4394-A12C-F0EEC52AC134}"/>
    <dgm:cxn modelId="{4619FA34-3518-454D-BEEC-DE27CD4E00A5}" srcId="{BE55CCE4-8F77-4CE8-B347-034614532155}" destId="{2F01256A-8912-4EC5-A063-D5DF660CDABC}" srcOrd="0" destOrd="0" parTransId="{6372C2BF-FDF3-493C-A569-D5FA88E54B4B}" sibTransId="{C78834A1-004C-4162-86CD-3D22E588E901}"/>
    <dgm:cxn modelId="{51149ADD-0A7B-4F79-9A73-D57AA5D3155E}" type="presOf" srcId="{210B0EEF-7D93-4AAE-A1B7-B3FB49B761DC}" destId="{DD87D934-5DBB-48D1-AD01-F77373442F1D}" srcOrd="0" destOrd="1" presId="urn:microsoft.com/office/officeart/2005/8/layout/target3"/>
    <dgm:cxn modelId="{48246969-397A-4A65-BE3D-C60F51EB9F62}" srcId="{31F91C9B-8C4A-401B-BAA4-B675FABE51A3}" destId="{BE55CCE4-8F77-4CE8-B347-034614532155}" srcOrd="0" destOrd="0" parTransId="{BAAD9DF7-0D1F-4A86-B634-3800DF4635A1}" sibTransId="{32903447-6BB2-4ECA-A4E1-5E71B0202AA3}"/>
    <dgm:cxn modelId="{76F0A8E0-5E29-4EDF-83CE-680535FF850B}" type="presOf" srcId="{49F1ACEB-2D0E-40E5-8592-904B5624CF77}" destId="{214FE93C-505F-4109-AACA-555BA238FA96}" srcOrd="0" destOrd="1" presId="urn:microsoft.com/office/officeart/2005/8/layout/target3"/>
    <dgm:cxn modelId="{CC541B87-C762-48A1-973C-72ED0C345ECD}" srcId="{1FD31046-846C-47CE-B9DC-C68FAA1B1B9A}" destId="{470B8E5E-D9FF-48C4-9087-EEA16BB9E088}" srcOrd="2" destOrd="0" parTransId="{003EF78D-377D-4522-913D-CB5BFFC1EAD8}" sibTransId="{4B43AAB6-4463-4D17-A5C7-DCB5A6DE183B}"/>
    <dgm:cxn modelId="{D917E49A-10DC-490F-8EAB-B61188B1331A}" type="presOf" srcId="{114834E0-A972-4B26-B803-47B502F94463}" destId="{DD87D934-5DBB-48D1-AD01-F77373442F1D}" srcOrd="0" destOrd="0" presId="urn:microsoft.com/office/officeart/2005/8/layout/target3"/>
    <dgm:cxn modelId="{8DAC9276-BAF1-4981-9D48-CD6AE93036F4}" type="presOf" srcId="{12BB3F8A-8981-4177-8963-D5C545772F3D}" destId="{93914704-CCE1-444E-9AF6-8B67E9E440D1}" srcOrd="0" destOrd="1" presId="urn:microsoft.com/office/officeart/2005/8/layout/target3"/>
    <dgm:cxn modelId="{F59AC837-7F89-46FB-85F7-CD5987EE6E25}" type="presOf" srcId="{1D35D38F-762F-46E2-A181-77364DA978ED}" destId="{214FE93C-505F-4109-AACA-555BA238FA96}" srcOrd="0" destOrd="0" presId="urn:microsoft.com/office/officeart/2005/8/layout/target3"/>
    <dgm:cxn modelId="{4D1643E3-8584-4599-AAF5-B2DC26C6DE24}" type="presOf" srcId="{BE55CCE4-8F77-4CE8-B347-034614532155}" destId="{6AEF0DE0-8D5B-4DAC-95D9-439172701E1F}" srcOrd="1" destOrd="0" presId="urn:microsoft.com/office/officeart/2005/8/layout/target3"/>
    <dgm:cxn modelId="{2DF5F625-098D-4B75-8854-A8A13FB2A55D}" type="presOf" srcId="{9A59B45A-5C58-4F19-A558-D68724B05458}" destId="{2103FA90-7D1E-42D6-BC49-65A42E44545D}" srcOrd="0" destOrd="0" presId="urn:microsoft.com/office/officeart/2005/8/layout/target3"/>
    <dgm:cxn modelId="{AC4D0305-E486-4841-B6C1-20EE8DAF2F59}" type="presOf" srcId="{9A59B45A-5C58-4F19-A558-D68724B05458}" destId="{87881567-DB4A-4A3B-A5A6-E0E42C1C8BB6}" srcOrd="1" destOrd="0" presId="urn:microsoft.com/office/officeart/2005/8/layout/target3"/>
    <dgm:cxn modelId="{B3A8102F-648F-4644-91AE-727236B2770D}" type="presOf" srcId="{1FD31046-846C-47CE-B9DC-C68FAA1B1B9A}" destId="{E1A94E98-4ECB-4C55-B0A5-93241BC5A0E6}" srcOrd="1" destOrd="0" presId="urn:microsoft.com/office/officeart/2005/8/layout/target3"/>
    <dgm:cxn modelId="{4E7FB590-C02B-46FE-B9A2-595F57814691}" srcId="{9A59B45A-5C58-4F19-A558-D68724B05458}" destId="{724BB31D-92C6-47F4-8CB2-67365382743E}" srcOrd="3" destOrd="0" parTransId="{CF18406E-FF5F-4A02-B9C5-EBB853067E17}" sibTransId="{0CDBBB67-23EA-4F69-8D83-597EF4F96F04}"/>
    <dgm:cxn modelId="{E7F73FB0-5D78-4E9D-A8CB-F1ECA353AFA6}" type="presOf" srcId="{86942AFB-E886-45D8-902F-3A0CF4DB3C24}" destId="{93914704-CCE1-444E-9AF6-8B67E9E440D1}" srcOrd="0" destOrd="3" presId="urn:microsoft.com/office/officeart/2005/8/layout/target3"/>
    <dgm:cxn modelId="{05938EB2-3A7F-46FE-B7BF-4D7AFDE83752}" srcId="{31F91C9B-8C4A-401B-BAA4-B675FABE51A3}" destId="{9A59B45A-5C58-4F19-A558-D68724B05458}" srcOrd="2" destOrd="0" parTransId="{8677C19E-6715-4987-8BDB-DA4068D2B03A}" sibTransId="{C255C6E1-C424-4CFB-995D-E08F1B17ABA2}"/>
    <dgm:cxn modelId="{2F173328-02B1-4B79-8BCA-27E58B281BA9}" srcId="{9A59B45A-5C58-4F19-A558-D68724B05458}" destId="{72DA2925-AA15-4B09-9B97-76B8C3A8E181}" srcOrd="2" destOrd="0" parTransId="{E42ABB91-C2C1-49A6-AB01-7CC8C37BE3CB}" sibTransId="{05305B7C-77FE-44F5-A824-F5F42FE339EA}"/>
    <dgm:cxn modelId="{BAEB7DEA-F1EB-4AA7-90D9-4439907F14B4}" srcId="{9A59B45A-5C58-4F19-A558-D68724B05458}" destId="{114834E0-A972-4B26-B803-47B502F94463}" srcOrd="0" destOrd="0" parTransId="{8BAA8507-9FA4-4D0A-A730-15580A2BA80F}" sibTransId="{A09E59AF-CB53-46AF-8167-9F361B60D760}"/>
    <dgm:cxn modelId="{EE95A4CB-4898-4100-8372-DFFB2C0403CD}" type="presOf" srcId="{8D44B0BB-E735-4277-8F8F-54A0E11580A7}" destId="{214FE93C-505F-4109-AACA-555BA238FA96}" srcOrd="0" destOrd="3" presId="urn:microsoft.com/office/officeart/2005/8/layout/target3"/>
    <dgm:cxn modelId="{F5CF7C44-DF06-4FE3-93DB-0A4F5DCB12C1}" type="presOf" srcId="{BE55CCE4-8F77-4CE8-B347-034614532155}" destId="{17871732-4EEE-4583-A119-7CC0AE3A5DCF}" srcOrd="0" destOrd="0" presId="urn:microsoft.com/office/officeart/2005/8/layout/target3"/>
    <dgm:cxn modelId="{6D89868D-4C1A-4B94-9C87-772B74C72983}" srcId="{BE55CCE4-8F77-4CE8-B347-034614532155}" destId="{86942AFB-E886-45D8-902F-3A0CF4DB3C24}" srcOrd="3" destOrd="0" parTransId="{C3447FC0-9F45-42E1-A282-AD4CB48F7291}" sibTransId="{32BB8B77-BA90-4A54-ACD8-605ADE1D78BF}"/>
    <dgm:cxn modelId="{1BDAD565-847D-48D7-955F-C90FA50B3DB5}" type="presParOf" srcId="{8841F399-6471-4C4A-82D8-E0818932CD9E}" destId="{06B74838-EFA8-432B-B14B-7BD382846142}" srcOrd="0" destOrd="0" presId="urn:microsoft.com/office/officeart/2005/8/layout/target3"/>
    <dgm:cxn modelId="{D65CE0D5-02F2-400A-8406-37463E38ABA0}" type="presParOf" srcId="{8841F399-6471-4C4A-82D8-E0818932CD9E}" destId="{FE980374-AF82-462F-B388-7FE48FDEDC79}" srcOrd="1" destOrd="0" presId="urn:microsoft.com/office/officeart/2005/8/layout/target3"/>
    <dgm:cxn modelId="{4CED98F2-E31F-4250-A3D7-6979B0440584}" type="presParOf" srcId="{8841F399-6471-4C4A-82D8-E0818932CD9E}" destId="{17871732-4EEE-4583-A119-7CC0AE3A5DCF}" srcOrd="2" destOrd="0" presId="urn:microsoft.com/office/officeart/2005/8/layout/target3"/>
    <dgm:cxn modelId="{8C633230-E2F0-4C8B-845B-B4A9000CAA97}" type="presParOf" srcId="{8841F399-6471-4C4A-82D8-E0818932CD9E}" destId="{F7766D3E-2B05-40FE-B362-0A603C614512}" srcOrd="3" destOrd="0" presId="urn:microsoft.com/office/officeart/2005/8/layout/target3"/>
    <dgm:cxn modelId="{4D38A21F-AF73-4C48-808E-2C8FBE163F40}" type="presParOf" srcId="{8841F399-6471-4C4A-82D8-E0818932CD9E}" destId="{72683607-43D2-44F5-87D8-71F58E6E145B}" srcOrd="4" destOrd="0" presId="urn:microsoft.com/office/officeart/2005/8/layout/target3"/>
    <dgm:cxn modelId="{9C83A457-C0DD-4542-943E-85E7134A5B0E}" type="presParOf" srcId="{8841F399-6471-4C4A-82D8-E0818932CD9E}" destId="{A2C31DBB-9A8D-4484-9684-E3FE7C4F17CE}" srcOrd="5" destOrd="0" presId="urn:microsoft.com/office/officeart/2005/8/layout/target3"/>
    <dgm:cxn modelId="{C374EC1A-1B05-42B8-813F-22897C35AC1E}" type="presParOf" srcId="{8841F399-6471-4C4A-82D8-E0818932CD9E}" destId="{AC997870-4B68-422F-B0BA-55E8C487E213}" srcOrd="6" destOrd="0" presId="urn:microsoft.com/office/officeart/2005/8/layout/target3"/>
    <dgm:cxn modelId="{50F71B92-26BF-466D-B683-06CB8AD4E588}" type="presParOf" srcId="{8841F399-6471-4C4A-82D8-E0818932CD9E}" destId="{49A8994A-ED7D-46C5-9E60-E24A759D3E37}" srcOrd="7" destOrd="0" presId="urn:microsoft.com/office/officeart/2005/8/layout/target3"/>
    <dgm:cxn modelId="{70BF983C-4DDC-4372-9A4D-D87DEB574334}" type="presParOf" srcId="{8841F399-6471-4C4A-82D8-E0818932CD9E}" destId="{2103FA90-7D1E-42D6-BC49-65A42E44545D}" srcOrd="8" destOrd="0" presId="urn:microsoft.com/office/officeart/2005/8/layout/target3"/>
    <dgm:cxn modelId="{28B12AF3-A5D4-4257-A789-EA59980F5B31}" type="presParOf" srcId="{8841F399-6471-4C4A-82D8-E0818932CD9E}" destId="{6AEF0DE0-8D5B-4DAC-95D9-439172701E1F}" srcOrd="9" destOrd="0" presId="urn:microsoft.com/office/officeart/2005/8/layout/target3"/>
    <dgm:cxn modelId="{3D9D5C40-0DA2-48CD-A567-6016E6E182E4}" type="presParOf" srcId="{8841F399-6471-4C4A-82D8-E0818932CD9E}" destId="{93914704-CCE1-444E-9AF6-8B67E9E440D1}" srcOrd="10" destOrd="0" presId="urn:microsoft.com/office/officeart/2005/8/layout/target3"/>
    <dgm:cxn modelId="{F151F62D-D5BA-4C4C-AFA5-0E785968F1EE}" type="presParOf" srcId="{8841F399-6471-4C4A-82D8-E0818932CD9E}" destId="{E1A94E98-4ECB-4C55-B0A5-93241BC5A0E6}" srcOrd="11" destOrd="0" presId="urn:microsoft.com/office/officeart/2005/8/layout/target3"/>
    <dgm:cxn modelId="{D382B72C-FBF2-410D-AB5A-9F0FBC0E3E35}" type="presParOf" srcId="{8841F399-6471-4C4A-82D8-E0818932CD9E}" destId="{214FE93C-505F-4109-AACA-555BA238FA96}" srcOrd="12" destOrd="0" presId="urn:microsoft.com/office/officeart/2005/8/layout/target3"/>
    <dgm:cxn modelId="{B9B70C99-0C43-4206-8D18-B3CA0460F9F3}" type="presParOf" srcId="{8841F399-6471-4C4A-82D8-E0818932CD9E}" destId="{87881567-DB4A-4A3B-A5A6-E0E42C1C8BB6}" srcOrd="13" destOrd="0" presId="urn:microsoft.com/office/officeart/2005/8/layout/target3"/>
    <dgm:cxn modelId="{C067098A-ABCD-47F9-A271-36532E61CF2B}" type="presParOf" srcId="{8841F399-6471-4C4A-82D8-E0818932CD9E}" destId="{DD87D934-5DBB-48D1-AD01-F77373442F1D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B74838-EFA8-432B-B14B-7BD382846142}">
      <dsp:nvSpPr>
        <dsp:cNvPr id="0" name=""/>
        <dsp:cNvSpPr/>
      </dsp:nvSpPr>
      <dsp:spPr>
        <a:xfrm>
          <a:off x="0" y="14401"/>
          <a:ext cx="4795732" cy="4795732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871732-4EEE-4583-A119-7CC0AE3A5DCF}">
      <dsp:nvSpPr>
        <dsp:cNvPr id="0" name=""/>
        <dsp:cNvSpPr/>
      </dsp:nvSpPr>
      <dsp:spPr>
        <a:xfrm>
          <a:off x="2376269" y="0"/>
          <a:ext cx="5595021" cy="47957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ln w="10541" cmpd="sng">
                <a:noFill/>
                <a:prstDash val="solid"/>
              </a:ln>
              <a:solidFill>
                <a:srgbClr val="FF0000"/>
              </a:solidFill>
              <a:latin typeface="+mn-lt"/>
              <a:cs typeface="Times New Roman" pitchFamily="18" charset="0"/>
            </a:rPr>
            <a:t>ВСЕГО</a:t>
          </a:r>
          <a:r>
            <a:rPr lang="ru-RU" sz="2900" b="1" kern="1200" dirty="0" smtClean="0">
              <a:ln w="10541" cmpd="sng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latin typeface="+mn-lt"/>
              <a:cs typeface="Times New Roman" pitchFamily="18" charset="0"/>
            </a:rPr>
            <a:t> ДОХОДОВ</a:t>
          </a:r>
          <a:endParaRPr lang="ru-RU" sz="2900" kern="1200" dirty="0">
            <a:ln w="10541" cmpd="sng">
              <a:noFill/>
              <a:prstDash val="solid"/>
            </a:ln>
            <a:solidFill>
              <a:schemeClr val="accent6">
                <a:lumMod val="75000"/>
              </a:schemeClr>
            </a:solidFill>
            <a:latin typeface="+mn-lt"/>
            <a:cs typeface="Times New Roman" pitchFamily="18" charset="0"/>
          </a:endParaRPr>
        </a:p>
      </dsp:txBody>
      <dsp:txXfrm>
        <a:off x="2376269" y="0"/>
        <a:ext cx="2797510" cy="1438722"/>
      </dsp:txXfrm>
    </dsp:sp>
    <dsp:sp modelId="{72683607-43D2-44F5-87D8-71F58E6E145B}">
      <dsp:nvSpPr>
        <dsp:cNvPr id="0" name=""/>
        <dsp:cNvSpPr/>
      </dsp:nvSpPr>
      <dsp:spPr>
        <a:xfrm>
          <a:off x="1368154" y="1414891"/>
          <a:ext cx="2109113" cy="1753469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C31DBB-9A8D-4484-9684-E3FE7C4F17CE}">
      <dsp:nvSpPr>
        <dsp:cNvPr id="0" name=""/>
        <dsp:cNvSpPr/>
      </dsp:nvSpPr>
      <dsp:spPr>
        <a:xfrm>
          <a:off x="2376269" y="1460231"/>
          <a:ext cx="5595021" cy="311722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900" b="1" kern="1200" dirty="0" smtClean="0">
              <a:ln w="10541" cmpd="sng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latin typeface="+mn-lt"/>
              <a:cs typeface="Times New Roman" pitchFamily="18" charset="0"/>
            </a:rPr>
            <a:t>Налоговые и неналоговые доходы</a:t>
          </a:r>
          <a:endParaRPr lang="ru-RU" sz="2900" b="1" kern="1200" dirty="0">
            <a:ln w="10541" cmpd="sng">
              <a:noFill/>
              <a:prstDash val="solid"/>
            </a:ln>
            <a:solidFill>
              <a:schemeClr val="accent6">
                <a:lumMod val="75000"/>
              </a:schemeClr>
            </a:solidFill>
            <a:latin typeface="+mn-lt"/>
            <a:cs typeface="Times New Roman" pitchFamily="18" charset="0"/>
          </a:endParaRPr>
        </a:p>
      </dsp:txBody>
      <dsp:txXfrm>
        <a:off x="2376269" y="1460231"/>
        <a:ext cx="2797510" cy="1438718"/>
      </dsp:txXfrm>
    </dsp:sp>
    <dsp:sp modelId="{49A8994A-ED7D-46C5-9E60-E24A759D3E37}">
      <dsp:nvSpPr>
        <dsp:cNvPr id="0" name=""/>
        <dsp:cNvSpPr/>
      </dsp:nvSpPr>
      <dsp:spPr>
        <a:xfrm>
          <a:off x="1440161" y="3240357"/>
          <a:ext cx="1870751" cy="1438718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03FA90-7D1E-42D6-BC49-65A42E44545D}">
      <dsp:nvSpPr>
        <dsp:cNvPr id="0" name=""/>
        <dsp:cNvSpPr/>
      </dsp:nvSpPr>
      <dsp:spPr>
        <a:xfrm>
          <a:off x="2376269" y="3282577"/>
          <a:ext cx="5585957" cy="13182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900" b="1" kern="1200" dirty="0" smtClean="0">
              <a:ln w="10541" cmpd="sng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latin typeface="+mn-lt"/>
              <a:cs typeface="Times New Roman" pitchFamily="18" charset="0"/>
            </a:rPr>
            <a:t>Безвозмездные 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900" b="1" kern="1200" dirty="0" smtClean="0">
              <a:ln w="10541" cmpd="sng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latin typeface="+mn-lt"/>
              <a:cs typeface="Times New Roman" pitchFamily="18" charset="0"/>
            </a:rPr>
            <a:t>поступления</a:t>
          </a:r>
          <a:endParaRPr lang="ru-RU" sz="2900" b="1" kern="1200" dirty="0">
            <a:ln w="10541" cmpd="sng">
              <a:noFill/>
              <a:prstDash val="solid"/>
            </a:ln>
            <a:solidFill>
              <a:schemeClr val="accent6">
                <a:lumMod val="75000"/>
              </a:schemeClr>
            </a:solidFill>
            <a:latin typeface="+mn-lt"/>
            <a:cs typeface="Times New Roman" pitchFamily="18" charset="0"/>
          </a:endParaRPr>
        </a:p>
      </dsp:txBody>
      <dsp:txXfrm>
        <a:off x="2376269" y="3282577"/>
        <a:ext cx="2792978" cy="1318225"/>
      </dsp:txXfrm>
    </dsp:sp>
    <dsp:sp modelId="{93914704-CCE1-444E-9AF6-8B67E9E440D1}">
      <dsp:nvSpPr>
        <dsp:cNvPr id="0" name=""/>
        <dsp:cNvSpPr/>
      </dsp:nvSpPr>
      <dsp:spPr>
        <a:xfrm>
          <a:off x="5195377" y="14401"/>
          <a:ext cx="2797510" cy="143872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n w="9525" cmpd="sng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  <a:latin typeface="+mn-lt"/>
              <a:cs typeface="Times New Roman" pitchFamily="18" charset="0"/>
            </a:rPr>
            <a:t>2 985,7</a:t>
          </a:r>
          <a:endParaRPr lang="ru-RU" sz="2000" kern="1200" dirty="0">
            <a:ln w="9525" cmpd="sng">
              <a:solidFill>
                <a:schemeClr val="accent2"/>
              </a:solidFill>
              <a:prstDash val="solid"/>
            </a:ln>
            <a:solidFill>
              <a:schemeClr val="accent2"/>
            </a:solidFill>
            <a:latin typeface="+mn-lt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n w="9525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+mn-lt"/>
              <a:cs typeface="Times New Roman" pitchFamily="18" charset="0"/>
            </a:rPr>
            <a:t>3 061,6</a:t>
          </a:r>
          <a:endParaRPr lang="ru-RU" sz="2000" kern="1200" dirty="0">
            <a:ln w="9525" cmpd="sng">
              <a:solidFill>
                <a:schemeClr val="accent6">
                  <a:lumMod val="50000"/>
                </a:schemeClr>
              </a:solidFill>
              <a:prstDash val="solid"/>
            </a:ln>
            <a:solidFill>
              <a:schemeClr val="accent6">
                <a:lumMod val="50000"/>
              </a:schemeClr>
            </a:solidFill>
            <a:latin typeface="+mn-lt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n w="9525" cmpd="sng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latin typeface="+mn-lt"/>
              <a:cs typeface="Times New Roman" pitchFamily="18" charset="0"/>
            </a:rPr>
            <a:t>(102,5%)</a:t>
          </a:r>
          <a:endParaRPr lang="ru-RU" sz="2000" kern="1200" dirty="0">
            <a:ln w="9525" cmpd="sng">
              <a:solidFill>
                <a:schemeClr val="bg1">
                  <a:lumMod val="50000"/>
                </a:schemeClr>
              </a:solidFill>
              <a:prstDash val="solid"/>
            </a:ln>
            <a:solidFill>
              <a:schemeClr val="bg1">
                <a:lumMod val="50000"/>
              </a:schemeClr>
            </a:solidFill>
            <a:latin typeface="+mn-lt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n w="9525" cmpd="sng">
                <a:noFill/>
                <a:prstDash val="solid"/>
              </a:ln>
              <a:solidFill>
                <a:schemeClr val="tx1"/>
              </a:solidFill>
              <a:latin typeface="+mn-lt"/>
              <a:cs typeface="Times New Roman" pitchFamily="18" charset="0"/>
            </a:rPr>
            <a:t>(+) 75,9</a:t>
          </a:r>
          <a:endParaRPr lang="ru-RU" sz="2000" kern="1200" dirty="0">
            <a:ln w="9525" cmpd="sng">
              <a:noFill/>
              <a:prstDash val="solid"/>
            </a:ln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5195377" y="14401"/>
        <a:ext cx="2797510" cy="1438722"/>
      </dsp:txXfrm>
    </dsp:sp>
    <dsp:sp modelId="{214FE93C-505F-4109-AACA-555BA238FA96}">
      <dsp:nvSpPr>
        <dsp:cNvPr id="0" name=""/>
        <dsp:cNvSpPr/>
      </dsp:nvSpPr>
      <dsp:spPr>
        <a:xfrm>
          <a:off x="5184578" y="1584177"/>
          <a:ext cx="2797510" cy="143871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n w="9525" cmpd="sng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  <a:latin typeface="+mn-lt"/>
              <a:cs typeface="Times New Roman" pitchFamily="18" charset="0"/>
            </a:rPr>
            <a:t>612,7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n w="9525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+mn-lt"/>
              <a:cs typeface="Times New Roman" pitchFamily="18" charset="0"/>
            </a:rPr>
            <a:t>682,9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n w="9525" cmpd="sng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latin typeface="+mn-lt"/>
              <a:cs typeface="Times New Roman" pitchFamily="18" charset="0"/>
            </a:rPr>
            <a:t>(111,5%)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n w="9525" cmpd="sng">
                <a:noFill/>
                <a:prstDash val="solid"/>
              </a:ln>
              <a:solidFill>
                <a:schemeClr val="tx1"/>
              </a:solidFill>
              <a:latin typeface="+mn-lt"/>
              <a:cs typeface="Times New Roman" pitchFamily="18" charset="0"/>
            </a:rPr>
            <a:t>(+) 70,2</a:t>
          </a:r>
        </a:p>
      </dsp:txBody>
      <dsp:txXfrm>
        <a:off x="5184578" y="1584177"/>
        <a:ext cx="2797510" cy="1438718"/>
      </dsp:txXfrm>
    </dsp:sp>
    <dsp:sp modelId="{DD87D934-5DBB-48D1-AD01-F77373442F1D}">
      <dsp:nvSpPr>
        <dsp:cNvPr id="0" name=""/>
        <dsp:cNvSpPr/>
      </dsp:nvSpPr>
      <dsp:spPr>
        <a:xfrm>
          <a:off x="5184578" y="3240357"/>
          <a:ext cx="2797510" cy="143871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n w="9525" cmpd="sng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  <a:latin typeface="+mn-lt"/>
              <a:cs typeface="Times New Roman" pitchFamily="18" charset="0"/>
            </a:rPr>
            <a:t>2 373,0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n w="9525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+mn-lt"/>
              <a:cs typeface="Times New Roman" pitchFamily="18" charset="0"/>
            </a:rPr>
            <a:t>2 378,7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n w="9525" cmpd="sng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latin typeface="+mn-lt"/>
              <a:cs typeface="Times New Roman" pitchFamily="18" charset="0"/>
            </a:rPr>
            <a:t>(100,2%)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n w="9525" cmpd="sng">
                <a:noFill/>
                <a:prstDash val="solid"/>
              </a:ln>
              <a:solidFill>
                <a:schemeClr val="tx1"/>
              </a:solidFill>
              <a:latin typeface="+mn-lt"/>
              <a:cs typeface="Times New Roman" pitchFamily="18" charset="0"/>
            </a:rPr>
            <a:t>(+)5,7</a:t>
          </a:r>
        </a:p>
      </dsp:txBody>
      <dsp:txXfrm>
        <a:off x="5184578" y="3240357"/>
        <a:ext cx="2797510" cy="1438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0.06278</cdr:x>
      <cdr:y>0.17516</cdr:y>
    </cdr:from>
    <cdr:to>
      <cdr:x>0.98128</cdr:x>
      <cdr:y>0.17934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 flipV="1">
          <a:off x="434340" y="956310"/>
          <a:ext cx="6355080" cy="22860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rgbClr val="FF000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0.03015</cdr:x>
      <cdr:y>0.19771</cdr:y>
    </cdr:from>
    <cdr:to>
      <cdr:x>0.12201</cdr:x>
      <cdr:y>0.25617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5648" y="1217698"/>
          <a:ext cx="839967" cy="36004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99,26%</a:t>
          </a:r>
          <a:endParaRPr lang="ru-RU" sz="16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64ACA9-FF68-4104-9F65-FCFB0BD0D4DD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A4A650-C5D7-4551-A759-0A8BB37CED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819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29AD4-70C7-4F9C-B124-93634808F99B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A9590-41CE-45EE-9D8C-4ECD705CEC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216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A9590-41CE-45EE-9D8C-4ECD705CECC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540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A9590-41CE-45EE-9D8C-4ECD705CECC1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977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98C12-E854-40A6-8247-034B5B32FB7D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952E-7278-4B9D-929F-E401BF1532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72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98C12-E854-40A6-8247-034B5B32FB7D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952E-7278-4B9D-929F-E401BF1532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38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98C12-E854-40A6-8247-034B5B32FB7D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952E-7278-4B9D-929F-E401BF1532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57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98C12-E854-40A6-8247-034B5B32FB7D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952E-7278-4B9D-929F-E401BF1532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0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98C12-E854-40A6-8247-034B5B32FB7D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952E-7278-4B9D-929F-E401BF1532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46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98C12-E854-40A6-8247-034B5B32FB7D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952E-7278-4B9D-929F-E401BF1532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02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98C12-E854-40A6-8247-034B5B32FB7D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952E-7278-4B9D-929F-E401BF1532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40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98C12-E854-40A6-8247-034B5B32FB7D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952E-7278-4B9D-929F-E401BF1532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58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98C12-E854-40A6-8247-034B5B32FB7D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952E-7278-4B9D-929F-E401BF1532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83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98C12-E854-40A6-8247-034B5B32FB7D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952E-7278-4B9D-929F-E401BF1532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15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98C12-E854-40A6-8247-034B5B32FB7D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952E-7278-4B9D-929F-E401BF1532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06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98C12-E854-40A6-8247-034B5B32FB7D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D952E-7278-4B9D-929F-E401BF1532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70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63588" y="260648"/>
            <a:ext cx="7380312" cy="584775"/>
          </a:xfrm>
          <a:prstGeom prst="rect">
            <a:avLst/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ФИНАНСОВОЕ УПРАВЛЕНИЕ АДМИНИСТРАЦИИ ГЕОРГИЕВСКОГО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ГОРОДСКОГО ОКРУГА</a:t>
            </a:r>
            <a:endParaRPr lang="ru-RU" alt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07950" y="2420888"/>
            <a:ext cx="8928100" cy="127419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финансового управления администрации Георгиевского городского округа </a:t>
            </a:r>
            <a:r>
              <a:rPr lang="ru-RU" sz="32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Ставропольского края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2017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79388" y="4948238"/>
            <a:ext cx="5184700" cy="641350"/>
          </a:xfrm>
          <a:prstGeom prst="rect">
            <a:avLst/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 dirty="0">
                <a:latin typeface="Times New Roman" pitchFamily="18" charset="0"/>
                <a:cs typeface="Times New Roman" pitchFamily="18" charset="0"/>
              </a:rPr>
              <a:t>Докладчик: начальник финансового управления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 dirty="0">
                <a:latin typeface="Times New Roman" pitchFamily="18" charset="0"/>
                <a:cs typeface="Times New Roman" pitchFamily="18" charset="0"/>
              </a:rPr>
              <a:t>Дубовикова Ирина Игоревна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870176" y="6446873"/>
            <a:ext cx="1403648" cy="215252"/>
          </a:xfrm>
          <a:prstGeom prst="rect">
            <a:avLst/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ru-RU" altLang="ru-RU" sz="1400" b="1" i="1" dirty="0">
                <a:latin typeface="Times New Roman" pitchFamily="18" charset="0"/>
                <a:cs typeface="Times New Roman" pitchFamily="18" charset="0"/>
              </a:rPr>
              <a:t>май </a:t>
            </a:r>
            <a:r>
              <a:rPr lang="ru-RU" altLang="ru-RU" sz="1400" b="1" i="1" dirty="0" smtClean="0">
                <a:latin typeface="Times New Roman" pitchFamily="18" charset="0"/>
                <a:cs typeface="Times New Roman" pitchFamily="18" charset="0"/>
              </a:rPr>
              <a:t>2018год</a:t>
            </a:r>
            <a:endParaRPr lang="ru-RU" alt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6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103663"/>
              </p:ext>
            </p:extLst>
          </p:nvPr>
        </p:nvGraphicFramePr>
        <p:xfrm>
          <a:off x="179513" y="1357289"/>
          <a:ext cx="8818498" cy="5384082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576063"/>
                <a:gridCol w="6840760"/>
                <a:gridCol w="1401675"/>
              </a:tblGrid>
              <a:tr h="8081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2000" b="1" u="none" strike="noStrik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2000" b="1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2000" b="1" u="none" strike="noStrik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плательщика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  <a:r>
                        <a:rPr lang="ru-RU" sz="2000" b="1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2000" b="1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г, </a:t>
                      </a:r>
                      <a:endParaRPr lang="ru-RU" sz="2000" b="1" u="none" strike="noStrike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2000" b="1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</a:t>
                      </a:r>
                      <a:r>
                        <a:rPr lang="ru-RU" sz="2000" b="1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руб.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5352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Георгиевское ЛПУМГ ООО «Газпром </a:t>
                      </a:r>
                      <a:r>
                        <a:rPr lang="ru-RU" sz="2000" u="none" strike="noStrik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трансгаз</a:t>
                      </a:r>
                      <a:r>
                        <a:rPr lang="ru-RU" sz="2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Ставрополь»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15 708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4040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 </a:t>
                      </a:r>
                      <a:r>
                        <a:rPr lang="ru-RU" sz="20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2000" u="none" strike="noStrik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Черномортранснефть</a:t>
                      </a:r>
                      <a:r>
                        <a:rPr lang="ru-RU" sz="20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9 702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4040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СХП «Подгорное»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8 455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4040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«Георгиевский Арматурный завод»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8 271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4040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СХА «Птицефабрика </a:t>
                      </a:r>
                      <a:r>
                        <a:rPr lang="ru-RU" sz="2000" u="none" strike="noStrik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Кумская</a:t>
                      </a:r>
                      <a:r>
                        <a:rPr lang="ru-RU" sz="20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8 114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4040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ГУП СК «</a:t>
                      </a:r>
                      <a:r>
                        <a:rPr lang="ru-RU" sz="2000" u="none" strike="noStrik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Ставрополькрайводоканал</a:t>
                      </a:r>
                      <a:r>
                        <a:rPr lang="ru-RU" sz="20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7 882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4040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СХП «Александрия»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7 044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4040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</a:t>
                      </a:r>
                      <a:r>
                        <a:rPr lang="ru-RU" sz="20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2000" u="none" strike="noStrik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Шаумяновское</a:t>
                      </a:r>
                      <a:r>
                        <a:rPr lang="ru-RU" sz="20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6 354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4040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 ДИ-ЦДИ-</a:t>
                      </a:r>
                      <a:r>
                        <a:rPr lang="ru-RU" sz="2000" u="none" strike="noStrik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филиалаОАО</a:t>
                      </a:r>
                      <a:r>
                        <a:rPr lang="ru-RU" sz="200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«РЖД»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4 101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4040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 «</a:t>
                      </a:r>
                      <a:r>
                        <a:rPr lang="ru-RU" sz="2000" u="none" strike="noStrik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Георгиевскмежрайгаз</a:t>
                      </a:r>
                      <a:r>
                        <a:rPr lang="ru-RU" sz="20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3 627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404068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79 258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35696" y="116632"/>
            <a:ext cx="5904656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Топ – 10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крупнейших налогоплательщиков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0"/>
          <p:cNvSpPr txBox="1">
            <a:spLocks noChangeArrowheads="1"/>
          </p:cNvSpPr>
          <p:nvPr/>
        </p:nvSpPr>
        <p:spPr bwMode="auto">
          <a:xfrm>
            <a:off x="323529" y="201036"/>
            <a:ext cx="8627722" cy="461665"/>
          </a:xfrm>
          <a:prstGeom prst="rect">
            <a:avLst/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Структура безвозмездных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поступлений за 2017 год</a:t>
            </a:r>
            <a:endParaRPr lang="ru-RU" alt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TextBox 27"/>
          <p:cNvSpPr txBox="1">
            <a:spLocks noChangeArrowheads="1"/>
          </p:cNvSpPr>
          <p:nvPr/>
        </p:nvSpPr>
        <p:spPr bwMode="auto">
          <a:xfrm>
            <a:off x="8059737" y="673252"/>
            <a:ext cx="10842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млн. руб.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93174" y="1359227"/>
            <a:ext cx="3888432" cy="400110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3174" y="1766564"/>
            <a:ext cx="3888432" cy="400110"/>
          </a:xfrm>
          <a:prstGeom prst="rect">
            <a:avLst/>
          </a:prstGeom>
          <a:solidFill>
            <a:srgbClr val="CC66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2 378,7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86591" y="2102189"/>
            <a:ext cx="3888432" cy="400110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2 372,9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86591" y="2502299"/>
            <a:ext cx="1944216" cy="40011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5,8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30807" y="2502299"/>
            <a:ext cx="1944216" cy="400110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100,2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3511" y="3591660"/>
            <a:ext cx="2037616" cy="1015663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Дотация</a:t>
            </a:r>
          </a:p>
          <a:p>
            <a:pPr algn="ctr"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3511" y="4607323"/>
            <a:ext cx="2037617" cy="400110"/>
          </a:xfrm>
          <a:prstGeom prst="rect">
            <a:avLst/>
          </a:prstGeom>
          <a:solidFill>
            <a:srgbClr val="CC66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420,0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3511" y="5012352"/>
            <a:ext cx="2037616" cy="400110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417,6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3510" y="5414770"/>
            <a:ext cx="1018809" cy="40011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2,4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42319" y="5414770"/>
            <a:ext cx="1018809" cy="400110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100,6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3511" y="5814880"/>
            <a:ext cx="2037617" cy="400110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17,6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18711" y="3591660"/>
            <a:ext cx="2037616" cy="1015663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18711" y="4607323"/>
            <a:ext cx="2037617" cy="400110"/>
          </a:xfrm>
          <a:prstGeom prst="rect">
            <a:avLst/>
          </a:prstGeom>
          <a:solidFill>
            <a:srgbClr val="CC66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1 664,3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18711" y="5012352"/>
            <a:ext cx="2037616" cy="400110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1 653,1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418710" y="5414770"/>
            <a:ext cx="1018809" cy="40011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11,2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37519" y="5414770"/>
            <a:ext cx="1018809" cy="400110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100,7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418711" y="5814880"/>
            <a:ext cx="2037617" cy="400110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70,0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00619" y="3593970"/>
            <a:ext cx="2037616" cy="1015663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799640" y="4609633"/>
            <a:ext cx="2037617" cy="400110"/>
          </a:xfrm>
          <a:prstGeom prst="rect">
            <a:avLst/>
          </a:prstGeom>
          <a:solidFill>
            <a:srgbClr val="CC66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245,1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99640" y="5014662"/>
            <a:ext cx="2037616" cy="400110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252,3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99639" y="5417080"/>
            <a:ext cx="1018809" cy="40011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-7,2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818448" y="5417080"/>
            <a:ext cx="1018809" cy="400110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97,1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799640" y="5817190"/>
            <a:ext cx="2037617" cy="400110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10,3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979025" y="3591660"/>
            <a:ext cx="2037616" cy="1323439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безвозмездные поступления</a:t>
            </a:r>
          </a:p>
          <a:p>
            <a:pPr algn="ctr"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979025" y="4607323"/>
            <a:ext cx="2037617" cy="400110"/>
          </a:xfrm>
          <a:prstGeom prst="rect">
            <a:avLst/>
          </a:prstGeom>
          <a:solidFill>
            <a:srgbClr val="CC66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49,3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979025" y="5012352"/>
            <a:ext cx="2037616" cy="400110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49,9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979024" y="5414770"/>
            <a:ext cx="1018809" cy="40011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-0,6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997833" y="5414770"/>
            <a:ext cx="1018809" cy="400110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98,8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979025" y="5814880"/>
            <a:ext cx="2037617" cy="400110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2,1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0" name="Прямая со стрелкой 49"/>
          <p:cNvCxnSpPr/>
          <p:nvPr/>
        </p:nvCxnSpPr>
        <p:spPr>
          <a:xfrm>
            <a:off x="4631040" y="2902387"/>
            <a:ext cx="0" cy="2444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1241728" y="3146862"/>
            <a:ext cx="6756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1241728" y="3146862"/>
            <a:ext cx="0" cy="444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7994953" y="3156387"/>
            <a:ext cx="0" cy="444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3437240" y="3150037"/>
            <a:ext cx="0" cy="444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5820078" y="3150037"/>
            <a:ext cx="0" cy="444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Прямоугольник 57"/>
          <p:cNvSpPr/>
          <p:nvPr/>
        </p:nvSpPr>
        <p:spPr>
          <a:xfrm>
            <a:off x="306214" y="6448828"/>
            <a:ext cx="165407" cy="144016"/>
          </a:xfrm>
          <a:prstGeom prst="rect">
            <a:avLst/>
          </a:prstGeom>
          <a:solidFill>
            <a:srgbClr val="CC66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460" name="TextBox 58"/>
          <p:cNvSpPr txBox="1">
            <a:spLocks noChangeArrowheads="1"/>
          </p:cNvSpPr>
          <p:nvPr/>
        </p:nvSpPr>
        <p:spPr bwMode="auto">
          <a:xfrm>
            <a:off x="532115" y="6290112"/>
            <a:ext cx="1069975" cy="461962"/>
          </a:xfrm>
          <a:prstGeom prst="rect">
            <a:avLst/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Фактическое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исполнение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1751723" y="6457160"/>
            <a:ext cx="165407" cy="144016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464" name="TextBox 60"/>
          <p:cNvSpPr txBox="1">
            <a:spLocks noChangeArrowheads="1"/>
          </p:cNvSpPr>
          <p:nvPr/>
        </p:nvSpPr>
        <p:spPr bwMode="auto">
          <a:xfrm>
            <a:off x="1987853" y="6282174"/>
            <a:ext cx="1219200" cy="461963"/>
          </a:xfrm>
          <a:prstGeom prst="rect">
            <a:avLst/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Утвержденный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план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3241842" y="6448830"/>
            <a:ext cx="165407" cy="144016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468" name="TextBox 62"/>
          <p:cNvSpPr txBox="1">
            <a:spLocks noChangeArrowheads="1"/>
          </p:cNvSpPr>
          <p:nvPr/>
        </p:nvSpPr>
        <p:spPr bwMode="auto">
          <a:xfrm>
            <a:off x="3448353" y="6290112"/>
            <a:ext cx="1876425" cy="461962"/>
          </a:xfrm>
          <a:prstGeom prst="rect">
            <a:avLst/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Отклонение от плана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в абсолютном выражении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5436774" y="6457160"/>
            <a:ext cx="165407" cy="144016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472" name="TextBox 64"/>
          <p:cNvSpPr txBox="1">
            <a:spLocks noChangeArrowheads="1"/>
          </p:cNvSpPr>
          <p:nvPr/>
        </p:nvSpPr>
        <p:spPr bwMode="auto">
          <a:xfrm>
            <a:off x="5662915" y="6390124"/>
            <a:ext cx="1562100" cy="277813"/>
          </a:xfrm>
          <a:prstGeom prst="rect">
            <a:avLst/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% выполнения плана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7262373" y="6471061"/>
            <a:ext cx="165407" cy="144016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476" name="TextBox 66"/>
          <p:cNvSpPr txBox="1">
            <a:spLocks noChangeArrowheads="1"/>
          </p:cNvSpPr>
          <p:nvPr/>
        </p:nvSpPr>
        <p:spPr bwMode="auto">
          <a:xfrm>
            <a:off x="7488540" y="6404412"/>
            <a:ext cx="1085850" cy="277812"/>
          </a:xfrm>
          <a:prstGeom prst="rect">
            <a:avLst/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Удельный вес</a:t>
            </a:r>
          </a:p>
        </p:txBody>
      </p:sp>
    </p:spTree>
    <p:extLst>
      <p:ext uri="{BB962C8B-B14F-4D97-AF65-F5344CB8AC3E}">
        <p14:creationId xmlns:p14="http://schemas.microsoft.com/office/powerpoint/2010/main" val="132501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116632"/>
            <a:ext cx="7848872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Мобилизация налогов и других обязательных платежей в 2017 году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998291"/>
              </p:ext>
            </p:extLst>
          </p:nvPr>
        </p:nvGraphicFramePr>
        <p:xfrm>
          <a:off x="179388" y="1227138"/>
          <a:ext cx="8785225" cy="5442222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5073157"/>
                <a:gridCol w="1407746"/>
                <a:gridCol w="1296181"/>
                <a:gridCol w="1008141"/>
              </a:tblGrid>
              <a:tr h="8947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r>
                        <a:rPr lang="ru-RU" sz="17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</a:t>
                      </a:r>
                    </a:p>
                    <a:p>
                      <a:pPr algn="ctr" fontAlgn="ctr"/>
                      <a:r>
                        <a:rPr lang="ru-RU" sz="17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мероприятий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Рассмотрено налогоплательщиков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средств</a:t>
                      </a:r>
                    </a:p>
                    <a:p>
                      <a:pPr algn="ctr" fontAlgn="ctr"/>
                      <a:r>
                        <a:rPr lang="ru-RU" sz="17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12" marB="0" anchor="ctr"/>
                </a:tc>
              </a:tr>
              <a:tr h="1845901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7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Заседания межведомственной комиссии по контролю за поступлением в бюджет города Георгиевска и Георгиевского муниципального района налоговых и неналоговых платежей, увеличению налогового потенциала города Георгиевска и Георгиевского муниципального района, легализации заработной платы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1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ru-RU" sz="17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1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1 675,63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12" marB="0" anchor="ctr"/>
                </a:tc>
              </a:tr>
              <a:tr h="531685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7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Выездные заседания рабочей группы по ликвидации задолженности по платежам в бюджеты всех уровней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91,10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19" marB="0" anchor="ctr"/>
                </a:tc>
              </a:tr>
              <a:tr h="794528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7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Заседания межведомственной комиссии по легализации объектов налогообложения (совместные с инспекцией ФНС РФ по г. Георгиевску)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1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309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1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12" marB="0" anchor="ctr"/>
                </a:tc>
              </a:tr>
              <a:tr h="79452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7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Еженедельные рейды совместно с ФССП РФ и ИФНС по г. Георгиевску по взысканию задолженности по налогам в бюджет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1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1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1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2 337,00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12" marB="0" anchor="ctr"/>
                </a:tc>
              </a:tr>
              <a:tr h="31200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7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Рейд с использованием «Дорожного пристава»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1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1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1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1 043,70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12" marB="0" anchor="ctr"/>
                </a:tc>
              </a:tr>
              <a:tr h="26884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1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1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1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5 147,43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12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196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07950" y="31750"/>
            <a:ext cx="8928100" cy="70643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alt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расходов местных бюджетов в 2017 году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242000"/>
              </p:ext>
            </p:extLst>
          </p:nvPr>
        </p:nvGraphicFramePr>
        <p:xfrm>
          <a:off x="87313" y="895350"/>
          <a:ext cx="8928100" cy="5846763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4340881"/>
                <a:gridCol w="1707187"/>
                <a:gridCol w="1728019"/>
                <a:gridCol w="1152013"/>
              </a:tblGrid>
              <a:tr h="8532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муниципального образования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8" marR="6558" marT="65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Уточненные </a:t>
                      </a:r>
                      <a:r>
                        <a:rPr lang="ru-RU" sz="17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</a:t>
                      </a:r>
                      <a:r>
                        <a:rPr lang="ru-RU" sz="1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ассигнования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8" marR="6558" marT="65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Кассовое исполнение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8" marR="6558" marT="65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исполнения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8" marR="6558" marT="6560" marB="0" anchor="ctr"/>
                </a:tc>
              </a:tr>
              <a:tr h="2773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Георгиевск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8" marR="6558" marT="65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1 843 538,45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1 829 847,04</a:t>
                      </a:r>
                      <a:endParaRPr lang="ru-RU" sz="17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99,26%</a:t>
                      </a:r>
                      <a:endParaRPr lang="ru-RU" sz="17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1" marB="0" anchor="b"/>
                </a:tc>
              </a:tr>
              <a:tr h="2773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Георгиевский район</a:t>
                      </a:r>
                      <a:endParaRPr lang="ru-RU" sz="17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1 400 685,54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1 311 933,12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93,66%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1" marB="0" anchor="b"/>
                </a:tc>
              </a:tr>
              <a:tr h="277361"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Георгиевский муниципальный район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1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1 214 069,05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1 162 328,08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95,74%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277361"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Александрийский сельсовет 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1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20 899,81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17 097,42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81,81%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277361"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Балковский сельсовет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1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9 121,45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6 971,62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76,43%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277361"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станица Георгиевская 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1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15 446,78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13 063,69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84,57%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277361"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село Краснокумское 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1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21 847,24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17 737,38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81,19%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277361"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Крутоярский сельсовет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1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12 333,45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11 547,95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93,63%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277361"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станица Лысогорская 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1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18 328,68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13 563,94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74,00%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277361"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Незлобненский сельсовет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1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48 106,71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42 229,89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87,78%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277361"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поселок Новый 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1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15 795,24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15 195,22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96,20%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277361"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село Новозаведенное 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1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15 719,08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14 420,24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91,74%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277361"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село Обильное 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1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17 944,17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15 523,41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86,51%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277361"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станица Подгорная 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1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14 708,79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12 855,91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87,40%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277361"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Ульяновский сельсовет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1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12 240,83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10 957,75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89,52%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277361"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Урухский сельсовет 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1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16 951,41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14 849,40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87,60%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277361"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Шаумяновский сельсовет 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1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17 105,47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13 250,36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77,46%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278408"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3 244 223,99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3 141 780,16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96,84%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4201" name="TextBox 6"/>
          <p:cNvSpPr txBox="1">
            <a:spLocks noChangeArrowheads="1"/>
          </p:cNvSpPr>
          <p:nvPr/>
        </p:nvSpPr>
        <p:spPr bwMode="auto">
          <a:xfrm>
            <a:off x="8085138" y="582613"/>
            <a:ext cx="1058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210435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255148" y="42629"/>
            <a:ext cx="8612214" cy="86946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Субсидии из краевого бюджета, предоставленные бюджету Георгиевского муниципального района в 2017 году</a:t>
            </a: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gray">
          <a:xfrm>
            <a:off x="4427984" y="1276350"/>
            <a:ext cx="4442313" cy="1026227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rgbClr val="F3DA47"/>
              </a:gs>
              <a:gs pos="100000">
                <a:schemeClr val="bg1"/>
              </a:gs>
            </a:gsLst>
            <a:lin ang="0" scaled="1"/>
          </a:gradFill>
          <a:ln w="28575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4 учреждениях</a:t>
            </a: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gray">
          <a:xfrm>
            <a:off x="4683818" y="1610351"/>
            <a:ext cx="533400" cy="299340"/>
          </a:xfrm>
          <a:prstGeom prst="rightArrow">
            <a:avLst>
              <a:gd name="adj1" fmla="val 50000"/>
              <a:gd name="adj2" fmla="val 58071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283443" y="1292323"/>
            <a:ext cx="3679061" cy="1002137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Замена оконных блоков в образовательных учреждениях</a:t>
            </a: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255148" y="2297331"/>
            <a:ext cx="3697447" cy="1028733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занятия физической культурой и спортом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275625" y="3322590"/>
            <a:ext cx="3699798" cy="972485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кровель в общеобразовательных организациях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283549" y="4293150"/>
            <a:ext cx="3697446" cy="101941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заработной платы 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муниципальных учреждениях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AutoShape 8"/>
          <p:cNvSpPr>
            <a:spLocks noChangeArrowheads="1"/>
          </p:cNvSpPr>
          <p:nvPr/>
        </p:nvSpPr>
        <p:spPr bwMode="gray">
          <a:xfrm>
            <a:off x="4511281" y="2311369"/>
            <a:ext cx="4330435" cy="989059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rgbClr val="B196D2"/>
              </a:gs>
              <a:gs pos="50000">
                <a:srgbClr val="CFC0E2"/>
              </a:gs>
              <a:gs pos="100000">
                <a:srgbClr val="E7E1F0"/>
              </a:gs>
            </a:gsLst>
            <a:lin ang="0" scaled="1"/>
          </a:gradFill>
          <a:ln w="28575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ремонт спортзала СОШ №16 </a:t>
            </a: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AutoShape 8"/>
          <p:cNvSpPr>
            <a:spLocks noChangeArrowheads="1"/>
          </p:cNvSpPr>
          <p:nvPr/>
        </p:nvSpPr>
        <p:spPr bwMode="gray">
          <a:xfrm>
            <a:off x="4526370" y="3294632"/>
            <a:ext cx="4333617" cy="1022513"/>
          </a:xfrm>
          <a:prstGeom prst="roundRect">
            <a:avLst>
              <a:gd name="adj" fmla="val 11505"/>
            </a:avLst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  <a:ln w="28575" algn="ctr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кровли СОШ № 19 </a:t>
            </a:r>
          </a:p>
          <a:p>
            <a:pPr algn="r"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пос. Нижнезольского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AutoShape 8"/>
          <p:cNvSpPr>
            <a:spLocks noChangeArrowheads="1"/>
          </p:cNvSpPr>
          <p:nvPr/>
        </p:nvSpPr>
        <p:spPr bwMode="gray">
          <a:xfrm>
            <a:off x="4590534" y="4331970"/>
            <a:ext cx="4269453" cy="954429"/>
          </a:xfrm>
          <a:prstGeom prst="roundRect">
            <a:avLst>
              <a:gd name="adj" fmla="val 11505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  <a:ln w="28575" algn="ctr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заработная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плата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достигла  показателей </a:t>
            </a:r>
          </a:p>
          <a:p>
            <a:pPr algn="r"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«Дорожной карты»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gray">
          <a:xfrm>
            <a:off x="4714686" y="2592929"/>
            <a:ext cx="533400" cy="309562"/>
          </a:xfrm>
          <a:prstGeom prst="rightArrow">
            <a:avLst>
              <a:gd name="adj1" fmla="val 50000"/>
              <a:gd name="adj2" fmla="val 58409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76" name="AutoShape 10"/>
          <p:cNvSpPr>
            <a:spLocks noChangeArrowheads="1"/>
          </p:cNvSpPr>
          <p:nvPr/>
        </p:nvSpPr>
        <p:spPr bwMode="gray">
          <a:xfrm>
            <a:off x="4786066" y="3616108"/>
            <a:ext cx="533400" cy="309563"/>
          </a:xfrm>
          <a:prstGeom prst="rightArrow">
            <a:avLst>
              <a:gd name="adj1" fmla="val 50000"/>
              <a:gd name="adj2" fmla="val 58409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77" name="AutoShape 10"/>
          <p:cNvSpPr>
            <a:spLocks noChangeArrowheads="1"/>
          </p:cNvSpPr>
          <p:nvPr/>
        </p:nvSpPr>
        <p:spPr bwMode="gray">
          <a:xfrm>
            <a:off x="4812509" y="4636249"/>
            <a:ext cx="533400" cy="309562"/>
          </a:xfrm>
          <a:prstGeom prst="rightArrow">
            <a:avLst>
              <a:gd name="adj1" fmla="val 50000"/>
              <a:gd name="adj2" fmla="val 58409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pSp>
        <p:nvGrpSpPr>
          <p:cNvPr id="78" name="Группа 77"/>
          <p:cNvGrpSpPr>
            <a:grpSpLocks/>
          </p:cNvGrpSpPr>
          <p:nvPr/>
        </p:nvGrpSpPr>
        <p:grpSpPr bwMode="auto">
          <a:xfrm>
            <a:off x="3615831" y="1198296"/>
            <a:ext cx="1200777" cy="1187757"/>
            <a:chOff x="990600" y="4256088"/>
            <a:chExt cx="1749425" cy="1733550"/>
          </a:xfrm>
        </p:grpSpPr>
        <p:sp>
          <p:nvSpPr>
            <p:cNvPr id="21598" name="Oval 11"/>
            <p:cNvSpPr>
              <a:spLocks noChangeArrowheads="1"/>
            </p:cNvSpPr>
            <p:nvPr/>
          </p:nvSpPr>
          <p:spPr bwMode="gray">
            <a:xfrm>
              <a:off x="990600" y="4256088"/>
              <a:ext cx="1749425" cy="1733550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99" name="Oval 12"/>
            <p:cNvSpPr>
              <a:spLocks noChangeArrowheads="1"/>
            </p:cNvSpPr>
            <p:nvPr/>
          </p:nvSpPr>
          <p:spPr bwMode="gray">
            <a:xfrm>
              <a:off x="1065213" y="4335463"/>
              <a:ext cx="1595437" cy="1582737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F6F6F6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1600" name="Picture 13" descr="circuler_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122363" y="4392613"/>
              <a:ext cx="1492250" cy="145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" name="Oval 14"/>
            <p:cNvSpPr>
              <a:spLocks noChangeArrowheads="1"/>
            </p:cNvSpPr>
            <p:nvPr/>
          </p:nvSpPr>
          <p:spPr bwMode="gray">
            <a:xfrm>
              <a:off x="1122944" y="4392648"/>
              <a:ext cx="1482669" cy="1460431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5 917,8</a:t>
              </a:r>
              <a:endPara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1602" name="Group 53"/>
            <p:cNvGrpSpPr>
              <a:grpSpLocks/>
            </p:cNvGrpSpPr>
            <p:nvPr/>
          </p:nvGrpSpPr>
          <p:grpSpPr bwMode="auto">
            <a:xfrm rot="-1297425" flipH="1" flipV="1">
              <a:off x="1226097" y="5532182"/>
              <a:ext cx="1295261" cy="296978"/>
              <a:chOff x="2528" y="1060"/>
              <a:chExt cx="894" cy="236"/>
            </a:xfrm>
          </p:grpSpPr>
          <p:grpSp>
            <p:nvGrpSpPr>
              <p:cNvPr id="21603" name="Group 54"/>
              <p:cNvGrpSpPr>
                <a:grpSpLocks/>
              </p:cNvGrpSpPr>
              <p:nvPr/>
            </p:nvGrpSpPr>
            <p:grpSpPr bwMode="auto">
              <a:xfrm>
                <a:off x="2528" y="1060"/>
                <a:ext cx="742" cy="186"/>
                <a:chOff x="1565" y="2568"/>
                <a:chExt cx="1118" cy="279"/>
              </a:xfrm>
            </p:grpSpPr>
            <p:sp>
              <p:nvSpPr>
                <p:cNvPr id="21609" name="AutoShape 5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2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1610" name="AutoShape 5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2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1611" name="AutoShape 5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2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1612" name="AutoShape 5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2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1604" name="Group 59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21605" name="AutoShape 6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2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1606" name="AutoShape 6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2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1607" name="AutoShape 6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2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1608" name="AutoShape 6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2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112" name="Группа 111"/>
          <p:cNvGrpSpPr>
            <a:grpSpLocks/>
          </p:cNvGrpSpPr>
          <p:nvPr/>
        </p:nvGrpSpPr>
        <p:grpSpPr bwMode="auto">
          <a:xfrm>
            <a:off x="3663849" y="2237871"/>
            <a:ext cx="1151077" cy="1173015"/>
            <a:chOff x="990600" y="4256088"/>
            <a:chExt cx="1749425" cy="1733550"/>
          </a:xfrm>
        </p:grpSpPr>
        <p:sp>
          <p:nvSpPr>
            <p:cNvPr id="21568" name="Oval 11"/>
            <p:cNvSpPr>
              <a:spLocks noChangeArrowheads="1"/>
            </p:cNvSpPr>
            <p:nvPr/>
          </p:nvSpPr>
          <p:spPr bwMode="gray">
            <a:xfrm>
              <a:off x="990600" y="4256088"/>
              <a:ext cx="1749425" cy="1733550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69" name="Oval 12"/>
            <p:cNvSpPr>
              <a:spLocks noChangeArrowheads="1"/>
            </p:cNvSpPr>
            <p:nvPr/>
          </p:nvSpPr>
          <p:spPr bwMode="gray">
            <a:xfrm>
              <a:off x="1065213" y="4335463"/>
              <a:ext cx="1595437" cy="1582737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F6F6F6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1570" name="Picture 13" descr="circuler_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122363" y="4392613"/>
              <a:ext cx="1492250" cy="145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71" name="Oval 14"/>
            <p:cNvSpPr>
              <a:spLocks noChangeArrowheads="1"/>
            </p:cNvSpPr>
            <p:nvPr/>
          </p:nvSpPr>
          <p:spPr bwMode="gray">
            <a:xfrm>
              <a:off x="1122363" y="4392613"/>
              <a:ext cx="1482725" cy="1460500"/>
            </a:xfrm>
            <a:prstGeom prst="ellipse">
              <a:avLst/>
            </a:prstGeom>
            <a:gradFill rotWithShape="1">
              <a:gsLst>
                <a:gs pos="0">
                  <a:srgbClr val="3F1260"/>
                </a:gs>
                <a:gs pos="50000">
                  <a:srgbClr val="5E1F8D"/>
                </a:gs>
                <a:gs pos="100000">
                  <a:srgbClr val="7128A8"/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1 391,84</a:t>
              </a:r>
              <a:endParaRPr lang="ru-RU" alt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1572" name="Group 53"/>
            <p:cNvGrpSpPr>
              <a:grpSpLocks/>
            </p:cNvGrpSpPr>
            <p:nvPr/>
          </p:nvGrpSpPr>
          <p:grpSpPr bwMode="auto">
            <a:xfrm rot="-1297425" flipH="1" flipV="1">
              <a:off x="1226097" y="5532182"/>
              <a:ext cx="1295261" cy="296978"/>
              <a:chOff x="2528" y="1060"/>
              <a:chExt cx="894" cy="236"/>
            </a:xfrm>
          </p:grpSpPr>
          <p:grpSp>
            <p:nvGrpSpPr>
              <p:cNvPr id="21573" name="Group 54"/>
              <p:cNvGrpSpPr>
                <a:grpSpLocks/>
              </p:cNvGrpSpPr>
              <p:nvPr/>
            </p:nvGrpSpPr>
            <p:grpSpPr bwMode="auto">
              <a:xfrm>
                <a:off x="2528" y="1060"/>
                <a:ext cx="742" cy="186"/>
                <a:chOff x="1565" y="2568"/>
                <a:chExt cx="1118" cy="279"/>
              </a:xfrm>
            </p:grpSpPr>
            <p:sp>
              <p:nvSpPr>
                <p:cNvPr id="21579" name="AutoShape 5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2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1580" name="AutoShape 5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2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1581" name="AutoShape 5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2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1582" name="AutoShape 5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2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1574" name="Group 59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21575" name="AutoShape 6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2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1576" name="AutoShape 6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2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1577" name="AutoShape 6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2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1578" name="AutoShape 6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2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128" name="Группа 127"/>
          <p:cNvGrpSpPr>
            <a:grpSpLocks/>
          </p:cNvGrpSpPr>
          <p:nvPr/>
        </p:nvGrpSpPr>
        <p:grpSpPr bwMode="auto">
          <a:xfrm>
            <a:off x="3699087" y="3159886"/>
            <a:ext cx="1217535" cy="1212323"/>
            <a:chOff x="990600" y="4256088"/>
            <a:chExt cx="1749425" cy="1733550"/>
          </a:xfrm>
        </p:grpSpPr>
        <p:sp>
          <p:nvSpPr>
            <p:cNvPr id="21553" name="Oval 11"/>
            <p:cNvSpPr>
              <a:spLocks noChangeArrowheads="1"/>
            </p:cNvSpPr>
            <p:nvPr/>
          </p:nvSpPr>
          <p:spPr bwMode="gray">
            <a:xfrm>
              <a:off x="990600" y="4256088"/>
              <a:ext cx="1749425" cy="1733550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54" name="Oval 12"/>
            <p:cNvSpPr>
              <a:spLocks noChangeArrowheads="1"/>
            </p:cNvSpPr>
            <p:nvPr/>
          </p:nvSpPr>
          <p:spPr bwMode="gray">
            <a:xfrm>
              <a:off x="1065213" y="4335463"/>
              <a:ext cx="1595437" cy="1582737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F6F6F6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1555" name="Picture 13" descr="circuler_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122363" y="4392613"/>
              <a:ext cx="1492250" cy="145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2" name="Oval 14"/>
            <p:cNvSpPr>
              <a:spLocks noChangeArrowheads="1"/>
            </p:cNvSpPr>
            <p:nvPr/>
          </p:nvSpPr>
          <p:spPr bwMode="gray">
            <a:xfrm>
              <a:off x="1122788" y="4392797"/>
              <a:ext cx="1482984" cy="1460131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75000"/>
                    <a:shade val="30000"/>
                    <a:satMod val="115000"/>
                  </a:schemeClr>
                </a:gs>
                <a:gs pos="50000">
                  <a:schemeClr val="accent3">
                    <a:lumMod val="75000"/>
                    <a:shade val="67500"/>
                    <a:satMod val="115000"/>
                  </a:schemeClr>
                </a:gs>
                <a:gs pos="100000">
                  <a:schemeClr val="accent3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2 690,21</a:t>
              </a:r>
              <a:endPara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1557" name="Group 53"/>
            <p:cNvGrpSpPr>
              <a:grpSpLocks/>
            </p:cNvGrpSpPr>
            <p:nvPr/>
          </p:nvGrpSpPr>
          <p:grpSpPr bwMode="auto">
            <a:xfrm rot="-1297425" flipH="1" flipV="1">
              <a:off x="1226097" y="5532182"/>
              <a:ext cx="1295261" cy="296978"/>
              <a:chOff x="2528" y="1060"/>
              <a:chExt cx="894" cy="236"/>
            </a:xfrm>
          </p:grpSpPr>
          <p:grpSp>
            <p:nvGrpSpPr>
              <p:cNvPr id="21558" name="Group 54"/>
              <p:cNvGrpSpPr>
                <a:grpSpLocks/>
              </p:cNvGrpSpPr>
              <p:nvPr/>
            </p:nvGrpSpPr>
            <p:grpSpPr bwMode="auto">
              <a:xfrm>
                <a:off x="2528" y="1060"/>
                <a:ext cx="742" cy="186"/>
                <a:chOff x="1565" y="2568"/>
                <a:chExt cx="1118" cy="279"/>
              </a:xfrm>
            </p:grpSpPr>
            <p:sp>
              <p:nvSpPr>
                <p:cNvPr id="21564" name="AutoShape 5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2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1565" name="AutoShape 5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2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1566" name="AutoShape 5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2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1567" name="AutoShape 5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2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1559" name="Group 59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21560" name="AutoShape 6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2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1561" name="AutoShape 6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2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1562" name="AutoShape 6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2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1563" name="AutoShape 6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2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144" name="Группа 143"/>
          <p:cNvGrpSpPr>
            <a:grpSpLocks/>
          </p:cNvGrpSpPr>
          <p:nvPr/>
        </p:nvGrpSpPr>
        <p:grpSpPr bwMode="auto">
          <a:xfrm>
            <a:off x="3657613" y="4195168"/>
            <a:ext cx="1274139" cy="1230353"/>
            <a:chOff x="990600" y="4256088"/>
            <a:chExt cx="1749425" cy="1733550"/>
          </a:xfrm>
        </p:grpSpPr>
        <p:sp>
          <p:nvSpPr>
            <p:cNvPr id="21538" name="Oval 11"/>
            <p:cNvSpPr>
              <a:spLocks noChangeArrowheads="1"/>
            </p:cNvSpPr>
            <p:nvPr/>
          </p:nvSpPr>
          <p:spPr bwMode="gray">
            <a:xfrm>
              <a:off x="990600" y="4256088"/>
              <a:ext cx="1749425" cy="1733550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39" name="Oval 12"/>
            <p:cNvSpPr>
              <a:spLocks noChangeArrowheads="1"/>
            </p:cNvSpPr>
            <p:nvPr/>
          </p:nvSpPr>
          <p:spPr bwMode="gray">
            <a:xfrm>
              <a:off x="1065213" y="4335463"/>
              <a:ext cx="1595437" cy="1582737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F6F6F6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1540" name="Picture 13" descr="circuler_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122363" y="4392613"/>
              <a:ext cx="1492250" cy="145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8" name="Oval 14"/>
            <p:cNvSpPr>
              <a:spLocks noChangeArrowheads="1"/>
            </p:cNvSpPr>
            <p:nvPr/>
          </p:nvSpPr>
          <p:spPr bwMode="gray">
            <a:xfrm>
              <a:off x="1122788" y="4392797"/>
              <a:ext cx="1482983" cy="1460131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4 783,72</a:t>
              </a:r>
              <a:endPara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1542" name="Group 53"/>
            <p:cNvGrpSpPr>
              <a:grpSpLocks/>
            </p:cNvGrpSpPr>
            <p:nvPr/>
          </p:nvGrpSpPr>
          <p:grpSpPr bwMode="auto">
            <a:xfrm rot="-1297425" flipH="1" flipV="1">
              <a:off x="1226097" y="5532182"/>
              <a:ext cx="1295261" cy="296978"/>
              <a:chOff x="2528" y="1060"/>
              <a:chExt cx="894" cy="236"/>
            </a:xfrm>
          </p:grpSpPr>
          <p:grpSp>
            <p:nvGrpSpPr>
              <p:cNvPr id="21543" name="Group 54"/>
              <p:cNvGrpSpPr>
                <a:grpSpLocks/>
              </p:cNvGrpSpPr>
              <p:nvPr/>
            </p:nvGrpSpPr>
            <p:grpSpPr bwMode="auto">
              <a:xfrm>
                <a:off x="2528" y="1060"/>
                <a:ext cx="742" cy="186"/>
                <a:chOff x="1565" y="2568"/>
                <a:chExt cx="1118" cy="279"/>
              </a:xfrm>
            </p:grpSpPr>
            <p:sp>
              <p:nvSpPr>
                <p:cNvPr id="21549" name="AutoShape 5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2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1550" name="AutoShape 5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2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1551" name="AutoShape 5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2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1552" name="AutoShape 5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2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1544" name="Group 59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21545" name="AutoShape 6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2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1546" name="AutoShape 6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2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1547" name="AutoShape 6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2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1548" name="AutoShape 6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2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sp>
        <p:nvSpPr>
          <p:cNvPr id="21537" name="TextBox 27"/>
          <p:cNvSpPr txBox="1">
            <a:spLocks noChangeArrowheads="1"/>
          </p:cNvSpPr>
          <p:nvPr/>
        </p:nvSpPr>
        <p:spPr bwMode="auto">
          <a:xfrm>
            <a:off x="8048625" y="906463"/>
            <a:ext cx="10588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101" name="Скругленный прямоугольник 100"/>
          <p:cNvSpPr/>
          <p:nvPr/>
        </p:nvSpPr>
        <p:spPr>
          <a:xfrm>
            <a:off x="290253" y="5305050"/>
            <a:ext cx="3697446" cy="99861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Комплектование 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книжных фондов</a:t>
            </a:r>
          </a:p>
        </p:txBody>
      </p:sp>
      <p:sp>
        <p:nvSpPr>
          <p:cNvPr id="102" name="AutoShape 8"/>
          <p:cNvSpPr>
            <a:spLocks noChangeArrowheads="1"/>
          </p:cNvSpPr>
          <p:nvPr/>
        </p:nvSpPr>
        <p:spPr bwMode="gray">
          <a:xfrm>
            <a:off x="4572001" y="5306220"/>
            <a:ext cx="4295362" cy="971463"/>
          </a:xfrm>
          <a:prstGeom prst="roundRect">
            <a:avLst>
              <a:gd name="adj" fmla="val 11505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28575" algn="ctr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+ 2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664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книги</a:t>
            </a:r>
          </a:p>
        </p:txBody>
      </p:sp>
      <p:sp>
        <p:nvSpPr>
          <p:cNvPr id="103" name="AutoShape 10"/>
          <p:cNvSpPr>
            <a:spLocks noChangeArrowheads="1"/>
          </p:cNvSpPr>
          <p:nvPr/>
        </p:nvSpPr>
        <p:spPr bwMode="gray">
          <a:xfrm>
            <a:off x="4829249" y="5657323"/>
            <a:ext cx="533400" cy="309562"/>
          </a:xfrm>
          <a:prstGeom prst="rightArrow">
            <a:avLst>
              <a:gd name="adj1" fmla="val 50000"/>
              <a:gd name="adj2" fmla="val 58409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pSp>
        <p:nvGrpSpPr>
          <p:cNvPr id="104" name="Группа 103"/>
          <p:cNvGrpSpPr>
            <a:grpSpLocks/>
          </p:cNvGrpSpPr>
          <p:nvPr/>
        </p:nvGrpSpPr>
        <p:grpSpPr bwMode="auto">
          <a:xfrm>
            <a:off x="3687345" y="5204151"/>
            <a:ext cx="1244407" cy="1218138"/>
            <a:chOff x="990600" y="4256088"/>
            <a:chExt cx="1749425" cy="1733550"/>
          </a:xfrm>
        </p:grpSpPr>
        <p:sp>
          <p:nvSpPr>
            <p:cNvPr id="105" name="Oval 11"/>
            <p:cNvSpPr>
              <a:spLocks noChangeArrowheads="1"/>
            </p:cNvSpPr>
            <p:nvPr/>
          </p:nvSpPr>
          <p:spPr bwMode="gray">
            <a:xfrm>
              <a:off x="990600" y="4256088"/>
              <a:ext cx="1749425" cy="1733550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6" name="Oval 12"/>
            <p:cNvSpPr>
              <a:spLocks noChangeArrowheads="1"/>
            </p:cNvSpPr>
            <p:nvPr/>
          </p:nvSpPr>
          <p:spPr bwMode="gray">
            <a:xfrm>
              <a:off x="1065213" y="4335463"/>
              <a:ext cx="1595437" cy="1582737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F6F6F6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7" name="Picture 13" descr="circuler_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122363" y="4392613"/>
              <a:ext cx="1492250" cy="145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8" name="Oval 14"/>
            <p:cNvSpPr>
              <a:spLocks noChangeArrowheads="1"/>
            </p:cNvSpPr>
            <p:nvPr/>
          </p:nvSpPr>
          <p:spPr bwMode="gray">
            <a:xfrm>
              <a:off x="1122788" y="4392797"/>
              <a:ext cx="1482983" cy="146013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233,48</a:t>
              </a:r>
              <a:endPara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9" name="Group 53"/>
            <p:cNvGrpSpPr>
              <a:grpSpLocks/>
            </p:cNvGrpSpPr>
            <p:nvPr/>
          </p:nvGrpSpPr>
          <p:grpSpPr bwMode="auto">
            <a:xfrm rot="-1297425" flipH="1" flipV="1">
              <a:off x="1226097" y="5532182"/>
              <a:ext cx="1295261" cy="296978"/>
              <a:chOff x="2528" y="1060"/>
              <a:chExt cx="894" cy="236"/>
            </a:xfrm>
          </p:grpSpPr>
          <p:grpSp>
            <p:nvGrpSpPr>
              <p:cNvPr id="110" name="Group 54"/>
              <p:cNvGrpSpPr>
                <a:grpSpLocks/>
              </p:cNvGrpSpPr>
              <p:nvPr/>
            </p:nvGrpSpPr>
            <p:grpSpPr bwMode="auto">
              <a:xfrm>
                <a:off x="2528" y="1060"/>
                <a:ext cx="742" cy="186"/>
                <a:chOff x="1565" y="2568"/>
                <a:chExt cx="1118" cy="279"/>
              </a:xfrm>
            </p:grpSpPr>
            <p:sp>
              <p:nvSpPr>
                <p:cNvPr id="117" name="AutoShape 5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2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8" name="AutoShape 5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2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9" name="AutoShape 5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2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0" name="AutoShape 5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2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11" name="Group 59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113" name="AutoShape 6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2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4" name="AutoShape 6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2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5" name="AutoShape 6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2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6" name="AutoShape 6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2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576543" y="6350941"/>
                <a:ext cx="1494652" cy="521746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ru-RU" sz="14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ru-RU" sz="14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ru-RU" sz="1400" b="1" i="1" smtClean="0">
                              <a:latin typeface="Cambria Math" panose="02040503050406030204" pitchFamily="18" charset="0"/>
                            </a:rPr>
                            <m:t>𝟏𝟓</m:t>
                          </m:r>
                          <m:r>
                            <a:rPr lang="ru-RU" sz="1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ru-RU" sz="1400" b="1" i="1" smtClean="0">
                              <a:latin typeface="Cambria Math" panose="02040503050406030204" pitchFamily="18" charset="0"/>
                            </a:rPr>
                            <m:t>𝟎𝟏𝟕</m:t>
                          </m:r>
                          <m:r>
                            <a:rPr lang="ru-RU" sz="14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ru-RU" sz="1400" b="1" i="1" smtClean="0">
                              <a:latin typeface="Cambria Math" panose="02040503050406030204" pitchFamily="18" charset="0"/>
                            </a:rPr>
                            <m:t>𝟎𝟓</m:t>
                          </m:r>
                        </m:e>
                      </m:nary>
                    </m:oMath>
                  </m:oMathPara>
                </a14:m>
                <a:endPara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6543" y="6350941"/>
                <a:ext cx="1494652" cy="521746"/>
              </a:xfrm>
              <a:prstGeom prst="rect">
                <a:avLst/>
              </a:prstGeom>
              <a:blipFill rotWithShape="0">
                <a:blip r:embed="rId6"/>
                <a:stretch>
                  <a:fillRect l="-38153" t="-138202" r="-8434" b="-1955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002153" y="6443778"/>
            <a:ext cx="31063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8,9 руб. на каждый руб. местного бюджета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3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2" grpId="0" animBg="1"/>
      <p:bldP spid="73" grpId="0" animBg="1"/>
      <p:bldP spid="74" grpId="0" animBg="1"/>
      <p:bldP spid="7" grpId="0" animBg="1"/>
      <p:bldP spid="76" grpId="0" animBg="1"/>
      <p:bldP spid="77" grpId="0" animBg="1"/>
      <p:bldP spid="102" grpId="0" animBg="1"/>
      <p:bldP spid="103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057947" y="93515"/>
            <a:ext cx="7221526" cy="832107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Субсидии из краевого бюджета, предоставленные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бюджету города Георгиевска в 2017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gray">
          <a:xfrm>
            <a:off x="4488234" y="1229636"/>
            <a:ext cx="4442313" cy="459401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rgbClr val="F3DA47"/>
              </a:gs>
              <a:gs pos="100000">
                <a:schemeClr val="bg1"/>
              </a:gs>
            </a:gsLst>
            <a:lin ang="0" scaled="1"/>
          </a:gradFill>
          <a:ln w="28575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latin typeface="Times New Roman" panose="02020603050405020304" pitchFamily="18" charset="0"/>
                <a:cs typeface="Times New Roman" pitchFamily="18" charset="0"/>
              </a:rPr>
              <a:t>              отремонтировано более 42 тыс. кв. м. асфальтобетонного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latin typeface="Times New Roman" panose="02020603050405020304" pitchFamily="18" charset="0"/>
                <a:cs typeface="Times New Roman" pitchFamily="18" charset="0"/>
              </a:rPr>
              <a:t>дорожного покрытия и покрытия тротуаров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gray">
          <a:xfrm>
            <a:off x="4550334" y="1323977"/>
            <a:ext cx="533400" cy="299340"/>
          </a:xfrm>
          <a:prstGeom prst="rightArrow">
            <a:avLst>
              <a:gd name="adj1" fmla="val 50000"/>
              <a:gd name="adj2" fmla="val 58071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gray">
          <a:xfrm>
            <a:off x="4518205" y="1738266"/>
            <a:ext cx="4431135" cy="450016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rgbClr val="6699FF"/>
              </a:gs>
              <a:gs pos="100000">
                <a:schemeClr val="bg1"/>
              </a:gs>
            </a:gsLst>
            <a:lin ang="0" scaled="1"/>
          </a:gradFill>
          <a:ln w="28575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buNone/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заработная плата достигла </a:t>
            </a:r>
          </a:p>
          <a:p>
            <a:pPr algn="r">
              <a:buNone/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показателей «Дорожной карты»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423248" y="1225877"/>
            <a:ext cx="3679061" cy="45831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ремонт и ремонт автомобильных дорог</a:t>
            </a: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404863" y="1741215"/>
            <a:ext cx="3708833" cy="449943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заработной платы работникам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371800" y="2239714"/>
            <a:ext cx="3697447" cy="47046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кровель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образовательных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организациях</a:t>
            </a: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380017" y="2746689"/>
            <a:ext cx="3699798" cy="473017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Комплектование книжных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фондов</a:t>
            </a: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380017" y="3270633"/>
            <a:ext cx="3722292" cy="48583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граждан в местах массового пребывания людей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AutoShape 8"/>
          <p:cNvSpPr>
            <a:spLocks noChangeArrowheads="1"/>
          </p:cNvSpPr>
          <p:nvPr/>
        </p:nvSpPr>
        <p:spPr bwMode="gray">
          <a:xfrm>
            <a:off x="4629940" y="2234959"/>
            <a:ext cx="4310768" cy="449467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rgbClr val="B196D2"/>
              </a:gs>
              <a:gs pos="50000">
                <a:srgbClr val="CFC0E2"/>
              </a:gs>
              <a:gs pos="100000">
                <a:srgbClr val="E7E1F0"/>
              </a:gs>
            </a:gsLst>
            <a:lin ang="0" scaled="1"/>
          </a:gradFill>
          <a:ln w="28575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buNone/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кровли СОШ №6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AutoShape 8"/>
          <p:cNvSpPr>
            <a:spLocks noChangeArrowheads="1"/>
          </p:cNvSpPr>
          <p:nvPr/>
        </p:nvSpPr>
        <p:spPr bwMode="gray">
          <a:xfrm>
            <a:off x="4607656" y="2735260"/>
            <a:ext cx="4333617" cy="459481"/>
          </a:xfrm>
          <a:prstGeom prst="roundRect">
            <a:avLst>
              <a:gd name="adj" fmla="val 11505"/>
            </a:avLst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  <a:ln w="28575" algn="ctr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+ 2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003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книги</a:t>
            </a:r>
          </a:p>
        </p:txBody>
      </p:sp>
      <p:sp>
        <p:nvSpPr>
          <p:cNvPr id="74" name="AutoShape 8"/>
          <p:cNvSpPr>
            <a:spLocks noChangeArrowheads="1"/>
          </p:cNvSpPr>
          <p:nvPr/>
        </p:nvSpPr>
        <p:spPr bwMode="gray">
          <a:xfrm>
            <a:off x="4679887" y="3236175"/>
            <a:ext cx="4269453" cy="521298"/>
          </a:xfrm>
          <a:prstGeom prst="roundRect">
            <a:avLst>
              <a:gd name="adj" fmla="val 11505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  <a:ln w="28575" algn="ctr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12 металлодетекторов,</a:t>
            </a:r>
          </a:p>
          <a:p>
            <a:pPr algn="r"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2 систем «Гражданин полиция»</a:t>
            </a:r>
          </a:p>
        </p:txBody>
      </p:sp>
      <p:sp>
        <p:nvSpPr>
          <p:cNvPr id="75" name="AutoShape 10"/>
          <p:cNvSpPr>
            <a:spLocks noChangeArrowheads="1"/>
          </p:cNvSpPr>
          <p:nvPr/>
        </p:nvSpPr>
        <p:spPr bwMode="gray">
          <a:xfrm>
            <a:off x="4556866" y="1804906"/>
            <a:ext cx="533400" cy="309563"/>
          </a:xfrm>
          <a:prstGeom prst="rightArrow">
            <a:avLst>
              <a:gd name="adj1" fmla="val 50000"/>
              <a:gd name="adj2" fmla="val 5840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gray">
          <a:xfrm>
            <a:off x="4546185" y="2293485"/>
            <a:ext cx="533400" cy="309562"/>
          </a:xfrm>
          <a:prstGeom prst="rightArrow">
            <a:avLst>
              <a:gd name="adj1" fmla="val 50000"/>
              <a:gd name="adj2" fmla="val 58409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8" name="Группа 77"/>
          <p:cNvGrpSpPr>
            <a:grpSpLocks/>
          </p:cNvGrpSpPr>
          <p:nvPr/>
        </p:nvGrpSpPr>
        <p:grpSpPr bwMode="auto">
          <a:xfrm>
            <a:off x="3875060" y="1034765"/>
            <a:ext cx="897534" cy="860549"/>
            <a:chOff x="990600" y="4256088"/>
            <a:chExt cx="1749425" cy="1733550"/>
          </a:xfrm>
        </p:grpSpPr>
        <p:sp>
          <p:nvSpPr>
            <p:cNvPr id="21598" name="Oval 11"/>
            <p:cNvSpPr>
              <a:spLocks noChangeArrowheads="1"/>
            </p:cNvSpPr>
            <p:nvPr/>
          </p:nvSpPr>
          <p:spPr bwMode="gray">
            <a:xfrm>
              <a:off x="990600" y="4256088"/>
              <a:ext cx="1749425" cy="1733550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21599" name="Oval 12"/>
            <p:cNvSpPr>
              <a:spLocks noChangeArrowheads="1"/>
            </p:cNvSpPr>
            <p:nvPr/>
          </p:nvSpPr>
          <p:spPr bwMode="gray">
            <a:xfrm>
              <a:off x="1065213" y="4335463"/>
              <a:ext cx="1595437" cy="1582737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F6F6F6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21600" name="Picture 13" descr="circuler_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122363" y="4392613"/>
              <a:ext cx="1492250" cy="145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" name="Oval 14"/>
            <p:cNvSpPr>
              <a:spLocks noChangeArrowheads="1"/>
            </p:cNvSpPr>
            <p:nvPr/>
          </p:nvSpPr>
          <p:spPr bwMode="gray">
            <a:xfrm>
              <a:off x="1122944" y="4392649"/>
              <a:ext cx="1482669" cy="1479872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1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69 600,3</a:t>
              </a:r>
              <a:endPara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1602" name="Group 53"/>
            <p:cNvGrpSpPr>
              <a:grpSpLocks/>
            </p:cNvGrpSpPr>
            <p:nvPr/>
          </p:nvGrpSpPr>
          <p:grpSpPr bwMode="auto">
            <a:xfrm rot="-1297425" flipH="1" flipV="1">
              <a:off x="1226097" y="5532182"/>
              <a:ext cx="1295261" cy="296978"/>
              <a:chOff x="2528" y="1060"/>
              <a:chExt cx="894" cy="236"/>
            </a:xfrm>
          </p:grpSpPr>
          <p:grpSp>
            <p:nvGrpSpPr>
              <p:cNvPr id="21603" name="Group 54"/>
              <p:cNvGrpSpPr>
                <a:grpSpLocks/>
              </p:cNvGrpSpPr>
              <p:nvPr/>
            </p:nvGrpSpPr>
            <p:grpSpPr bwMode="auto">
              <a:xfrm>
                <a:off x="2528" y="1060"/>
                <a:ext cx="742" cy="186"/>
                <a:chOff x="1565" y="2568"/>
                <a:chExt cx="1118" cy="279"/>
              </a:xfrm>
            </p:grpSpPr>
            <p:sp>
              <p:nvSpPr>
                <p:cNvPr id="21609" name="AutoShape 5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2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1610" name="AutoShape 5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2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1611" name="AutoShape 5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2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1612" name="AutoShape 5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2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1604" name="Group 59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21605" name="AutoShape 6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2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1606" name="AutoShape 6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2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1607" name="AutoShape 6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2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1608" name="AutoShape 6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2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96" name="Группа 95"/>
          <p:cNvGrpSpPr>
            <a:grpSpLocks/>
          </p:cNvGrpSpPr>
          <p:nvPr/>
        </p:nvGrpSpPr>
        <p:grpSpPr bwMode="auto">
          <a:xfrm>
            <a:off x="3887914" y="1553158"/>
            <a:ext cx="884680" cy="854946"/>
            <a:chOff x="990600" y="4256088"/>
            <a:chExt cx="1749425" cy="1733550"/>
          </a:xfrm>
        </p:grpSpPr>
        <p:sp>
          <p:nvSpPr>
            <p:cNvPr id="21583" name="Oval 11"/>
            <p:cNvSpPr>
              <a:spLocks noChangeArrowheads="1"/>
            </p:cNvSpPr>
            <p:nvPr/>
          </p:nvSpPr>
          <p:spPr bwMode="gray">
            <a:xfrm>
              <a:off x="990600" y="4256088"/>
              <a:ext cx="1749425" cy="1733550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21584" name="Oval 12"/>
            <p:cNvSpPr>
              <a:spLocks noChangeArrowheads="1"/>
            </p:cNvSpPr>
            <p:nvPr/>
          </p:nvSpPr>
          <p:spPr bwMode="gray">
            <a:xfrm>
              <a:off x="1065213" y="4335463"/>
              <a:ext cx="1595437" cy="1582737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F6F6F6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21585" name="Picture 13" descr="circuler_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122363" y="4392613"/>
              <a:ext cx="1492250" cy="145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0" name="Oval 14"/>
            <p:cNvSpPr>
              <a:spLocks noChangeArrowheads="1"/>
            </p:cNvSpPr>
            <p:nvPr/>
          </p:nvSpPr>
          <p:spPr bwMode="gray">
            <a:xfrm>
              <a:off x="1122790" y="4392796"/>
              <a:ext cx="1482984" cy="1460132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75000"/>
                    <a:shade val="30000"/>
                    <a:satMod val="115000"/>
                  </a:schemeClr>
                </a:gs>
                <a:gs pos="50000">
                  <a:schemeClr val="accent5">
                    <a:lumMod val="75000"/>
                    <a:shade val="67500"/>
                    <a:satMod val="115000"/>
                  </a:schemeClr>
                </a:gs>
                <a:gs pos="100000">
                  <a:schemeClr val="accent5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1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9 056,84</a:t>
              </a:r>
              <a:endPara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1587" name="Group 53"/>
            <p:cNvGrpSpPr>
              <a:grpSpLocks/>
            </p:cNvGrpSpPr>
            <p:nvPr/>
          </p:nvGrpSpPr>
          <p:grpSpPr bwMode="auto">
            <a:xfrm rot="-1297425" flipH="1" flipV="1">
              <a:off x="1226097" y="5532182"/>
              <a:ext cx="1295261" cy="296978"/>
              <a:chOff x="2528" y="1060"/>
              <a:chExt cx="894" cy="236"/>
            </a:xfrm>
          </p:grpSpPr>
          <p:grpSp>
            <p:nvGrpSpPr>
              <p:cNvPr id="21588" name="Group 54"/>
              <p:cNvGrpSpPr>
                <a:grpSpLocks/>
              </p:cNvGrpSpPr>
              <p:nvPr/>
            </p:nvGrpSpPr>
            <p:grpSpPr bwMode="auto">
              <a:xfrm>
                <a:off x="2528" y="1060"/>
                <a:ext cx="742" cy="186"/>
                <a:chOff x="1565" y="2568"/>
                <a:chExt cx="1118" cy="279"/>
              </a:xfrm>
            </p:grpSpPr>
            <p:sp>
              <p:nvSpPr>
                <p:cNvPr id="21594" name="AutoShape 5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2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1595" name="AutoShape 5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2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1596" name="AutoShape 5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2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1597" name="AutoShape 5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2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1589" name="Group 59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21590" name="AutoShape 6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2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1591" name="AutoShape 6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2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1592" name="AutoShape 6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2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1593" name="AutoShape 6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2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112" name="Группа 111"/>
          <p:cNvGrpSpPr>
            <a:grpSpLocks/>
          </p:cNvGrpSpPr>
          <p:nvPr/>
        </p:nvGrpSpPr>
        <p:grpSpPr bwMode="auto">
          <a:xfrm>
            <a:off x="3901529" y="2055063"/>
            <a:ext cx="857409" cy="827061"/>
            <a:chOff x="990600" y="4256088"/>
            <a:chExt cx="1749425" cy="1733550"/>
          </a:xfrm>
        </p:grpSpPr>
        <p:sp>
          <p:nvSpPr>
            <p:cNvPr id="21568" name="Oval 11"/>
            <p:cNvSpPr>
              <a:spLocks noChangeArrowheads="1"/>
            </p:cNvSpPr>
            <p:nvPr/>
          </p:nvSpPr>
          <p:spPr bwMode="gray">
            <a:xfrm>
              <a:off x="990600" y="4256088"/>
              <a:ext cx="1749425" cy="1733550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21569" name="Oval 12"/>
            <p:cNvSpPr>
              <a:spLocks noChangeArrowheads="1"/>
            </p:cNvSpPr>
            <p:nvPr/>
          </p:nvSpPr>
          <p:spPr bwMode="gray">
            <a:xfrm>
              <a:off x="1065213" y="4335463"/>
              <a:ext cx="1595437" cy="1582737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F6F6F6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21570" name="Picture 13" descr="circuler_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122363" y="4392613"/>
              <a:ext cx="1492250" cy="145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71" name="Oval 14"/>
            <p:cNvSpPr>
              <a:spLocks noChangeArrowheads="1"/>
            </p:cNvSpPr>
            <p:nvPr/>
          </p:nvSpPr>
          <p:spPr bwMode="gray">
            <a:xfrm>
              <a:off x="1122363" y="4392613"/>
              <a:ext cx="1482725" cy="1460500"/>
            </a:xfrm>
            <a:prstGeom prst="ellipse">
              <a:avLst/>
            </a:prstGeom>
            <a:gradFill rotWithShape="1">
              <a:gsLst>
                <a:gs pos="0">
                  <a:srgbClr val="3F1260"/>
                </a:gs>
                <a:gs pos="50000">
                  <a:srgbClr val="5E1F8D"/>
                </a:gs>
                <a:gs pos="100000">
                  <a:srgbClr val="7128A8"/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buNone/>
                <a:defRPr/>
              </a:pPr>
              <a:r>
                <a:rPr lang="ru-RU" sz="1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3 083,47</a:t>
              </a:r>
              <a:endPara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1572" name="Group 53"/>
            <p:cNvGrpSpPr>
              <a:grpSpLocks/>
            </p:cNvGrpSpPr>
            <p:nvPr/>
          </p:nvGrpSpPr>
          <p:grpSpPr bwMode="auto">
            <a:xfrm rot="-1297425" flipH="1" flipV="1">
              <a:off x="1226097" y="5532182"/>
              <a:ext cx="1295261" cy="296978"/>
              <a:chOff x="2528" y="1060"/>
              <a:chExt cx="894" cy="236"/>
            </a:xfrm>
          </p:grpSpPr>
          <p:grpSp>
            <p:nvGrpSpPr>
              <p:cNvPr id="21573" name="Group 54"/>
              <p:cNvGrpSpPr>
                <a:grpSpLocks/>
              </p:cNvGrpSpPr>
              <p:nvPr/>
            </p:nvGrpSpPr>
            <p:grpSpPr bwMode="auto">
              <a:xfrm>
                <a:off x="2528" y="1060"/>
                <a:ext cx="742" cy="186"/>
                <a:chOff x="1565" y="2568"/>
                <a:chExt cx="1118" cy="279"/>
              </a:xfrm>
            </p:grpSpPr>
            <p:sp>
              <p:nvSpPr>
                <p:cNvPr id="21579" name="AutoShape 5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2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1580" name="AutoShape 5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2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1581" name="AutoShape 5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2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1582" name="AutoShape 5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2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1574" name="Group 59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21575" name="AutoShape 6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2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1576" name="AutoShape 6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2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1577" name="AutoShape 6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2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1578" name="AutoShape 6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2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sp>
        <p:nvSpPr>
          <p:cNvPr id="21537" name="TextBox 27"/>
          <p:cNvSpPr txBox="1">
            <a:spLocks noChangeArrowheads="1"/>
          </p:cNvSpPr>
          <p:nvPr/>
        </p:nvSpPr>
        <p:spPr bwMode="auto">
          <a:xfrm>
            <a:off x="8085137" y="821272"/>
            <a:ext cx="10588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101" name="Скругленный прямоугольник 100"/>
          <p:cNvSpPr/>
          <p:nvPr/>
        </p:nvSpPr>
        <p:spPr>
          <a:xfrm>
            <a:off x="393205" y="3810087"/>
            <a:ext cx="3697446" cy="50934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Замена оконных блоков в образовательных учреждениях</a:t>
            </a:r>
          </a:p>
        </p:txBody>
      </p:sp>
      <p:sp>
        <p:nvSpPr>
          <p:cNvPr id="102" name="AutoShape 8"/>
          <p:cNvSpPr>
            <a:spLocks noChangeArrowheads="1"/>
          </p:cNvSpPr>
          <p:nvPr/>
        </p:nvSpPr>
        <p:spPr bwMode="gray">
          <a:xfrm>
            <a:off x="4671820" y="3794689"/>
            <a:ext cx="4269453" cy="504189"/>
          </a:xfrm>
          <a:prstGeom prst="roundRect">
            <a:avLst>
              <a:gd name="adj" fmla="val 11505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28575" algn="ctr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spcBef>
                <a:spcPct val="0"/>
              </a:spcBef>
            </a:pPr>
            <a:r>
              <a:rPr lang="ru-RU" altLang="ru-RU" sz="1200" dirty="0">
                <a:latin typeface="Times New Roman" panose="02020603050405020304" pitchFamily="18" charset="0"/>
                <a:cs typeface="Times New Roman" pitchFamily="18" charset="0"/>
              </a:rPr>
              <a:t>в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5 учреждениях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Скругленный прямоугольник 120"/>
          <p:cNvSpPr/>
          <p:nvPr/>
        </p:nvSpPr>
        <p:spPr>
          <a:xfrm>
            <a:off x="385987" y="4350946"/>
            <a:ext cx="3697446" cy="51368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Доступная среда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AutoShape 8"/>
          <p:cNvSpPr>
            <a:spLocks noChangeArrowheads="1"/>
          </p:cNvSpPr>
          <p:nvPr/>
        </p:nvSpPr>
        <p:spPr bwMode="gray">
          <a:xfrm>
            <a:off x="4639737" y="4347696"/>
            <a:ext cx="4297786" cy="549036"/>
          </a:xfrm>
          <a:prstGeom prst="roundRect">
            <a:avLst>
              <a:gd name="adj" fmla="val 11505"/>
            </a:avLst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 w="28575" algn="ctr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оборудовано пандусами 12 остановок общественного </a:t>
            </a:r>
          </a:p>
          <a:p>
            <a:pPr algn="r"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транспорта и 8  пешеходных переходов на светофорных</a:t>
            </a:r>
          </a:p>
          <a:p>
            <a:pPr algn="r"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объектах, приобретен автобус, ремонт в МУДО «ДЮСШ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/>
              <p:cNvSpPr txBox="1"/>
              <p:nvPr/>
            </p:nvSpPr>
            <p:spPr>
              <a:xfrm>
                <a:off x="3609074" y="6339687"/>
                <a:ext cx="1494652" cy="521746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ru-RU" sz="14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ru-RU" sz="1400" b="1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ru-RU" sz="1400" b="1" i="0" smtClean="0">
                              <a:latin typeface="Cambria Math" panose="02040503050406030204" pitchFamily="18" charset="0"/>
                            </a:rPr>
                            <m:t>𝟏𝟖𝟒</m:t>
                          </m:r>
                          <m:r>
                            <a:rPr lang="ru-RU" sz="1400" b="1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ru-RU" sz="1400" b="1" i="0" smtClean="0">
                              <a:latin typeface="Cambria Math" panose="02040503050406030204" pitchFamily="18" charset="0"/>
                            </a:rPr>
                            <m:t>𝟒𝟖𝟕</m:t>
                          </m:r>
                          <m:r>
                            <a:rPr lang="ru-RU" sz="1400" b="1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ru-RU" sz="1400" b="1" i="0" smtClean="0">
                              <a:latin typeface="Cambria Math" panose="02040503050406030204" pitchFamily="18" charset="0"/>
                            </a:rPr>
                            <m:t>𝟒𝟏</m:t>
                          </m:r>
                        </m:e>
                      </m:nary>
                    </m:oMath>
                  </m:oMathPara>
                </a14:m>
                <a:endPara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2" name="TextBox 1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9074" y="6339687"/>
                <a:ext cx="1494652" cy="521746"/>
              </a:xfrm>
              <a:prstGeom prst="rect">
                <a:avLst/>
              </a:prstGeom>
              <a:blipFill rotWithShape="0">
                <a:blip r:embed="rId5"/>
                <a:stretch>
                  <a:fillRect l="-40964" t="-136667" r="-5622" b="-1922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" name="TextBox 142"/>
          <p:cNvSpPr txBox="1"/>
          <p:nvPr/>
        </p:nvSpPr>
        <p:spPr>
          <a:xfrm>
            <a:off x="6002153" y="6443778"/>
            <a:ext cx="3183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9,07 руб. на каждый руб. местного бюджета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5" name="AutoShape 8"/>
          <p:cNvSpPr>
            <a:spLocks noChangeArrowheads="1"/>
          </p:cNvSpPr>
          <p:nvPr/>
        </p:nvSpPr>
        <p:spPr bwMode="gray">
          <a:xfrm>
            <a:off x="4481713" y="4959618"/>
            <a:ext cx="4448834" cy="468756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rgbClr val="6699FF"/>
              </a:gs>
              <a:gs pos="100000">
                <a:schemeClr val="bg1"/>
              </a:gs>
            </a:gsLst>
            <a:lin ang="0" scaled="1"/>
          </a:gradFill>
          <a:ln w="28575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buNone/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благоустроено 20 дворовых территорий </a:t>
            </a:r>
          </a:p>
          <a:p>
            <a:pPr algn="r">
              <a:buNone/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1 общественная территория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" name="Скругленный прямоугольник 145"/>
          <p:cNvSpPr/>
          <p:nvPr/>
        </p:nvSpPr>
        <p:spPr>
          <a:xfrm>
            <a:off x="368631" y="4923586"/>
            <a:ext cx="3708833" cy="530402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современной</a:t>
            </a:r>
          </a:p>
          <a:p>
            <a:pPr algn="ctr">
              <a:defRPr/>
            </a:pP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городской среды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" name="Скругленный прямоугольник 163"/>
          <p:cNvSpPr/>
          <p:nvPr/>
        </p:nvSpPr>
        <p:spPr>
          <a:xfrm>
            <a:off x="380017" y="5488885"/>
            <a:ext cx="3697447" cy="518709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Переселение граждан из</a:t>
            </a:r>
          </a:p>
          <a:p>
            <a:pPr algn="ctr">
              <a:defRPr/>
            </a:pP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аварийного жилого фонда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" name="AutoShape 8"/>
          <p:cNvSpPr>
            <a:spLocks noChangeArrowheads="1"/>
          </p:cNvSpPr>
          <p:nvPr/>
        </p:nvSpPr>
        <p:spPr bwMode="gray">
          <a:xfrm>
            <a:off x="4627919" y="5488870"/>
            <a:ext cx="4310768" cy="495561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rgbClr val="B196D2"/>
              </a:gs>
              <a:gs pos="50000">
                <a:srgbClr val="CFC0E2"/>
              </a:gs>
              <a:gs pos="100000">
                <a:srgbClr val="E7E1F0"/>
              </a:gs>
            </a:gsLst>
            <a:lin ang="0" scaled="1"/>
          </a:gradFill>
          <a:ln w="28575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buNone/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переселено 8 домов или 154 человека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2" name="AutoShape 10"/>
          <p:cNvSpPr>
            <a:spLocks noChangeArrowheads="1"/>
          </p:cNvSpPr>
          <p:nvPr/>
        </p:nvSpPr>
        <p:spPr bwMode="gray">
          <a:xfrm>
            <a:off x="4561612" y="2800097"/>
            <a:ext cx="533400" cy="309562"/>
          </a:xfrm>
          <a:prstGeom prst="rightArrow">
            <a:avLst>
              <a:gd name="adj1" fmla="val 50000"/>
              <a:gd name="adj2" fmla="val 58409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3" name="AutoShape 10"/>
          <p:cNvSpPr>
            <a:spLocks noChangeArrowheads="1"/>
          </p:cNvSpPr>
          <p:nvPr/>
        </p:nvSpPr>
        <p:spPr bwMode="gray">
          <a:xfrm>
            <a:off x="4570326" y="3359841"/>
            <a:ext cx="533400" cy="309562"/>
          </a:xfrm>
          <a:prstGeom prst="rightArrow">
            <a:avLst>
              <a:gd name="adj1" fmla="val 50000"/>
              <a:gd name="adj2" fmla="val 58409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" name="AutoShape 10"/>
          <p:cNvSpPr>
            <a:spLocks noChangeArrowheads="1"/>
          </p:cNvSpPr>
          <p:nvPr/>
        </p:nvSpPr>
        <p:spPr bwMode="gray">
          <a:xfrm>
            <a:off x="4559359" y="3909904"/>
            <a:ext cx="533400" cy="309562"/>
          </a:xfrm>
          <a:prstGeom prst="rightArrow">
            <a:avLst>
              <a:gd name="adj1" fmla="val 50000"/>
              <a:gd name="adj2" fmla="val 58409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" name="AutoShape 10"/>
          <p:cNvSpPr>
            <a:spLocks noChangeArrowheads="1"/>
          </p:cNvSpPr>
          <p:nvPr/>
        </p:nvSpPr>
        <p:spPr bwMode="gray">
          <a:xfrm>
            <a:off x="4530426" y="4431970"/>
            <a:ext cx="533400" cy="309562"/>
          </a:xfrm>
          <a:prstGeom prst="rightArrow">
            <a:avLst>
              <a:gd name="adj1" fmla="val 50000"/>
              <a:gd name="adj2" fmla="val 58409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6" name="AutoShape 10"/>
          <p:cNvSpPr>
            <a:spLocks noChangeArrowheads="1"/>
          </p:cNvSpPr>
          <p:nvPr/>
        </p:nvSpPr>
        <p:spPr bwMode="gray">
          <a:xfrm>
            <a:off x="4500377" y="5001696"/>
            <a:ext cx="533400" cy="309562"/>
          </a:xfrm>
          <a:prstGeom prst="rightArrow">
            <a:avLst>
              <a:gd name="adj1" fmla="val 50000"/>
              <a:gd name="adj2" fmla="val 58409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7" name="AutoShape 10"/>
          <p:cNvSpPr>
            <a:spLocks noChangeArrowheads="1"/>
          </p:cNvSpPr>
          <p:nvPr/>
        </p:nvSpPr>
        <p:spPr bwMode="gray">
          <a:xfrm>
            <a:off x="4511385" y="5584515"/>
            <a:ext cx="533400" cy="309562"/>
          </a:xfrm>
          <a:prstGeom prst="rightArrow">
            <a:avLst>
              <a:gd name="adj1" fmla="val 50000"/>
              <a:gd name="adj2" fmla="val 58409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8" name="Группа 127"/>
          <p:cNvGrpSpPr>
            <a:grpSpLocks/>
          </p:cNvGrpSpPr>
          <p:nvPr/>
        </p:nvGrpSpPr>
        <p:grpSpPr bwMode="auto">
          <a:xfrm>
            <a:off x="3898983" y="2591040"/>
            <a:ext cx="880877" cy="874197"/>
            <a:chOff x="990600" y="4256088"/>
            <a:chExt cx="1749425" cy="1733550"/>
          </a:xfrm>
        </p:grpSpPr>
        <p:sp>
          <p:nvSpPr>
            <p:cNvPr id="21553" name="Oval 11"/>
            <p:cNvSpPr>
              <a:spLocks noChangeArrowheads="1"/>
            </p:cNvSpPr>
            <p:nvPr/>
          </p:nvSpPr>
          <p:spPr bwMode="gray">
            <a:xfrm>
              <a:off x="990600" y="4256088"/>
              <a:ext cx="1749425" cy="1733550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21554" name="Oval 12"/>
            <p:cNvSpPr>
              <a:spLocks noChangeArrowheads="1"/>
            </p:cNvSpPr>
            <p:nvPr/>
          </p:nvSpPr>
          <p:spPr bwMode="gray">
            <a:xfrm>
              <a:off x="1065213" y="4335463"/>
              <a:ext cx="1595437" cy="1582737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F6F6F6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21555" name="Picture 13" descr="circuler_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122363" y="4392613"/>
              <a:ext cx="1492250" cy="145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2" name="Oval 14"/>
            <p:cNvSpPr>
              <a:spLocks noChangeArrowheads="1"/>
            </p:cNvSpPr>
            <p:nvPr/>
          </p:nvSpPr>
          <p:spPr bwMode="gray">
            <a:xfrm>
              <a:off x="1124937" y="4427221"/>
              <a:ext cx="1482985" cy="1350091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75000"/>
                    <a:shade val="30000"/>
                    <a:satMod val="115000"/>
                  </a:schemeClr>
                </a:gs>
                <a:gs pos="50000">
                  <a:schemeClr val="accent3">
                    <a:lumMod val="75000"/>
                    <a:shade val="67500"/>
                    <a:satMod val="115000"/>
                  </a:schemeClr>
                </a:gs>
                <a:gs pos="100000">
                  <a:schemeClr val="accent3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1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191,85</a:t>
              </a:r>
              <a:endPara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1557" name="Group 53"/>
            <p:cNvGrpSpPr>
              <a:grpSpLocks/>
            </p:cNvGrpSpPr>
            <p:nvPr/>
          </p:nvGrpSpPr>
          <p:grpSpPr bwMode="auto">
            <a:xfrm rot="-1297425" flipH="1" flipV="1">
              <a:off x="1226097" y="5532182"/>
              <a:ext cx="1295261" cy="296978"/>
              <a:chOff x="2528" y="1060"/>
              <a:chExt cx="894" cy="236"/>
            </a:xfrm>
          </p:grpSpPr>
          <p:grpSp>
            <p:nvGrpSpPr>
              <p:cNvPr id="21558" name="Group 54"/>
              <p:cNvGrpSpPr>
                <a:grpSpLocks/>
              </p:cNvGrpSpPr>
              <p:nvPr/>
            </p:nvGrpSpPr>
            <p:grpSpPr bwMode="auto">
              <a:xfrm>
                <a:off x="2528" y="1060"/>
                <a:ext cx="742" cy="186"/>
                <a:chOff x="1565" y="2568"/>
                <a:chExt cx="1118" cy="279"/>
              </a:xfrm>
            </p:grpSpPr>
            <p:sp>
              <p:nvSpPr>
                <p:cNvPr id="21564" name="AutoShape 5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2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1565" name="AutoShape 5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2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1566" name="AutoShape 5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2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1567" name="AutoShape 5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2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1559" name="Group 59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21560" name="AutoShape 6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2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1561" name="AutoShape 6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2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1562" name="AutoShape 6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2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1563" name="AutoShape 6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2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144" name="Группа 143"/>
          <p:cNvGrpSpPr>
            <a:grpSpLocks/>
          </p:cNvGrpSpPr>
          <p:nvPr/>
        </p:nvGrpSpPr>
        <p:grpSpPr bwMode="auto">
          <a:xfrm>
            <a:off x="3887914" y="3109708"/>
            <a:ext cx="907010" cy="895002"/>
            <a:chOff x="990600" y="4256088"/>
            <a:chExt cx="1749425" cy="1733550"/>
          </a:xfrm>
        </p:grpSpPr>
        <p:sp>
          <p:nvSpPr>
            <p:cNvPr id="21538" name="Oval 11"/>
            <p:cNvSpPr>
              <a:spLocks noChangeArrowheads="1"/>
            </p:cNvSpPr>
            <p:nvPr/>
          </p:nvSpPr>
          <p:spPr bwMode="gray">
            <a:xfrm>
              <a:off x="990600" y="4256088"/>
              <a:ext cx="1749425" cy="1733550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21539" name="Oval 12"/>
            <p:cNvSpPr>
              <a:spLocks noChangeArrowheads="1"/>
            </p:cNvSpPr>
            <p:nvPr/>
          </p:nvSpPr>
          <p:spPr bwMode="gray">
            <a:xfrm>
              <a:off x="1065213" y="4335463"/>
              <a:ext cx="1595437" cy="1582737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F6F6F6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21540" name="Picture 13" descr="circuler_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122363" y="4392613"/>
              <a:ext cx="1492250" cy="145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542" name="Group 53"/>
            <p:cNvGrpSpPr>
              <a:grpSpLocks/>
            </p:cNvGrpSpPr>
            <p:nvPr/>
          </p:nvGrpSpPr>
          <p:grpSpPr bwMode="auto">
            <a:xfrm rot="-1297425" flipH="1" flipV="1">
              <a:off x="1226097" y="5532182"/>
              <a:ext cx="1295261" cy="296978"/>
              <a:chOff x="2528" y="1060"/>
              <a:chExt cx="894" cy="236"/>
            </a:xfrm>
          </p:grpSpPr>
          <p:grpSp>
            <p:nvGrpSpPr>
              <p:cNvPr id="21543" name="Group 54"/>
              <p:cNvGrpSpPr>
                <a:grpSpLocks/>
              </p:cNvGrpSpPr>
              <p:nvPr/>
            </p:nvGrpSpPr>
            <p:grpSpPr bwMode="auto">
              <a:xfrm>
                <a:off x="2528" y="1060"/>
                <a:ext cx="742" cy="186"/>
                <a:chOff x="1565" y="2568"/>
                <a:chExt cx="1118" cy="279"/>
              </a:xfrm>
            </p:grpSpPr>
            <p:sp>
              <p:nvSpPr>
                <p:cNvPr id="21549" name="AutoShape 5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2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1550" name="AutoShape 5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2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1551" name="AutoShape 5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2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1552" name="AutoShape 5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2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1544" name="Group 59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21545" name="AutoShape 6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2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1546" name="AutoShape 6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2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1547" name="AutoShape 6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2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1548" name="AutoShape 6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2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148" name="Oval 14"/>
            <p:cNvSpPr>
              <a:spLocks noChangeArrowheads="1"/>
            </p:cNvSpPr>
            <p:nvPr/>
          </p:nvSpPr>
          <p:spPr bwMode="gray">
            <a:xfrm>
              <a:off x="1122788" y="4392797"/>
              <a:ext cx="1482983" cy="1460131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1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608,86</a:t>
              </a:r>
              <a:endPara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4" name="Группа 103"/>
          <p:cNvGrpSpPr>
            <a:grpSpLocks/>
          </p:cNvGrpSpPr>
          <p:nvPr/>
        </p:nvGrpSpPr>
        <p:grpSpPr bwMode="auto">
          <a:xfrm>
            <a:off x="3897123" y="3665283"/>
            <a:ext cx="883215" cy="848358"/>
            <a:chOff x="990600" y="4256088"/>
            <a:chExt cx="1749425" cy="1733550"/>
          </a:xfrm>
        </p:grpSpPr>
        <p:sp>
          <p:nvSpPr>
            <p:cNvPr id="105" name="Oval 11"/>
            <p:cNvSpPr>
              <a:spLocks noChangeArrowheads="1"/>
            </p:cNvSpPr>
            <p:nvPr/>
          </p:nvSpPr>
          <p:spPr bwMode="gray">
            <a:xfrm>
              <a:off x="990600" y="4256088"/>
              <a:ext cx="1749425" cy="1733550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106" name="Oval 12"/>
            <p:cNvSpPr>
              <a:spLocks noChangeArrowheads="1"/>
            </p:cNvSpPr>
            <p:nvPr/>
          </p:nvSpPr>
          <p:spPr bwMode="gray">
            <a:xfrm>
              <a:off x="1065213" y="4335463"/>
              <a:ext cx="1595437" cy="1582737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F6F6F6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107" name="Picture 13" descr="circuler_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122363" y="4392613"/>
              <a:ext cx="1492250" cy="145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8" name="Oval 14"/>
            <p:cNvSpPr>
              <a:spLocks noChangeArrowheads="1"/>
            </p:cNvSpPr>
            <p:nvPr/>
          </p:nvSpPr>
          <p:spPr bwMode="gray">
            <a:xfrm>
              <a:off x="1122788" y="4392797"/>
              <a:ext cx="1482983" cy="146013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1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4 639,02</a:t>
              </a:r>
              <a:endPara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9" name="Group 53"/>
            <p:cNvGrpSpPr>
              <a:grpSpLocks/>
            </p:cNvGrpSpPr>
            <p:nvPr/>
          </p:nvGrpSpPr>
          <p:grpSpPr bwMode="auto">
            <a:xfrm rot="-1297425" flipH="1" flipV="1">
              <a:off x="1226097" y="5532182"/>
              <a:ext cx="1295261" cy="296978"/>
              <a:chOff x="2528" y="1060"/>
              <a:chExt cx="894" cy="236"/>
            </a:xfrm>
          </p:grpSpPr>
          <p:grpSp>
            <p:nvGrpSpPr>
              <p:cNvPr id="110" name="Group 54"/>
              <p:cNvGrpSpPr>
                <a:grpSpLocks/>
              </p:cNvGrpSpPr>
              <p:nvPr/>
            </p:nvGrpSpPr>
            <p:grpSpPr bwMode="auto">
              <a:xfrm>
                <a:off x="2528" y="1060"/>
                <a:ext cx="742" cy="186"/>
                <a:chOff x="1565" y="2568"/>
                <a:chExt cx="1118" cy="279"/>
              </a:xfrm>
            </p:grpSpPr>
            <p:sp>
              <p:nvSpPr>
                <p:cNvPr id="117" name="AutoShape 5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2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8" name="AutoShape 5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2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9" name="AutoShape 5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2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0" name="AutoShape 5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2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11" name="Group 59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113" name="AutoShape 6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2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4" name="AutoShape 6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2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5" name="AutoShape 6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2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6" name="AutoShape 6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2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124" name="Группа 123"/>
          <p:cNvGrpSpPr>
            <a:grpSpLocks/>
          </p:cNvGrpSpPr>
          <p:nvPr/>
        </p:nvGrpSpPr>
        <p:grpSpPr bwMode="auto">
          <a:xfrm>
            <a:off x="3875060" y="4211186"/>
            <a:ext cx="893349" cy="899454"/>
            <a:chOff x="990600" y="4256088"/>
            <a:chExt cx="1749425" cy="1733550"/>
          </a:xfrm>
        </p:grpSpPr>
        <p:sp>
          <p:nvSpPr>
            <p:cNvPr id="125" name="Oval 11"/>
            <p:cNvSpPr>
              <a:spLocks noChangeArrowheads="1"/>
            </p:cNvSpPr>
            <p:nvPr/>
          </p:nvSpPr>
          <p:spPr bwMode="gray">
            <a:xfrm>
              <a:off x="990600" y="4256088"/>
              <a:ext cx="1749425" cy="1733550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126" name="Oval 12"/>
            <p:cNvSpPr>
              <a:spLocks noChangeArrowheads="1"/>
            </p:cNvSpPr>
            <p:nvPr/>
          </p:nvSpPr>
          <p:spPr bwMode="gray">
            <a:xfrm>
              <a:off x="1065213" y="4335463"/>
              <a:ext cx="1595437" cy="1582737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F6F6F6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127" name="Picture 13" descr="circuler_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122363" y="4392613"/>
              <a:ext cx="1492250" cy="145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9" name="Oval 14"/>
            <p:cNvSpPr>
              <a:spLocks noChangeArrowheads="1"/>
            </p:cNvSpPr>
            <p:nvPr/>
          </p:nvSpPr>
          <p:spPr bwMode="gray">
            <a:xfrm>
              <a:off x="1122788" y="4392797"/>
              <a:ext cx="1482983" cy="146013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1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4 783,33</a:t>
              </a:r>
              <a:endPara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0" name="Group 53"/>
            <p:cNvGrpSpPr>
              <a:grpSpLocks/>
            </p:cNvGrpSpPr>
            <p:nvPr/>
          </p:nvGrpSpPr>
          <p:grpSpPr bwMode="auto">
            <a:xfrm rot="-1297425" flipH="1" flipV="1">
              <a:off x="1226097" y="5532182"/>
              <a:ext cx="1295261" cy="296978"/>
              <a:chOff x="2528" y="1060"/>
              <a:chExt cx="894" cy="236"/>
            </a:xfrm>
          </p:grpSpPr>
          <p:grpSp>
            <p:nvGrpSpPr>
              <p:cNvPr id="131" name="Group 54"/>
              <p:cNvGrpSpPr>
                <a:grpSpLocks/>
              </p:cNvGrpSpPr>
              <p:nvPr/>
            </p:nvGrpSpPr>
            <p:grpSpPr bwMode="auto">
              <a:xfrm>
                <a:off x="2528" y="1060"/>
                <a:ext cx="742" cy="186"/>
                <a:chOff x="1565" y="2568"/>
                <a:chExt cx="1118" cy="279"/>
              </a:xfrm>
            </p:grpSpPr>
            <p:sp>
              <p:nvSpPr>
                <p:cNvPr id="138" name="AutoShape 5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2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9" name="AutoShape 5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2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0" name="AutoShape 5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2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1" name="AutoShape 5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2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33" name="Group 59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134" name="AutoShape 6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2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5" name="AutoShape 6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2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6" name="AutoShape 6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2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7" name="AutoShape 6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2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147" name="Группа 146"/>
          <p:cNvGrpSpPr>
            <a:grpSpLocks/>
          </p:cNvGrpSpPr>
          <p:nvPr/>
        </p:nvGrpSpPr>
        <p:grpSpPr bwMode="auto">
          <a:xfrm>
            <a:off x="3856288" y="4764848"/>
            <a:ext cx="897493" cy="945338"/>
            <a:chOff x="990600" y="4256088"/>
            <a:chExt cx="1749425" cy="1733550"/>
          </a:xfrm>
        </p:grpSpPr>
        <p:sp>
          <p:nvSpPr>
            <p:cNvPr id="149" name="Oval 11"/>
            <p:cNvSpPr>
              <a:spLocks noChangeArrowheads="1"/>
            </p:cNvSpPr>
            <p:nvPr/>
          </p:nvSpPr>
          <p:spPr bwMode="gray">
            <a:xfrm>
              <a:off x="990600" y="4256088"/>
              <a:ext cx="1749425" cy="1733550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150" name="Oval 12"/>
            <p:cNvSpPr>
              <a:spLocks noChangeArrowheads="1"/>
            </p:cNvSpPr>
            <p:nvPr/>
          </p:nvSpPr>
          <p:spPr bwMode="gray">
            <a:xfrm>
              <a:off x="1065213" y="4335463"/>
              <a:ext cx="1595437" cy="1582737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F6F6F6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151" name="Picture 13" descr="circuler_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122363" y="4392613"/>
              <a:ext cx="1492250" cy="145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2" name="Oval 14"/>
            <p:cNvSpPr>
              <a:spLocks noChangeArrowheads="1"/>
            </p:cNvSpPr>
            <p:nvPr/>
          </p:nvSpPr>
          <p:spPr bwMode="gray">
            <a:xfrm>
              <a:off x="1122789" y="4392796"/>
              <a:ext cx="1482984" cy="146013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75000"/>
                    <a:shade val="30000"/>
                    <a:satMod val="115000"/>
                  </a:schemeClr>
                </a:gs>
                <a:gs pos="50000">
                  <a:schemeClr val="accent5">
                    <a:lumMod val="75000"/>
                    <a:shade val="67500"/>
                    <a:satMod val="115000"/>
                  </a:schemeClr>
                </a:gs>
                <a:gs pos="100000">
                  <a:schemeClr val="accent5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1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39 686,5</a:t>
              </a:r>
              <a:endPara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3" name="Group 53"/>
            <p:cNvGrpSpPr>
              <a:grpSpLocks/>
            </p:cNvGrpSpPr>
            <p:nvPr/>
          </p:nvGrpSpPr>
          <p:grpSpPr bwMode="auto">
            <a:xfrm rot="-1297425" flipH="1" flipV="1">
              <a:off x="1226097" y="5532182"/>
              <a:ext cx="1295261" cy="296978"/>
              <a:chOff x="2528" y="1060"/>
              <a:chExt cx="894" cy="236"/>
            </a:xfrm>
          </p:grpSpPr>
          <p:grpSp>
            <p:nvGrpSpPr>
              <p:cNvPr id="154" name="Group 54"/>
              <p:cNvGrpSpPr>
                <a:grpSpLocks/>
              </p:cNvGrpSpPr>
              <p:nvPr/>
            </p:nvGrpSpPr>
            <p:grpSpPr bwMode="auto">
              <a:xfrm>
                <a:off x="2528" y="1060"/>
                <a:ext cx="742" cy="186"/>
                <a:chOff x="1565" y="2568"/>
                <a:chExt cx="1118" cy="279"/>
              </a:xfrm>
            </p:grpSpPr>
            <p:sp>
              <p:nvSpPr>
                <p:cNvPr id="160" name="AutoShape 5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2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61" name="AutoShape 5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2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62" name="AutoShape 5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2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63" name="AutoShape 5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2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55" name="Group 59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156" name="AutoShape 6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2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7" name="AutoShape 6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2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8" name="AutoShape 6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2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9" name="AutoShape 6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2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166" name="Группа 165"/>
          <p:cNvGrpSpPr>
            <a:grpSpLocks/>
          </p:cNvGrpSpPr>
          <p:nvPr/>
        </p:nvGrpSpPr>
        <p:grpSpPr bwMode="auto">
          <a:xfrm>
            <a:off x="3856288" y="5343521"/>
            <a:ext cx="909483" cy="957210"/>
            <a:chOff x="990600" y="4256088"/>
            <a:chExt cx="1749425" cy="1733550"/>
          </a:xfrm>
        </p:grpSpPr>
        <p:sp>
          <p:nvSpPr>
            <p:cNvPr id="167" name="Oval 11"/>
            <p:cNvSpPr>
              <a:spLocks noChangeArrowheads="1"/>
            </p:cNvSpPr>
            <p:nvPr/>
          </p:nvSpPr>
          <p:spPr bwMode="gray">
            <a:xfrm>
              <a:off x="990600" y="4256088"/>
              <a:ext cx="1749425" cy="1733550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168" name="Oval 12"/>
            <p:cNvSpPr>
              <a:spLocks noChangeArrowheads="1"/>
            </p:cNvSpPr>
            <p:nvPr/>
          </p:nvSpPr>
          <p:spPr bwMode="gray">
            <a:xfrm>
              <a:off x="1065213" y="4335463"/>
              <a:ext cx="1595437" cy="1582737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F6F6F6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169" name="Picture 13" descr="circuler_1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122363" y="4392613"/>
              <a:ext cx="1492250" cy="145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0" name="Oval 14"/>
            <p:cNvSpPr>
              <a:spLocks noChangeArrowheads="1"/>
            </p:cNvSpPr>
            <p:nvPr/>
          </p:nvSpPr>
          <p:spPr bwMode="gray">
            <a:xfrm>
              <a:off x="1122363" y="4392613"/>
              <a:ext cx="1482725" cy="1460500"/>
            </a:xfrm>
            <a:prstGeom prst="ellipse">
              <a:avLst/>
            </a:prstGeom>
            <a:gradFill rotWithShape="1">
              <a:gsLst>
                <a:gs pos="0">
                  <a:srgbClr val="3F1260"/>
                </a:gs>
                <a:gs pos="50000">
                  <a:srgbClr val="5E1F8D"/>
                </a:gs>
                <a:gs pos="100000">
                  <a:srgbClr val="7128A8"/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buNone/>
                <a:defRPr/>
              </a:pPr>
              <a:r>
                <a:rPr lang="ru-RU" sz="1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52 837,3</a:t>
              </a:r>
              <a:endPara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71" name="Group 53"/>
            <p:cNvGrpSpPr>
              <a:grpSpLocks/>
            </p:cNvGrpSpPr>
            <p:nvPr/>
          </p:nvGrpSpPr>
          <p:grpSpPr bwMode="auto">
            <a:xfrm rot="-1297425" flipH="1" flipV="1">
              <a:off x="1226097" y="5532182"/>
              <a:ext cx="1295261" cy="296978"/>
              <a:chOff x="2528" y="1060"/>
              <a:chExt cx="894" cy="236"/>
            </a:xfrm>
          </p:grpSpPr>
          <p:grpSp>
            <p:nvGrpSpPr>
              <p:cNvPr id="172" name="Group 54"/>
              <p:cNvGrpSpPr>
                <a:grpSpLocks/>
              </p:cNvGrpSpPr>
              <p:nvPr/>
            </p:nvGrpSpPr>
            <p:grpSpPr bwMode="auto">
              <a:xfrm>
                <a:off x="2528" y="1060"/>
                <a:ext cx="742" cy="186"/>
                <a:chOff x="1565" y="2568"/>
                <a:chExt cx="1118" cy="279"/>
              </a:xfrm>
            </p:grpSpPr>
            <p:sp>
              <p:nvSpPr>
                <p:cNvPr id="178" name="AutoShape 5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2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79" name="AutoShape 5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2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0" name="AutoShape 5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2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1" name="AutoShape 5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2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73" name="Group 59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174" name="AutoShape 6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2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75" name="AutoShape 6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2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76" name="AutoShape 6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2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77" name="AutoShape 6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2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79138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000"/>
                            </p:stCondLst>
                            <p:childTnLst>
                              <p:par>
                                <p:cTn id="10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500"/>
                            </p:stCondLst>
                            <p:childTnLst>
                              <p:par>
                                <p:cTn id="1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000"/>
                            </p:stCondLst>
                            <p:childTnLst>
                              <p:par>
                                <p:cTn id="1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500"/>
                            </p:stCondLst>
                            <p:childTnLst>
                              <p:par>
                                <p:cTn id="1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" grpId="0" animBg="1"/>
      <p:bldP spid="101" grpId="0" animBg="1"/>
      <p:bldP spid="102" grpId="0" animBg="1"/>
      <p:bldP spid="121" grpId="0" animBg="1"/>
      <p:bldP spid="122" grpId="0" animBg="1"/>
      <p:bldP spid="142" grpId="0" animBg="1"/>
      <p:bldP spid="145" grpId="0" animBg="1"/>
      <p:bldP spid="146" grpId="0" animBg="1"/>
      <p:bldP spid="164" grpId="0" animBg="1"/>
      <p:bldP spid="165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255148" y="42629"/>
            <a:ext cx="8612214" cy="86946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Субсидии из краевого бюджета, предоставленные бюджетам сельских поселений в 2017 году</a:t>
            </a: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gray">
          <a:xfrm>
            <a:off x="4454518" y="1285142"/>
            <a:ext cx="4442313" cy="1026227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rgbClr val="F3DA47"/>
              </a:gs>
              <a:gs pos="100000">
                <a:schemeClr val="bg1"/>
              </a:gs>
            </a:gsLst>
            <a:lin ang="0" scaled="1"/>
          </a:gradFill>
          <a:ln w="28575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капитальный ремонт МКУ «Незлобненский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СДК»,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приобретение хореографических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станков, колонок и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USB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-накопителей,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осветительной аппаратуры</a:t>
            </a: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gray">
          <a:xfrm>
            <a:off x="4683818" y="1610351"/>
            <a:ext cx="533400" cy="299340"/>
          </a:xfrm>
          <a:prstGeom prst="rightArrow">
            <a:avLst>
              <a:gd name="adj1" fmla="val 50000"/>
              <a:gd name="adj2" fmla="val 58071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283443" y="1292323"/>
            <a:ext cx="3679061" cy="1002137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отрасли культуры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255148" y="2297331"/>
            <a:ext cx="3697447" cy="1028733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Устойчивое развитие сельских территорий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275625" y="3322590"/>
            <a:ext cx="3699798" cy="972485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Ремонт, восстановление и реставрация памятников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283549" y="4293150"/>
            <a:ext cx="3697446" cy="101941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Местные инициативы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AutoShape 8"/>
          <p:cNvSpPr>
            <a:spLocks noChangeArrowheads="1"/>
          </p:cNvSpPr>
          <p:nvPr/>
        </p:nvSpPr>
        <p:spPr bwMode="gray">
          <a:xfrm>
            <a:off x="4511281" y="2311369"/>
            <a:ext cx="4330435" cy="989059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rgbClr val="B196D2"/>
              </a:gs>
              <a:gs pos="50000">
                <a:srgbClr val="CFC0E2"/>
              </a:gs>
              <a:gs pos="100000">
                <a:srgbClr val="E7E1F0"/>
              </a:gs>
            </a:gsLst>
            <a:lin ang="0" scaled="1"/>
          </a:gradFill>
          <a:ln w="28575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050" dirty="0">
                <a:latin typeface="Times New Roman" pitchFamily="18" charset="0"/>
                <a:cs typeface="Times New Roman" pitchFamily="18" charset="0"/>
              </a:rPr>
              <a:t>Разводящая водопроводная сеть жилой зоны </a:t>
            </a:r>
            <a:r>
              <a:rPr lang="ru-RU" altLang="ru-RU" sz="1050" dirty="0" smtClean="0">
                <a:latin typeface="Times New Roman" pitchFamily="18" charset="0"/>
                <a:cs typeface="Times New Roman" pitchFamily="18" charset="0"/>
              </a:rPr>
              <a:t>Юго-Западного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050" dirty="0" smtClean="0">
                <a:latin typeface="Times New Roman" pitchFamily="18" charset="0"/>
                <a:cs typeface="Times New Roman" pitchFamily="18" charset="0"/>
              </a:rPr>
              <a:t> микрорайона </a:t>
            </a:r>
            <a:r>
              <a:rPr lang="ru-RU" altLang="ru-RU" sz="1050" dirty="0">
                <a:latin typeface="Times New Roman" pitchFamily="18" charset="0"/>
                <a:cs typeface="Times New Roman" pitchFamily="18" charset="0"/>
              </a:rPr>
              <a:t>п. Нового Георгиевского </a:t>
            </a:r>
            <a:r>
              <a:rPr lang="ru-RU" altLang="ru-RU" sz="1050" dirty="0" smtClean="0">
                <a:latin typeface="Times New Roman" pitchFamily="18" charset="0"/>
                <a:cs typeface="Times New Roman" pitchFamily="18" charset="0"/>
              </a:rPr>
              <a:t>района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050" dirty="0" smtClean="0">
                <a:latin typeface="Times New Roman" pitchFamily="18" charset="0"/>
                <a:cs typeface="Times New Roman" pitchFamily="18" charset="0"/>
              </a:rPr>
              <a:t>Ставропольского края; разводящие </a:t>
            </a:r>
            <a:r>
              <a:rPr lang="ru-RU" altLang="ru-RU" sz="1050" dirty="0">
                <a:latin typeface="Times New Roman" pitchFamily="18" charset="0"/>
                <a:cs typeface="Times New Roman" pitchFamily="18" charset="0"/>
              </a:rPr>
              <a:t>сети водопровода </a:t>
            </a:r>
            <a:endParaRPr lang="ru-RU" alt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050" dirty="0" smtClean="0"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altLang="ru-RU" sz="105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1050" dirty="0" smtClean="0">
                <a:latin typeface="Times New Roman" pitchFamily="18" charset="0"/>
                <a:cs typeface="Times New Roman" pitchFamily="18" charset="0"/>
              </a:rPr>
              <a:t>Георгиевской Георгиевского района Ставропольского края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050" dirty="0">
                <a:latin typeface="Times New Roman" pitchFamily="18" charset="0"/>
                <a:cs typeface="Times New Roman" pitchFamily="18" charset="0"/>
              </a:rPr>
              <a:t>(2 этап строительства)</a:t>
            </a:r>
          </a:p>
        </p:txBody>
      </p:sp>
      <p:sp>
        <p:nvSpPr>
          <p:cNvPr id="73" name="AutoShape 8"/>
          <p:cNvSpPr>
            <a:spLocks noChangeArrowheads="1"/>
          </p:cNvSpPr>
          <p:nvPr/>
        </p:nvSpPr>
        <p:spPr bwMode="gray">
          <a:xfrm>
            <a:off x="4526370" y="3294632"/>
            <a:ext cx="4333617" cy="1022513"/>
          </a:xfrm>
          <a:prstGeom prst="roundRect">
            <a:avLst>
              <a:gd name="adj" fmla="val 11505"/>
            </a:avLst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  <a:ln w="28575" algn="ctr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истории и культуры регионального</a:t>
            </a:r>
          </a:p>
          <a:p>
            <a:pPr algn="r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значения «Братская могила воинов»</a:t>
            </a:r>
          </a:p>
          <a:p>
            <a:pPr algn="r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ст. Лысогорская;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AutoShape 8"/>
          <p:cNvSpPr>
            <a:spLocks noChangeArrowheads="1"/>
          </p:cNvSpPr>
          <p:nvPr/>
        </p:nvSpPr>
        <p:spPr bwMode="gray">
          <a:xfrm>
            <a:off x="4590534" y="4331970"/>
            <a:ext cx="4269453" cy="954429"/>
          </a:xfrm>
          <a:prstGeom prst="roundRect">
            <a:avLst>
              <a:gd name="adj" fmla="val 11505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  <a:ln w="28575" algn="ctr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реализовано 9 проектов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gray">
          <a:xfrm>
            <a:off x="4714686" y="2592929"/>
            <a:ext cx="533400" cy="309562"/>
          </a:xfrm>
          <a:prstGeom prst="rightArrow">
            <a:avLst>
              <a:gd name="adj1" fmla="val 50000"/>
              <a:gd name="adj2" fmla="val 58409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76" name="AutoShape 10"/>
          <p:cNvSpPr>
            <a:spLocks noChangeArrowheads="1"/>
          </p:cNvSpPr>
          <p:nvPr/>
        </p:nvSpPr>
        <p:spPr bwMode="gray">
          <a:xfrm>
            <a:off x="4786066" y="3616108"/>
            <a:ext cx="533400" cy="309563"/>
          </a:xfrm>
          <a:prstGeom prst="rightArrow">
            <a:avLst>
              <a:gd name="adj1" fmla="val 50000"/>
              <a:gd name="adj2" fmla="val 58409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77" name="AutoShape 10"/>
          <p:cNvSpPr>
            <a:spLocks noChangeArrowheads="1"/>
          </p:cNvSpPr>
          <p:nvPr/>
        </p:nvSpPr>
        <p:spPr bwMode="gray">
          <a:xfrm>
            <a:off x="4812509" y="4636249"/>
            <a:ext cx="533400" cy="309562"/>
          </a:xfrm>
          <a:prstGeom prst="rightArrow">
            <a:avLst>
              <a:gd name="adj1" fmla="val 50000"/>
              <a:gd name="adj2" fmla="val 58409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pSp>
        <p:nvGrpSpPr>
          <p:cNvPr id="78" name="Группа 77"/>
          <p:cNvGrpSpPr>
            <a:grpSpLocks/>
          </p:cNvGrpSpPr>
          <p:nvPr/>
        </p:nvGrpSpPr>
        <p:grpSpPr bwMode="auto">
          <a:xfrm>
            <a:off x="3615831" y="1198296"/>
            <a:ext cx="1200777" cy="1187757"/>
            <a:chOff x="990600" y="4256088"/>
            <a:chExt cx="1749425" cy="1733550"/>
          </a:xfrm>
        </p:grpSpPr>
        <p:sp>
          <p:nvSpPr>
            <p:cNvPr id="21598" name="Oval 11"/>
            <p:cNvSpPr>
              <a:spLocks noChangeArrowheads="1"/>
            </p:cNvSpPr>
            <p:nvPr/>
          </p:nvSpPr>
          <p:spPr bwMode="gray">
            <a:xfrm>
              <a:off x="990600" y="4256088"/>
              <a:ext cx="1749425" cy="1733550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99" name="Oval 12"/>
            <p:cNvSpPr>
              <a:spLocks noChangeArrowheads="1"/>
            </p:cNvSpPr>
            <p:nvPr/>
          </p:nvSpPr>
          <p:spPr bwMode="gray">
            <a:xfrm>
              <a:off x="1065213" y="4335463"/>
              <a:ext cx="1595437" cy="1582737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F6F6F6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1600" name="Picture 13" descr="circuler_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122363" y="4392613"/>
              <a:ext cx="1492250" cy="145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" name="Oval 14"/>
            <p:cNvSpPr>
              <a:spLocks noChangeArrowheads="1"/>
            </p:cNvSpPr>
            <p:nvPr/>
          </p:nvSpPr>
          <p:spPr bwMode="gray">
            <a:xfrm>
              <a:off x="1122944" y="4392648"/>
              <a:ext cx="1482669" cy="1460431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15 795,51</a:t>
              </a:r>
              <a:endPara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1602" name="Group 53"/>
            <p:cNvGrpSpPr>
              <a:grpSpLocks/>
            </p:cNvGrpSpPr>
            <p:nvPr/>
          </p:nvGrpSpPr>
          <p:grpSpPr bwMode="auto">
            <a:xfrm rot="-1297425" flipH="1" flipV="1">
              <a:off x="1226097" y="5532182"/>
              <a:ext cx="1295261" cy="296978"/>
              <a:chOff x="2528" y="1060"/>
              <a:chExt cx="894" cy="236"/>
            </a:xfrm>
          </p:grpSpPr>
          <p:grpSp>
            <p:nvGrpSpPr>
              <p:cNvPr id="21603" name="Group 54"/>
              <p:cNvGrpSpPr>
                <a:grpSpLocks/>
              </p:cNvGrpSpPr>
              <p:nvPr/>
            </p:nvGrpSpPr>
            <p:grpSpPr bwMode="auto">
              <a:xfrm>
                <a:off x="2528" y="1060"/>
                <a:ext cx="742" cy="186"/>
                <a:chOff x="1565" y="2568"/>
                <a:chExt cx="1118" cy="279"/>
              </a:xfrm>
            </p:grpSpPr>
            <p:sp>
              <p:nvSpPr>
                <p:cNvPr id="21609" name="AutoShape 5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2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1610" name="AutoShape 5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2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1611" name="AutoShape 5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2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1612" name="AutoShape 5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2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1604" name="Group 59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21605" name="AutoShape 6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2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1606" name="AutoShape 6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2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1607" name="AutoShape 6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2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1608" name="AutoShape 6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2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112" name="Группа 111"/>
          <p:cNvGrpSpPr>
            <a:grpSpLocks/>
          </p:cNvGrpSpPr>
          <p:nvPr/>
        </p:nvGrpSpPr>
        <p:grpSpPr bwMode="auto">
          <a:xfrm>
            <a:off x="3663849" y="2237871"/>
            <a:ext cx="1151077" cy="1173015"/>
            <a:chOff x="990600" y="4256088"/>
            <a:chExt cx="1749425" cy="1733550"/>
          </a:xfrm>
        </p:grpSpPr>
        <p:sp>
          <p:nvSpPr>
            <p:cNvPr id="21568" name="Oval 11"/>
            <p:cNvSpPr>
              <a:spLocks noChangeArrowheads="1"/>
            </p:cNvSpPr>
            <p:nvPr/>
          </p:nvSpPr>
          <p:spPr bwMode="gray">
            <a:xfrm>
              <a:off x="990600" y="4256088"/>
              <a:ext cx="1749425" cy="1733550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69" name="Oval 12"/>
            <p:cNvSpPr>
              <a:spLocks noChangeArrowheads="1"/>
            </p:cNvSpPr>
            <p:nvPr/>
          </p:nvSpPr>
          <p:spPr bwMode="gray">
            <a:xfrm>
              <a:off x="1065213" y="4335463"/>
              <a:ext cx="1595437" cy="1582737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F6F6F6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1570" name="Picture 13" descr="circuler_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122363" y="4392613"/>
              <a:ext cx="1492250" cy="145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71" name="Oval 14"/>
            <p:cNvSpPr>
              <a:spLocks noChangeArrowheads="1"/>
            </p:cNvSpPr>
            <p:nvPr/>
          </p:nvSpPr>
          <p:spPr bwMode="gray">
            <a:xfrm>
              <a:off x="1122363" y="4392613"/>
              <a:ext cx="1482725" cy="1460500"/>
            </a:xfrm>
            <a:prstGeom prst="ellipse">
              <a:avLst/>
            </a:prstGeom>
            <a:gradFill rotWithShape="1">
              <a:gsLst>
                <a:gs pos="0">
                  <a:srgbClr val="3F1260"/>
                </a:gs>
                <a:gs pos="50000">
                  <a:srgbClr val="5E1F8D"/>
                </a:gs>
                <a:gs pos="100000">
                  <a:srgbClr val="7128A8"/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8 709,45</a:t>
              </a:r>
              <a:endParaRPr lang="ru-RU" alt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1572" name="Group 53"/>
            <p:cNvGrpSpPr>
              <a:grpSpLocks/>
            </p:cNvGrpSpPr>
            <p:nvPr/>
          </p:nvGrpSpPr>
          <p:grpSpPr bwMode="auto">
            <a:xfrm rot="-1297425" flipH="1" flipV="1">
              <a:off x="1226097" y="5532182"/>
              <a:ext cx="1295261" cy="296978"/>
              <a:chOff x="2528" y="1060"/>
              <a:chExt cx="894" cy="236"/>
            </a:xfrm>
          </p:grpSpPr>
          <p:grpSp>
            <p:nvGrpSpPr>
              <p:cNvPr id="21573" name="Group 54"/>
              <p:cNvGrpSpPr>
                <a:grpSpLocks/>
              </p:cNvGrpSpPr>
              <p:nvPr/>
            </p:nvGrpSpPr>
            <p:grpSpPr bwMode="auto">
              <a:xfrm>
                <a:off x="2528" y="1060"/>
                <a:ext cx="742" cy="186"/>
                <a:chOff x="1565" y="2568"/>
                <a:chExt cx="1118" cy="279"/>
              </a:xfrm>
            </p:grpSpPr>
            <p:sp>
              <p:nvSpPr>
                <p:cNvPr id="21579" name="AutoShape 5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2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1580" name="AutoShape 5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2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1581" name="AutoShape 5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2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1582" name="AutoShape 5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2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1574" name="Group 59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21575" name="AutoShape 6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2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1576" name="AutoShape 6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2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1577" name="AutoShape 6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2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1578" name="AutoShape 6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2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128" name="Группа 127"/>
          <p:cNvGrpSpPr>
            <a:grpSpLocks/>
          </p:cNvGrpSpPr>
          <p:nvPr/>
        </p:nvGrpSpPr>
        <p:grpSpPr bwMode="auto">
          <a:xfrm>
            <a:off x="3699087" y="3159886"/>
            <a:ext cx="1217535" cy="1212323"/>
            <a:chOff x="990600" y="4256088"/>
            <a:chExt cx="1749425" cy="1733550"/>
          </a:xfrm>
        </p:grpSpPr>
        <p:sp>
          <p:nvSpPr>
            <p:cNvPr id="21553" name="Oval 11"/>
            <p:cNvSpPr>
              <a:spLocks noChangeArrowheads="1"/>
            </p:cNvSpPr>
            <p:nvPr/>
          </p:nvSpPr>
          <p:spPr bwMode="gray">
            <a:xfrm>
              <a:off x="990600" y="4256088"/>
              <a:ext cx="1749425" cy="1733550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54" name="Oval 12"/>
            <p:cNvSpPr>
              <a:spLocks noChangeArrowheads="1"/>
            </p:cNvSpPr>
            <p:nvPr/>
          </p:nvSpPr>
          <p:spPr bwMode="gray">
            <a:xfrm>
              <a:off x="1065213" y="4335463"/>
              <a:ext cx="1595437" cy="1582737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F6F6F6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1555" name="Picture 13" descr="circuler_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122363" y="4392613"/>
              <a:ext cx="1492250" cy="145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2" name="Oval 14"/>
            <p:cNvSpPr>
              <a:spLocks noChangeArrowheads="1"/>
            </p:cNvSpPr>
            <p:nvPr/>
          </p:nvSpPr>
          <p:spPr bwMode="gray">
            <a:xfrm>
              <a:off x="1122788" y="4392797"/>
              <a:ext cx="1482984" cy="1460131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75000"/>
                    <a:shade val="30000"/>
                    <a:satMod val="115000"/>
                  </a:schemeClr>
                </a:gs>
                <a:gs pos="50000">
                  <a:schemeClr val="accent3">
                    <a:lumMod val="75000"/>
                    <a:shade val="67500"/>
                    <a:satMod val="115000"/>
                  </a:schemeClr>
                </a:gs>
                <a:gs pos="100000">
                  <a:schemeClr val="accent3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1 532,62</a:t>
              </a:r>
              <a:endPara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1557" name="Group 53"/>
            <p:cNvGrpSpPr>
              <a:grpSpLocks/>
            </p:cNvGrpSpPr>
            <p:nvPr/>
          </p:nvGrpSpPr>
          <p:grpSpPr bwMode="auto">
            <a:xfrm rot="-1297425" flipH="1" flipV="1">
              <a:off x="1226097" y="5532182"/>
              <a:ext cx="1295261" cy="296978"/>
              <a:chOff x="2528" y="1060"/>
              <a:chExt cx="894" cy="236"/>
            </a:xfrm>
          </p:grpSpPr>
          <p:grpSp>
            <p:nvGrpSpPr>
              <p:cNvPr id="21558" name="Group 54"/>
              <p:cNvGrpSpPr>
                <a:grpSpLocks/>
              </p:cNvGrpSpPr>
              <p:nvPr/>
            </p:nvGrpSpPr>
            <p:grpSpPr bwMode="auto">
              <a:xfrm>
                <a:off x="2528" y="1060"/>
                <a:ext cx="742" cy="186"/>
                <a:chOff x="1565" y="2568"/>
                <a:chExt cx="1118" cy="279"/>
              </a:xfrm>
            </p:grpSpPr>
            <p:sp>
              <p:nvSpPr>
                <p:cNvPr id="21564" name="AutoShape 5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2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1565" name="AutoShape 5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2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1566" name="AutoShape 5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2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1567" name="AutoShape 5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2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1559" name="Group 59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21560" name="AutoShape 6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2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1561" name="AutoShape 6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2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1562" name="AutoShape 6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2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1563" name="AutoShape 6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2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144" name="Группа 143"/>
          <p:cNvGrpSpPr>
            <a:grpSpLocks/>
          </p:cNvGrpSpPr>
          <p:nvPr/>
        </p:nvGrpSpPr>
        <p:grpSpPr bwMode="auto">
          <a:xfrm>
            <a:off x="3657613" y="4195168"/>
            <a:ext cx="1274139" cy="1230353"/>
            <a:chOff x="990600" y="4256088"/>
            <a:chExt cx="1749425" cy="1733550"/>
          </a:xfrm>
        </p:grpSpPr>
        <p:sp>
          <p:nvSpPr>
            <p:cNvPr id="21538" name="Oval 11"/>
            <p:cNvSpPr>
              <a:spLocks noChangeArrowheads="1"/>
            </p:cNvSpPr>
            <p:nvPr/>
          </p:nvSpPr>
          <p:spPr bwMode="gray">
            <a:xfrm>
              <a:off x="990600" y="4256088"/>
              <a:ext cx="1749425" cy="1733550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39" name="Oval 12"/>
            <p:cNvSpPr>
              <a:spLocks noChangeArrowheads="1"/>
            </p:cNvSpPr>
            <p:nvPr/>
          </p:nvSpPr>
          <p:spPr bwMode="gray">
            <a:xfrm>
              <a:off x="1065213" y="4335463"/>
              <a:ext cx="1595437" cy="1582737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F6F6F6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1540" name="Picture 13" descr="circuler_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122363" y="4392613"/>
              <a:ext cx="1492250" cy="145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8" name="Oval 14"/>
            <p:cNvSpPr>
              <a:spLocks noChangeArrowheads="1"/>
            </p:cNvSpPr>
            <p:nvPr/>
          </p:nvSpPr>
          <p:spPr bwMode="gray">
            <a:xfrm>
              <a:off x="1122788" y="4392797"/>
              <a:ext cx="1482983" cy="1460131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15 663,92</a:t>
              </a:r>
              <a:endPara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1542" name="Group 53"/>
            <p:cNvGrpSpPr>
              <a:grpSpLocks/>
            </p:cNvGrpSpPr>
            <p:nvPr/>
          </p:nvGrpSpPr>
          <p:grpSpPr bwMode="auto">
            <a:xfrm rot="-1297425" flipH="1" flipV="1">
              <a:off x="1226097" y="5532182"/>
              <a:ext cx="1295261" cy="296978"/>
              <a:chOff x="2528" y="1060"/>
              <a:chExt cx="894" cy="236"/>
            </a:xfrm>
          </p:grpSpPr>
          <p:grpSp>
            <p:nvGrpSpPr>
              <p:cNvPr id="21543" name="Group 54"/>
              <p:cNvGrpSpPr>
                <a:grpSpLocks/>
              </p:cNvGrpSpPr>
              <p:nvPr/>
            </p:nvGrpSpPr>
            <p:grpSpPr bwMode="auto">
              <a:xfrm>
                <a:off x="2528" y="1060"/>
                <a:ext cx="742" cy="186"/>
                <a:chOff x="1565" y="2568"/>
                <a:chExt cx="1118" cy="279"/>
              </a:xfrm>
            </p:grpSpPr>
            <p:sp>
              <p:nvSpPr>
                <p:cNvPr id="21549" name="AutoShape 5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2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1550" name="AutoShape 5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2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1551" name="AutoShape 5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2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1552" name="AutoShape 5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2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1544" name="Group 59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21545" name="AutoShape 6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2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1546" name="AutoShape 6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2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1547" name="AutoShape 6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2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1548" name="AutoShape 6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2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sp>
        <p:nvSpPr>
          <p:cNvPr id="21537" name="TextBox 27"/>
          <p:cNvSpPr txBox="1">
            <a:spLocks noChangeArrowheads="1"/>
          </p:cNvSpPr>
          <p:nvPr/>
        </p:nvSpPr>
        <p:spPr bwMode="auto">
          <a:xfrm>
            <a:off x="8048625" y="906463"/>
            <a:ext cx="10588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101" name="Скругленный прямоугольник 100"/>
          <p:cNvSpPr/>
          <p:nvPr/>
        </p:nvSpPr>
        <p:spPr>
          <a:xfrm>
            <a:off x="290253" y="5305050"/>
            <a:ext cx="3697446" cy="99861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заработной платы 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муниципальных учреждениях</a:t>
            </a:r>
          </a:p>
        </p:txBody>
      </p:sp>
      <p:sp>
        <p:nvSpPr>
          <p:cNvPr id="102" name="AutoShape 8"/>
          <p:cNvSpPr>
            <a:spLocks noChangeArrowheads="1"/>
          </p:cNvSpPr>
          <p:nvPr/>
        </p:nvSpPr>
        <p:spPr bwMode="gray">
          <a:xfrm>
            <a:off x="4572001" y="5306220"/>
            <a:ext cx="4295362" cy="971463"/>
          </a:xfrm>
          <a:prstGeom prst="roundRect">
            <a:avLst>
              <a:gd name="adj" fmla="val 11505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28575" algn="ctr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заработная плата </a:t>
            </a:r>
          </a:p>
          <a:p>
            <a:pPr algn="r">
              <a:defRPr/>
            </a:pP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достигла  показателей </a:t>
            </a:r>
          </a:p>
          <a:p>
            <a:pPr algn="r">
              <a:defRPr/>
            </a:pP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«Дорожной карты»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AutoShape 10"/>
          <p:cNvSpPr>
            <a:spLocks noChangeArrowheads="1"/>
          </p:cNvSpPr>
          <p:nvPr/>
        </p:nvSpPr>
        <p:spPr bwMode="gray">
          <a:xfrm>
            <a:off x="4829249" y="5657323"/>
            <a:ext cx="533400" cy="309562"/>
          </a:xfrm>
          <a:prstGeom prst="rightArrow">
            <a:avLst>
              <a:gd name="adj1" fmla="val 50000"/>
              <a:gd name="adj2" fmla="val 58409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pSp>
        <p:nvGrpSpPr>
          <p:cNvPr id="104" name="Группа 103"/>
          <p:cNvGrpSpPr>
            <a:grpSpLocks/>
          </p:cNvGrpSpPr>
          <p:nvPr/>
        </p:nvGrpSpPr>
        <p:grpSpPr bwMode="auto">
          <a:xfrm>
            <a:off x="3687345" y="5204151"/>
            <a:ext cx="1244407" cy="1218138"/>
            <a:chOff x="990600" y="4256088"/>
            <a:chExt cx="1749425" cy="1733550"/>
          </a:xfrm>
        </p:grpSpPr>
        <p:sp>
          <p:nvSpPr>
            <p:cNvPr id="105" name="Oval 11"/>
            <p:cNvSpPr>
              <a:spLocks noChangeArrowheads="1"/>
            </p:cNvSpPr>
            <p:nvPr/>
          </p:nvSpPr>
          <p:spPr bwMode="gray">
            <a:xfrm>
              <a:off x="990600" y="4256088"/>
              <a:ext cx="1749425" cy="1733550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6" name="Oval 12"/>
            <p:cNvSpPr>
              <a:spLocks noChangeArrowheads="1"/>
            </p:cNvSpPr>
            <p:nvPr/>
          </p:nvSpPr>
          <p:spPr bwMode="gray">
            <a:xfrm>
              <a:off x="1065213" y="4335463"/>
              <a:ext cx="1595437" cy="1582737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50000">
                  <a:srgbClr val="F6F6F6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7" name="Picture 13" descr="circuler_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122363" y="4392613"/>
              <a:ext cx="1492250" cy="145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8" name="Oval 14"/>
            <p:cNvSpPr>
              <a:spLocks noChangeArrowheads="1"/>
            </p:cNvSpPr>
            <p:nvPr/>
          </p:nvSpPr>
          <p:spPr bwMode="gray">
            <a:xfrm>
              <a:off x="1122788" y="4392797"/>
              <a:ext cx="1482983" cy="146013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6 207,55</a:t>
              </a:r>
              <a:endPara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9" name="Group 53"/>
            <p:cNvGrpSpPr>
              <a:grpSpLocks/>
            </p:cNvGrpSpPr>
            <p:nvPr/>
          </p:nvGrpSpPr>
          <p:grpSpPr bwMode="auto">
            <a:xfrm rot="-1297425" flipH="1" flipV="1">
              <a:off x="1226097" y="5532182"/>
              <a:ext cx="1295261" cy="296978"/>
              <a:chOff x="2528" y="1060"/>
              <a:chExt cx="894" cy="236"/>
            </a:xfrm>
          </p:grpSpPr>
          <p:grpSp>
            <p:nvGrpSpPr>
              <p:cNvPr id="110" name="Group 54"/>
              <p:cNvGrpSpPr>
                <a:grpSpLocks/>
              </p:cNvGrpSpPr>
              <p:nvPr/>
            </p:nvGrpSpPr>
            <p:grpSpPr bwMode="auto">
              <a:xfrm>
                <a:off x="2528" y="1060"/>
                <a:ext cx="742" cy="186"/>
                <a:chOff x="1565" y="2568"/>
                <a:chExt cx="1118" cy="279"/>
              </a:xfrm>
            </p:grpSpPr>
            <p:sp>
              <p:nvSpPr>
                <p:cNvPr id="117" name="AutoShape 5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2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8" name="AutoShape 5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2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9" name="AutoShape 5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2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0" name="AutoShape 5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2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11" name="Group 59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113" name="AutoShape 6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2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4" name="AutoShape 6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2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5" name="AutoShape 6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2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6" name="AutoShape 6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2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597645" y="6379141"/>
                <a:ext cx="1494652" cy="521746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ru-RU" sz="14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ru-RU" sz="14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ru-RU" sz="1400" b="1" i="1" smtClean="0">
                              <a:latin typeface="Cambria Math" panose="02040503050406030204" pitchFamily="18" charset="0"/>
                            </a:rPr>
                            <m:t>𝟒𝟕</m:t>
                          </m:r>
                          <m:r>
                            <a:rPr lang="ru-RU" sz="1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ru-RU" sz="1400" b="1" i="1" smtClean="0">
                              <a:latin typeface="Cambria Math" panose="02040503050406030204" pitchFamily="18" charset="0"/>
                            </a:rPr>
                            <m:t>𝟗𝟎𝟗</m:t>
                          </m:r>
                          <m:r>
                            <a:rPr lang="ru-RU" sz="14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ru-RU" sz="1400" b="1" i="1" smtClean="0">
                              <a:latin typeface="Cambria Math" panose="02040503050406030204" pitchFamily="18" charset="0"/>
                            </a:rPr>
                            <m:t>𝟎𝟓</m:t>
                          </m:r>
                        </m:e>
                      </m:nary>
                    </m:oMath>
                  </m:oMathPara>
                </a14:m>
                <a:endPara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7645" y="6379141"/>
                <a:ext cx="1494652" cy="521746"/>
              </a:xfrm>
              <a:prstGeom prst="rect">
                <a:avLst/>
              </a:prstGeom>
              <a:blipFill rotWithShape="0">
                <a:blip r:embed="rId6"/>
                <a:stretch>
                  <a:fillRect l="-37751" t="-135556" r="-8835" b="-19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002153" y="6443778"/>
            <a:ext cx="31063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9,2 руб. на каждый руб. местного бюджета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72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2" grpId="0" animBg="1"/>
      <p:bldP spid="73" grpId="0" animBg="1"/>
      <p:bldP spid="74" grpId="0" animBg="1"/>
      <p:bldP spid="7" grpId="0" animBg="1"/>
      <p:bldP spid="76" grpId="0" animBg="1"/>
      <p:bldP spid="77" grpId="0" animBg="1"/>
      <p:bldP spid="102" grpId="0" animBg="1"/>
      <p:bldP spid="103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300038" y="28575"/>
            <a:ext cx="8543925" cy="777875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Остатки средств по состоянию на 01.01.2018 г. </a:t>
            </a:r>
            <a:endParaRPr lang="ru-RU" altLang="ru-RU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208394"/>
              </p:ext>
            </p:extLst>
          </p:nvPr>
        </p:nvGraphicFramePr>
        <p:xfrm>
          <a:off x="142875" y="981075"/>
          <a:ext cx="8858250" cy="5737222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7101242"/>
                <a:gridCol w="1757008"/>
              </a:tblGrid>
              <a:tr h="8089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муниципального образования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62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средств</a:t>
                      </a:r>
                    </a:p>
                  </a:txBody>
                  <a:tcPr marL="6286" marR="6286" marT="6286" marB="0" anchor="ctr"/>
                </a:tc>
              </a:tr>
              <a:tr h="2737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Георгиевск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62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22 348,41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1" marR="7621" marT="7620" marB="0" anchor="b"/>
                </a:tc>
              </a:tr>
              <a:tr h="2737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Георгиевский район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143 302,73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1" marR="7621" marT="7620" marB="0" anchor="b"/>
                </a:tc>
              </a:tr>
              <a:tr h="273723"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Георгиевский муниципальный район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628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92 051,11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1" marR="7621" marT="7620" marB="0" anchor="b"/>
                </a:tc>
              </a:tr>
              <a:tr h="273723"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Александрийский сельсовет 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628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7 073,06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1" marR="7621" marT="7620" marB="0" anchor="b"/>
                </a:tc>
              </a:tr>
              <a:tr h="273723"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Балковский</a:t>
                      </a:r>
                      <a:r>
                        <a:rPr lang="ru-RU" sz="1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сельсовет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628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3 220,07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1" marR="7621" marT="7620" marB="0" anchor="b"/>
                </a:tc>
              </a:tr>
              <a:tr h="273723"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станица Георгиевская 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628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2 509,95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1" marR="7621" marT="7620" marB="0" anchor="b"/>
                </a:tc>
              </a:tr>
              <a:tr h="273723"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село </a:t>
                      </a:r>
                      <a:r>
                        <a:rPr lang="ru-RU" sz="17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Краснокумское</a:t>
                      </a:r>
                      <a:r>
                        <a:rPr lang="ru-RU" sz="1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628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5 501,81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1" marR="7621" marT="7620" marB="0" anchor="b"/>
                </a:tc>
              </a:tr>
              <a:tr h="273723"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Крутоярский сельсовет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628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1 256,82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1" marR="7621" marT="7620" marB="0" anchor="b"/>
                </a:tc>
              </a:tr>
              <a:tr h="273723"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станица Лысогорская 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628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5 462,15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1" marR="7621" marT="7620" marB="0" anchor="b"/>
                </a:tc>
              </a:tr>
              <a:tr h="273723"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Незлобненский сельсовет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628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3 712,70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1" marR="7621" marT="7620" marB="0" anchor="b"/>
                </a:tc>
              </a:tr>
              <a:tr h="273723"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поселок Новый 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628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2 282,04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1" marR="7621" marT="7620" marB="0" anchor="b"/>
                </a:tc>
              </a:tr>
              <a:tr h="273723"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село Новозаведенное 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628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2 551,82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1" marR="7621" marT="7620" marB="0" anchor="b"/>
                </a:tc>
              </a:tr>
              <a:tr h="273723"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село Обильное 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628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3 118,53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1" marR="7621" marT="7620" marB="0" anchor="b"/>
                </a:tc>
              </a:tr>
              <a:tr h="273723"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станица Подгорная 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628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3 700,56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1" marR="7621" marT="7620" marB="0" anchor="b"/>
                </a:tc>
              </a:tr>
              <a:tr h="273723"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Ульяновский сельсовет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628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3 317,25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1" marR="7621" marT="7620" marB="0" anchor="b"/>
                </a:tc>
              </a:tr>
              <a:tr h="273723"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Урухский сельсовет 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628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3 252,11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1" marR="7621" marT="7620" marB="0" anchor="b"/>
                </a:tc>
              </a:tr>
              <a:tr h="273723"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Шаумяновский</a:t>
                      </a:r>
                      <a:r>
                        <a:rPr lang="ru-RU" sz="1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сельсовет 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628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4 292,75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1" marR="7621" marT="7620" marB="0" anchor="b"/>
                </a:tc>
              </a:tr>
              <a:tr h="275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165 651,13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1" marR="7621" marT="7620" marB="0" anchor="b"/>
                </a:tc>
              </a:tr>
            </a:tbl>
          </a:graphicData>
        </a:graphic>
      </p:graphicFrame>
      <p:sp>
        <p:nvSpPr>
          <p:cNvPr id="5185" name="TextBox 6"/>
          <p:cNvSpPr txBox="1">
            <a:spLocks noChangeArrowheads="1"/>
          </p:cNvSpPr>
          <p:nvPr/>
        </p:nvSpPr>
        <p:spPr bwMode="auto">
          <a:xfrm>
            <a:off x="8049928" y="677396"/>
            <a:ext cx="1058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73487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63408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местных бюджетов в 2017 году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266392"/>
              </p:ext>
            </p:extLst>
          </p:nvPr>
        </p:nvGraphicFramePr>
        <p:xfrm>
          <a:off x="215516" y="1700808"/>
          <a:ext cx="8712968" cy="4752529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4863880"/>
                <a:gridCol w="1912873"/>
                <a:gridCol w="1936215"/>
              </a:tblGrid>
              <a:tr h="24060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муниципального образования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8" marR="6558" marT="65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Трехлетний бюджет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8" marR="6558" marT="65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«Программный формат» бюджета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8" marR="6558" marT="6560" marB="0" anchor="ctr"/>
                </a:tc>
              </a:tr>
              <a:tr h="7821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Георгиевск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8" marR="6558" marT="65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4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4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1" marB="0" anchor="ctr"/>
                </a:tc>
              </a:tr>
              <a:tr h="782155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Георгиевский муниципальный район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4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4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1" marB="0" anchor="ctr"/>
                </a:tc>
              </a:tr>
              <a:tr h="782155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Сельские</a:t>
                      </a:r>
                      <a:r>
                        <a:rPr lang="ru-RU" sz="20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поселения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4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4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684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6427567"/>
              </p:ext>
            </p:extLst>
          </p:nvPr>
        </p:nvGraphicFramePr>
        <p:xfrm>
          <a:off x="0" y="699134"/>
          <a:ext cx="9144000" cy="6158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47374" y="188640"/>
            <a:ext cx="8861908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Кассовое исполнение бюджета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города Георгиевска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в разрезе главных распорядителей за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2017 год</a:t>
            </a:r>
            <a:endParaRPr lang="ru-RU" sz="2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" y="380409"/>
            <a:ext cx="8229600" cy="61139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бюджетов в 2017 году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>
            <a:spLocks noGrp="1" noChangeArrowheads="1"/>
          </p:cNvSpPr>
          <p:nvPr>
            <p:ph idx="1"/>
          </p:nvPr>
        </p:nvSpPr>
        <p:spPr bwMode="auto">
          <a:xfrm>
            <a:off x="7884368" y="980728"/>
            <a:ext cx="10843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млн. руб.</a:t>
            </a:r>
            <a:endParaRPr lang="ru-RU" alt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829435"/>
              </p:ext>
            </p:extLst>
          </p:nvPr>
        </p:nvGraphicFramePr>
        <p:xfrm>
          <a:off x="-396552" y="476672"/>
          <a:ext cx="504056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4825713"/>
              </p:ext>
            </p:extLst>
          </p:nvPr>
        </p:nvGraphicFramePr>
        <p:xfrm>
          <a:off x="4279969" y="1099145"/>
          <a:ext cx="4860032" cy="3354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5434476"/>
              </p:ext>
            </p:extLst>
          </p:nvPr>
        </p:nvGraphicFramePr>
        <p:xfrm>
          <a:off x="1835696" y="3068960"/>
          <a:ext cx="5688632" cy="3876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0852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40960" cy="505087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altLang="ru-RU" sz="2400" b="1" dirty="0" smtClean="0">
                <a:latin typeface="Times New Roman" pitchFamily="18" charset="0"/>
              </a:rPr>
              <a:t>Доля социальных расходов в местных бюджетах в 2017 году</a:t>
            </a:r>
            <a:endParaRPr lang="ru-RU" altLang="ru-RU" sz="2400" dirty="0" smtClean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5777443"/>
              </p:ext>
            </p:extLst>
          </p:nvPr>
        </p:nvGraphicFramePr>
        <p:xfrm>
          <a:off x="-180528" y="849207"/>
          <a:ext cx="4572000" cy="2981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8105862"/>
              </p:ext>
            </p:extLst>
          </p:nvPr>
        </p:nvGraphicFramePr>
        <p:xfrm>
          <a:off x="4550296" y="693727"/>
          <a:ext cx="4572000" cy="3088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4529127"/>
              </p:ext>
            </p:extLst>
          </p:nvPr>
        </p:nvGraphicFramePr>
        <p:xfrm>
          <a:off x="28600" y="3429000"/>
          <a:ext cx="91154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0974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899592" y="123625"/>
            <a:ext cx="7704856" cy="512167"/>
          </a:xfrm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Функциональная структура бюджетов в 2017 году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818785"/>
              </p:ext>
            </p:extLst>
          </p:nvPr>
        </p:nvGraphicFramePr>
        <p:xfrm>
          <a:off x="0" y="692696"/>
          <a:ext cx="9144000" cy="6165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4714315"/>
              </p:ext>
            </p:extLst>
          </p:nvPr>
        </p:nvGraphicFramePr>
        <p:xfrm>
          <a:off x="4283968" y="654760"/>
          <a:ext cx="4806280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5457370"/>
              </p:ext>
            </p:extLst>
          </p:nvPr>
        </p:nvGraphicFramePr>
        <p:xfrm>
          <a:off x="1691680" y="2852936"/>
          <a:ext cx="542747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5483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81766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Экономическая структура расходов местных бюджетов в  2017 году (консолидированное сальдо)</a:t>
            </a: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9174997"/>
              </p:ext>
            </p:extLst>
          </p:nvPr>
        </p:nvGraphicFramePr>
        <p:xfrm>
          <a:off x="0" y="1052736"/>
          <a:ext cx="9036495" cy="5805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7557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251"/>
            <a:ext cx="8229600" cy="79208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 развития территорий сельских поселений, основанных на местных инициативах  за 2017 год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2579646"/>
              </p:ext>
            </p:extLst>
          </p:nvPr>
        </p:nvGraphicFramePr>
        <p:xfrm>
          <a:off x="107504" y="1044411"/>
          <a:ext cx="8928992" cy="5696959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080120"/>
                <a:gridCol w="3816424"/>
                <a:gridCol w="1368152"/>
                <a:gridCol w="1224136"/>
                <a:gridCol w="1440160"/>
              </a:tblGrid>
              <a:tr h="17823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7" marR="4957" marT="49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Участники проекта - сельские населенные пункты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7" marR="4957" marT="49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сумма реализации проекта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7" marR="4957" marT="49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субсидии из краевого бюджета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7" marR="4957" marT="49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местного бюджета, включая привлеченные средства  организаций и населения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7" marR="4957" marT="4957" marB="0" anchor="ctr"/>
                </a:tc>
              </a:tr>
              <a:tr h="6528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Дорожная деятельность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7" marR="4957" marT="49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Краснокумское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устройство остановочных павильонов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7" marR="4957" marT="495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1 409,40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1 000,00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409,40</a:t>
                      </a:r>
                    </a:p>
                  </a:txBody>
                  <a:tcPr marL="7620" marR="7620" marT="7620" marB="0" anchor="b"/>
                </a:tc>
              </a:tr>
              <a:tr h="449447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7" marR="4957" marT="49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пос.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Падинский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 центрального сквера)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7" marR="4957" marT="495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2 682,32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1 859,39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822,93</a:t>
                      </a:r>
                    </a:p>
                  </a:txBody>
                  <a:tcPr marL="7620" marR="7620" marT="7620" marB="0" anchor="b"/>
                </a:tc>
              </a:tr>
              <a:tr h="2273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ст. Незлобная (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обустройство зоны отдыха)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7" marR="4957" marT="4957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2 800,00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2 000,00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800,00</a:t>
                      </a:r>
                    </a:p>
                  </a:txBody>
                  <a:tcPr marL="7620" marR="7620" marT="7620" marB="0" anchor="b"/>
                </a:tc>
              </a:tr>
              <a:tr h="5742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 Новозаведенное (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обустройство парка культуры и отдыха-аллея Славы)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7" marR="4957" marT="495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2 207,74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1 591,58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616,15</a:t>
                      </a:r>
                    </a:p>
                  </a:txBody>
                  <a:tcPr marL="7620" marR="7620" marT="7620" marB="0" anchor="b"/>
                </a:tc>
              </a:tr>
              <a:tr h="2273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ст.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Урухская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устройство тротуаров)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7" marR="4957" marT="495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1 928,51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1 260,41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668,10</a:t>
                      </a:r>
                    </a:p>
                  </a:txBody>
                  <a:tcPr marL="7620" marR="7620" marT="7620" marB="0" anchor="b"/>
                </a:tc>
              </a:tr>
              <a:tr h="4368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пос.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Шаумянский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обустройство парковой зоны)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7" marR="4957" marT="495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2 487,50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1 986,64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500,86</a:t>
                      </a:r>
                    </a:p>
                  </a:txBody>
                  <a:tcPr marL="7620" marR="7620" marT="7620" marB="0" anchor="b"/>
                </a:tc>
              </a:tr>
              <a:tr h="22730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Объекты культуры </a:t>
                      </a:r>
                      <a:b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(сельские дома культуры)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7" marR="4957" marT="49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 Обильное (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кровли СДК)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7" marR="4957" marT="495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2 815,85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1 988,29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827,56</a:t>
                      </a:r>
                    </a:p>
                  </a:txBody>
                  <a:tcPr marL="7620" marR="7620" marT="7620" marB="0" anchor="b"/>
                </a:tc>
              </a:tr>
              <a:tr h="6715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Подгорная (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обустройство территории СДК уличными тренажерами, установка детского городка)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7" marR="4957" marT="495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2 985,00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1 988,59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996,41</a:t>
                      </a:r>
                    </a:p>
                  </a:txBody>
                  <a:tcPr marL="7620" marR="7620" marT="7620" marB="0" anchor="b"/>
                </a:tc>
              </a:tr>
              <a:tr h="2238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пос. Новоульяновский (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текущий ремонт СДК)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7" marR="4957" marT="495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2 487,50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1 989,01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498,49</a:t>
                      </a:r>
                    </a:p>
                  </a:txBody>
                  <a:tcPr marL="7620" marR="7620" marT="7620" marB="0" anchor="b"/>
                </a:tc>
              </a:tr>
              <a:tr h="223887"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7" marR="4957" marT="49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7" marR="4957" marT="495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21 803,81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15 663,92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6 139,90</a:t>
                      </a: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8085138" y="768432"/>
            <a:ext cx="1058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396532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179511" y="188640"/>
            <a:ext cx="8856983" cy="71168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Оценка эффективности муниципальных программ 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города Георгиевска в 2017 году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054390"/>
              </p:ext>
            </p:extLst>
          </p:nvPr>
        </p:nvGraphicFramePr>
        <p:xfrm>
          <a:off x="179512" y="1196751"/>
          <a:ext cx="8856983" cy="5547563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574452"/>
                <a:gridCol w="6266308"/>
                <a:gridCol w="2016223"/>
              </a:tblGrid>
              <a:tr h="10357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 города Георгиевска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Комплексная оценка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эффективности, 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 anchor="ctr"/>
                </a:tc>
              </a:tr>
              <a:tr h="4784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поддержка граждан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784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культуры и спорта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784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образования и молодежной политики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84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открытости деятельности администрации города Георгиевска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99,38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784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безопасности дорожного движения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99,33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784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финансами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99,06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784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имуществом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98,32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9568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жилищно-коммунального хозяйства, защита населения и территории от чрезвычайных ситуаций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68,59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278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924944"/>
            <a:ext cx="7416824" cy="79208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5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2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25924"/>
            <a:ext cx="6012668" cy="71078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Исполнение доходной части местных бюджетов за 2017 год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75722" y="105273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627810"/>
              </p:ext>
            </p:extLst>
          </p:nvPr>
        </p:nvGraphicFramePr>
        <p:xfrm>
          <a:off x="107504" y="1422068"/>
          <a:ext cx="8928992" cy="4874227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3851373"/>
                <a:gridCol w="1375354"/>
                <a:gridCol w="2049915"/>
                <a:gridCol w="1652350"/>
              </a:tblGrid>
              <a:tr h="13104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муниципального образования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доходов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594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вес, %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 anchor="ctr"/>
                </a:tc>
              </a:tr>
              <a:tr h="733107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Георгиевск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1 707,7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299,0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17,5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 anchor="ctr"/>
                </a:tc>
              </a:tr>
              <a:tr h="738117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Георгиевский район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1 183,6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265,3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22,4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 anchor="ctr"/>
                </a:tc>
              </a:tr>
              <a:tr h="733107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сельские</a:t>
                      </a:r>
                      <a:r>
                        <a:rPr lang="ru-RU" sz="24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поселения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240,0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118,6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49,4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673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91136"/>
            <a:ext cx="8229600" cy="79208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altLang="ru-RU" sz="2400" dirty="0">
                <a:ln w="3175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Структура доходов</a:t>
            </a:r>
            <a:r>
              <a:rPr lang="en-US" altLang="ru-RU" sz="2400" dirty="0">
                <a:ln w="3175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smtClean="0">
                <a:ln w="3175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altLang="ru-RU" sz="2400" dirty="0" smtClean="0">
                <a:ln w="3175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smtClean="0">
                <a:ln w="3175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2017</a:t>
            </a:r>
            <a:r>
              <a:rPr lang="en-US" altLang="ru-RU" sz="2400" dirty="0" smtClean="0">
                <a:ln w="3175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smtClean="0">
                <a:ln w="3175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год  </a:t>
            </a:r>
            <a:br>
              <a:rPr lang="ru-RU" altLang="ru-RU" sz="2400" dirty="0" smtClean="0">
                <a:ln w="3175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n w="3175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(консолидированное сальдо)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4"/>
          <p:cNvSpPr txBox="1">
            <a:spLocks noGrp="1" noChangeArrowheads="1"/>
          </p:cNvSpPr>
          <p:nvPr>
            <p:ph idx="1"/>
          </p:nvPr>
        </p:nvSpPr>
        <p:spPr bwMode="auto">
          <a:xfrm>
            <a:off x="7884368" y="980728"/>
            <a:ext cx="10843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млн. руб.</a:t>
            </a:r>
            <a:endParaRPr lang="ru-RU" alt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219789710"/>
              </p:ext>
            </p:extLst>
          </p:nvPr>
        </p:nvGraphicFramePr>
        <p:xfrm>
          <a:off x="1043608" y="1412776"/>
          <a:ext cx="799288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Группа 6"/>
          <p:cNvGrpSpPr>
            <a:grpSpLocks/>
          </p:cNvGrpSpPr>
          <p:nvPr/>
        </p:nvGrpSpPr>
        <p:grpSpPr bwMode="auto">
          <a:xfrm>
            <a:off x="123670" y="5877272"/>
            <a:ext cx="3796912" cy="1462360"/>
            <a:chOff x="178938" y="5851755"/>
            <a:chExt cx="2430226" cy="1047620"/>
          </a:xfrm>
        </p:grpSpPr>
        <p:sp>
          <p:nvSpPr>
            <p:cNvPr id="8" name="Text Box 36"/>
            <p:cNvSpPr txBox="1">
              <a:spLocks noChangeArrowheads="1"/>
            </p:cNvSpPr>
            <p:nvPr/>
          </p:nvSpPr>
          <p:spPr bwMode="auto">
            <a:xfrm>
              <a:off x="181533" y="6197488"/>
              <a:ext cx="2326880" cy="701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200"/>
                </a:lnSpc>
              </a:pPr>
              <a:r>
                <a:rPr lang="ru-RU" sz="1600" b="1" i="1" dirty="0">
                  <a:cs typeface="Times New Roman" pitchFamily="18" charset="0"/>
                </a:rPr>
                <a:t>  </a:t>
              </a:r>
              <a:r>
                <a:rPr lang="ru-RU" sz="1600" i="1" dirty="0">
                  <a:cs typeface="Times New Roman" pitchFamily="18" charset="0"/>
                </a:rPr>
                <a:t>% </a:t>
              </a:r>
              <a:r>
                <a:rPr lang="ru-RU" sz="1600" i="1" dirty="0" smtClean="0">
                  <a:cs typeface="Times New Roman" pitchFamily="18" charset="0"/>
                </a:rPr>
                <a:t>исполнения</a:t>
              </a:r>
              <a:r>
                <a:rPr lang="en-US" sz="1600" i="1" dirty="0" smtClean="0">
                  <a:cs typeface="Times New Roman" pitchFamily="18" charset="0"/>
                </a:rPr>
                <a:t> </a:t>
              </a:r>
              <a:r>
                <a:rPr lang="ru-RU" sz="1600" i="1" dirty="0" smtClean="0">
                  <a:cs typeface="Times New Roman" pitchFamily="18" charset="0"/>
                </a:rPr>
                <a:t> </a:t>
              </a:r>
            </a:p>
            <a:p>
              <a:pPr>
                <a:lnSpc>
                  <a:spcPts val="1925"/>
                </a:lnSpc>
                <a:spcBef>
                  <a:spcPct val="50000"/>
                </a:spcBef>
                <a:buFont typeface="Courier New" pitchFamily="49" charset="0"/>
                <a:buChar char="o"/>
              </a:pPr>
              <a:endParaRPr lang="ru-RU" sz="1600" b="1" i="1" dirty="0">
                <a:cs typeface="Times New Roman" pitchFamily="18" charset="0"/>
              </a:endParaRPr>
            </a:p>
            <a:p>
              <a:pPr>
                <a:lnSpc>
                  <a:spcPts val="1925"/>
                </a:lnSpc>
                <a:spcBef>
                  <a:spcPct val="50000"/>
                </a:spcBef>
              </a:pPr>
              <a:endParaRPr lang="ru-RU" sz="1600" b="1" i="1" dirty="0">
                <a:cs typeface="Times New Roman" pitchFamily="18" charset="0"/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>
              <a:off x="178938" y="5949405"/>
              <a:ext cx="73018" cy="71648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/>
            </a:p>
          </p:txBody>
        </p:sp>
        <p:sp>
          <p:nvSpPr>
            <p:cNvPr id="10" name="Овал 9"/>
            <p:cNvSpPr/>
            <p:nvPr/>
          </p:nvSpPr>
          <p:spPr>
            <a:xfrm>
              <a:off x="178938" y="6081504"/>
              <a:ext cx="73018" cy="7164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178938" y="6239387"/>
              <a:ext cx="73018" cy="7164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/>
            </a:p>
          </p:txBody>
        </p:sp>
        <p:sp>
          <p:nvSpPr>
            <p:cNvPr id="12" name="TextBox 101"/>
            <p:cNvSpPr txBox="1">
              <a:spLocks noChangeArrowheads="1"/>
            </p:cNvSpPr>
            <p:nvPr/>
          </p:nvSpPr>
          <p:spPr bwMode="auto">
            <a:xfrm>
              <a:off x="244017" y="6053915"/>
              <a:ext cx="2357643" cy="187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200"/>
                </a:lnSpc>
              </a:pPr>
              <a:r>
                <a:rPr lang="ru-RU" sz="1600" i="1" dirty="0">
                  <a:cs typeface="Times New Roman" pitchFamily="18" charset="0"/>
                </a:rPr>
                <a:t>Фактическое исполнение</a:t>
              </a:r>
            </a:p>
          </p:txBody>
        </p:sp>
        <p:sp>
          <p:nvSpPr>
            <p:cNvPr id="13" name="TextBox 102"/>
            <p:cNvSpPr txBox="1">
              <a:spLocks noChangeArrowheads="1"/>
            </p:cNvSpPr>
            <p:nvPr/>
          </p:nvSpPr>
          <p:spPr bwMode="auto">
            <a:xfrm>
              <a:off x="251520" y="5851755"/>
              <a:ext cx="2357644" cy="242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sz="1600" i="1" dirty="0">
                  <a:cs typeface="Times New Roman" pitchFamily="18" charset="0"/>
                </a:rPr>
                <a:t>План года</a:t>
              </a:r>
            </a:p>
          </p:txBody>
        </p:sp>
      </p:grpSp>
      <p:sp>
        <p:nvSpPr>
          <p:cNvPr id="14" name="Text Box 36"/>
          <p:cNvSpPr txBox="1">
            <a:spLocks noChangeArrowheads="1"/>
          </p:cNvSpPr>
          <p:nvPr/>
        </p:nvSpPr>
        <p:spPr bwMode="auto">
          <a:xfrm>
            <a:off x="0" y="6551928"/>
            <a:ext cx="3635448" cy="979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</a:pPr>
            <a:r>
              <a:rPr lang="ru-RU" sz="1600" b="1" i="1" dirty="0">
                <a:cs typeface="Times New Roman" pitchFamily="18" charset="0"/>
              </a:rPr>
              <a:t>  </a:t>
            </a:r>
            <a:r>
              <a:rPr lang="ru-RU" sz="1600" b="1" i="1" dirty="0" smtClean="0">
                <a:cs typeface="Times New Roman" pitchFamily="18" charset="0"/>
              </a:rPr>
              <a:t>   </a:t>
            </a:r>
            <a:r>
              <a:rPr lang="ru-RU" sz="1600" i="1" dirty="0" smtClean="0">
                <a:cs typeface="Times New Roman" pitchFamily="18" charset="0"/>
              </a:rPr>
              <a:t>Отклонение</a:t>
            </a:r>
          </a:p>
          <a:p>
            <a:pPr>
              <a:lnSpc>
                <a:spcPts val="1925"/>
              </a:lnSpc>
              <a:spcBef>
                <a:spcPct val="50000"/>
              </a:spcBef>
              <a:buFont typeface="Courier New" pitchFamily="49" charset="0"/>
              <a:buChar char="o"/>
            </a:pPr>
            <a:endParaRPr lang="ru-RU" sz="1600" b="1" i="1" dirty="0">
              <a:cs typeface="Times New Roman" pitchFamily="18" charset="0"/>
            </a:endParaRPr>
          </a:p>
          <a:p>
            <a:pPr>
              <a:lnSpc>
                <a:spcPts val="1925"/>
              </a:lnSpc>
              <a:spcBef>
                <a:spcPct val="50000"/>
              </a:spcBef>
            </a:pPr>
            <a:endParaRPr lang="ru-RU" sz="1600" b="1" i="1" dirty="0"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 bwMode="auto">
          <a:xfrm>
            <a:off x="120853" y="6597352"/>
            <a:ext cx="114081" cy="100013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17" name="TextBox 16"/>
          <p:cNvSpPr txBox="1"/>
          <p:nvPr/>
        </p:nvSpPr>
        <p:spPr>
          <a:xfrm>
            <a:off x="2435456" y="3515331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22,3%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71684" y="5157192"/>
            <a:ext cx="1079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77,7%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37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25924"/>
            <a:ext cx="6552728" cy="86409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Доля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налоговых и неналоговых доходов в </a:t>
            </a:r>
            <a:br>
              <a:rPr lang="ru-RU" alt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объеме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доходов без учета субвенций в 2017 году 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3774562"/>
              </p:ext>
            </p:extLst>
          </p:nvPr>
        </p:nvGraphicFramePr>
        <p:xfrm>
          <a:off x="262598" y="1484784"/>
          <a:ext cx="3723838" cy="3215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1276023"/>
              </p:ext>
            </p:extLst>
          </p:nvPr>
        </p:nvGraphicFramePr>
        <p:xfrm>
          <a:off x="5004048" y="1278053"/>
          <a:ext cx="4104456" cy="3287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2747831"/>
              </p:ext>
            </p:extLst>
          </p:nvPr>
        </p:nvGraphicFramePr>
        <p:xfrm>
          <a:off x="467544" y="3494678"/>
          <a:ext cx="8415436" cy="3681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9179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25924"/>
            <a:ext cx="6012668" cy="71078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Исполнение доходной части местных бюджетов за 2017 год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19864" y="76470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772897"/>
              </p:ext>
            </p:extLst>
          </p:nvPr>
        </p:nvGraphicFramePr>
        <p:xfrm>
          <a:off x="107504" y="1134037"/>
          <a:ext cx="8928993" cy="5895807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512949"/>
                <a:gridCol w="1080035"/>
                <a:gridCol w="1080035"/>
                <a:gridCol w="1015872"/>
                <a:gridCol w="1154888"/>
                <a:gridCol w="1078128"/>
                <a:gridCol w="1007086"/>
              </a:tblGrid>
              <a:tr h="44644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муниципального образования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5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5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налоговые, неналоговые доходы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 anchor="ctr"/>
                </a:tc>
              </a:tr>
              <a:tr h="4464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</a:t>
                      </a:r>
                      <a:r>
                        <a:rPr lang="ru-RU" sz="15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076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Георгиевск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1 701 500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1 707 665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285 445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299 016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104,8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 anchor="b"/>
                </a:tc>
              </a:tr>
              <a:tr h="24240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Георгиевский район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1 284 187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1 353 936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105,1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327 303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383 913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117,3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 anchor="b"/>
                </a:tc>
              </a:tr>
              <a:tr h="47582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Георгиевский муниципальный  район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1 130 065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1 183 595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222 221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265 270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119,4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 anchor="b"/>
                </a:tc>
              </a:tr>
              <a:tr h="240762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Александрийский сельсовет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17 022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20 296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12 457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14 447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116,0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 anchor="b"/>
                </a:tc>
              </a:tr>
              <a:tr h="240762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Балковский сельсовет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8 115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8 965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3 089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3 958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128,1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 anchor="b"/>
                </a:tc>
              </a:tr>
              <a:tr h="240762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станица Георгиевская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14 606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14 833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5 497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5 734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 anchor="b"/>
                </a:tc>
              </a:tr>
              <a:tr h="240762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село Краснокумское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19 617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21 173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11 426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12 870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 anchor="b"/>
                </a:tc>
              </a:tr>
              <a:tr h="240762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Крутоярский сельсовет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10 417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10 889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3 790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4 367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 anchor="b"/>
                </a:tc>
              </a:tr>
              <a:tr h="240762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станица Лысогорская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14 416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16 668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5 825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6 702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 anchor="b"/>
                </a:tc>
              </a:tr>
              <a:tr h="240762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Незлобненский сельсовет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43 489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41 802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21 825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20 446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 anchor="b"/>
                </a:tc>
              </a:tr>
              <a:tr h="240762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село Новозаведенное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13 138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14 414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7 951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9 295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 anchor="b"/>
                </a:tc>
              </a:tr>
              <a:tr h="240762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поселок Новый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13 998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15 680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4 261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6 037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 anchor="b"/>
                </a:tc>
              </a:tr>
              <a:tr h="240762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село Обильное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14 782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15 449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7 990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8 310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 anchor="b"/>
                </a:tc>
              </a:tr>
              <a:tr h="240762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станица Подгорная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13 972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15 887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7 352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9 355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 anchor="b"/>
                </a:tc>
              </a:tr>
              <a:tr h="240762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Ульяновский сельсовет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10 174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12 204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3 735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5 858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 anchor="b"/>
                </a:tc>
              </a:tr>
              <a:tr h="240762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Урухский сельсовет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14 136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15 130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5 566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6 444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 anchor="b"/>
                </a:tc>
              </a:tr>
              <a:tr h="240762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Шаумяновский сельсовет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16 172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16 610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4 318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4 820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 anchor="b"/>
                </a:tc>
              </a:tr>
              <a:tr h="240762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2 985 687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061 601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612 748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682 929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3" marR="5913" marT="5907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33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3" name="Text Box 35"/>
          <p:cNvSpPr txBox="1">
            <a:spLocks noChangeArrowheads="1"/>
          </p:cNvSpPr>
          <p:nvPr/>
        </p:nvSpPr>
        <p:spPr bwMode="auto">
          <a:xfrm>
            <a:off x="251521" y="184666"/>
            <a:ext cx="8496944" cy="86177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ts val="2400"/>
              </a:lnSpc>
              <a:spcBef>
                <a:spcPct val="50000"/>
              </a:spcBef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плана по налоговым и неналоговым доходам  </a:t>
            </a:r>
          </a:p>
          <a:p>
            <a:pPr algn="ctr">
              <a:lnSpc>
                <a:spcPts val="2400"/>
              </a:lnSpc>
              <a:spcBef>
                <a:spcPct val="50000"/>
              </a:spcBef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муниципальным образованиям за 2017 год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9" name="Text Box 72"/>
          <p:cNvSpPr txBox="1">
            <a:spLocks noChangeArrowheads="1"/>
          </p:cNvSpPr>
          <p:nvPr/>
        </p:nvSpPr>
        <p:spPr bwMode="auto">
          <a:xfrm>
            <a:off x="1284288" y="2563813"/>
            <a:ext cx="161290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altLang="ru-RU" dirty="0">
              <a:ea typeface="Times New Roman" pitchFamily="18" charset="0"/>
              <a:cs typeface="Arial" charset="0"/>
            </a:endParaRPr>
          </a:p>
        </p:txBody>
      </p:sp>
      <p:sp>
        <p:nvSpPr>
          <p:cNvPr id="3080" name="Text Box 71"/>
          <p:cNvSpPr txBox="1">
            <a:spLocks noChangeArrowheads="1"/>
          </p:cNvSpPr>
          <p:nvPr/>
        </p:nvSpPr>
        <p:spPr bwMode="auto">
          <a:xfrm>
            <a:off x="2798763" y="2284413"/>
            <a:ext cx="13716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dirty="0">
              <a:ea typeface="Times New Roman" pitchFamily="18" charset="0"/>
              <a:cs typeface="Arial" charset="0"/>
            </a:endParaRPr>
          </a:p>
        </p:txBody>
      </p:sp>
      <p:sp>
        <p:nvSpPr>
          <p:cNvPr id="3081" name="Text Box 73"/>
          <p:cNvSpPr txBox="1">
            <a:spLocks noChangeArrowheads="1"/>
          </p:cNvSpPr>
          <p:nvPr/>
        </p:nvSpPr>
        <p:spPr bwMode="auto">
          <a:xfrm>
            <a:off x="3022600" y="1312863"/>
            <a:ext cx="16113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dirty="0">
              <a:ea typeface="Times New Roman" pitchFamily="18" charset="0"/>
              <a:cs typeface="Arial" charset="0"/>
            </a:endParaRPr>
          </a:p>
        </p:txBody>
      </p:sp>
      <p:sp>
        <p:nvSpPr>
          <p:cNvPr id="3082" name="Text Box 69"/>
          <p:cNvSpPr txBox="1">
            <a:spLocks noChangeArrowheads="1"/>
          </p:cNvSpPr>
          <p:nvPr/>
        </p:nvSpPr>
        <p:spPr bwMode="auto">
          <a:xfrm>
            <a:off x="3151188" y="3302000"/>
            <a:ext cx="1935162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dirty="0">
              <a:ea typeface="Times New Roman" pitchFamily="18" charset="0"/>
              <a:cs typeface="Arial" charset="0"/>
            </a:endParaRPr>
          </a:p>
        </p:txBody>
      </p:sp>
      <p:sp>
        <p:nvSpPr>
          <p:cNvPr id="3084" name="Text Box 67"/>
          <p:cNvSpPr txBox="1">
            <a:spLocks noChangeArrowheads="1"/>
          </p:cNvSpPr>
          <p:nvPr/>
        </p:nvSpPr>
        <p:spPr bwMode="auto">
          <a:xfrm>
            <a:off x="3900488" y="3742777"/>
            <a:ext cx="1935162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dirty="0">
              <a:ea typeface="Times New Roman" pitchFamily="18" charset="0"/>
              <a:cs typeface="Arial" charset="0"/>
            </a:endParaRPr>
          </a:p>
        </p:txBody>
      </p:sp>
      <p:sp>
        <p:nvSpPr>
          <p:cNvPr id="3085" name="Text Box 66"/>
          <p:cNvSpPr txBox="1">
            <a:spLocks noChangeArrowheads="1"/>
          </p:cNvSpPr>
          <p:nvPr/>
        </p:nvSpPr>
        <p:spPr bwMode="auto">
          <a:xfrm>
            <a:off x="1216025" y="3475038"/>
            <a:ext cx="193516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dirty="0">
              <a:ea typeface="Times New Roman" pitchFamily="18" charset="0"/>
              <a:cs typeface="Arial" charset="0"/>
            </a:endParaRPr>
          </a:p>
        </p:txBody>
      </p:sp>
      <p:sp>
        <p:nvSpPr>
          <p:cNvPr id="3086" name="Text Box 49"/>
          <p:cNvSpPr txBox="1">
            <a:spLocks noChangeArrowheads="1"/>
          </p:cNvSpPr>
          <p:nvPr/>
        </p:nvSpPr>
        <p:spPr bwMode="auto">
          <a:xfrm>
            <a:off x="1809750" y="4111625"/>
            <a:ext cx="193516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dirty="0">
              <a:ea typeface="Times New Roman" pitchFamily="18" charset="0"/>
              <a:cs typeface="Arial" charset="0"/>
            </a:endParaRPr>
          </a:p>
        </p:txBody>
      </p:sp>
      <p:sp>
        <p:nvSpPr>
          <p:cNvPr id="3087" name="Text Box 48"/>
          <p:cNvSpPr txBox="1">
            <a:spLocks noChangeArrowheads="1"/>
          </p:cNvSpPr>
          <p:nvPr/>
        </p:nvSpPr>
        <p:spPr bwMode="auto">
          <a:xfrm>
            <a:off x="3900488" y="4384675"/>
            <a:ext cx="1935162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dirty="0">
              <a:ea typeface="Times New Roman" pitchFamily="18" charset="0"/>
              <a:cs typeface="Arial" charset="0"/>
            </a:endParaRPr>
          </a:p>
        </p:txBody>
      </p:sp>
      <p:sp>
        <p:nvSpPr>
          <p:cNvPr id="3088" name="Text Box 58"/>
          <p:cNvSpPr txBox="1">
            <a:spLocks noChangeArrowheads="1"/>
          </p:cNvSpPr>
          <p:nvPr/>
        </p:nvSpPr>
        <p:spPr bwMode="auto">
          <a:xfrm>
            <a:off x="4386263" y="5045075"/>
            <a:ext cx="1935162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dirty="0">
              <a:ea typeface="Times New Roman" pitchFamily="18" charset="0"/>
              <a:cs typeface="Arial" charset="0"/>
            </a:endParaRPr>
          </a:p>
        </p:txBody>
      </p:sp>
      <p:sp>
        <p:nvSpPr>
          <p:cNvPr id="3090" name="Text Box 56"/>
          <p:cNvSpPr txBox="1">
            <a:spLocks noChangeArrowheads="1"/>
          </p:cNvSpPr>
          <p:nvPr/>
        </p:nvSpPr>
        <p:spPr bwMode="auto">
          <a:xfrm>
            <a:off x="2411413" y="5435600"/>
            <a:ext cx="1936750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dirty="0">
              <a:ea typeface="Times New Roman" pitchFamily="18" charset="0"/>
              <a:cs typeface="Arial" charset="0"/>
            </a:endParaRPr>
          </a:p>
        </p:txBody>
      </p:sp>
      <p:sp>
        <p:nvSpPr>
          <p:cNvPr id="3091" name="Text Box 55"/>
          <p:cNvSpPr txBox="1">
            <a:spLocks noChangeArrowheads="1"/>
          </p:cNvSpPr>
          <p:nvPr/>
        </p:nvSpPr>
        <p:spPr bwMode="auto">
          <a:xfrm>
            <a:off x="2500313" y="4714875"/>
            <a:ext cx="1935162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dirty="0">
              <a:ea typeface="Times New Roman" pitchFamily="18" charset="0"/>
              <a:cs typeface="Arial" charset="0"/>
            </a:endParaRPr>
          </a:p>
        </p:txBody>
      </p:sp>
      <p:sp>
        <p:nvSpPr>
          <p:cNvPr id="3092" name="Text Box 54"/>
          <p:cNvSpPr txBox="1">
            <a:spLocks noChangeArrowheads="1"/>
          </p:cNvSpPr>
          <p:nvPr/>
        </p:nvSpPr>
        <p:spPr bwMode="auto">
          <a:xfrm>
            <a:off x="1104900" y="5227638"/>
            <a:ext cx="193516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dirty="0">
              <a:ea typeface="Times New Roman" pitchFamily="18" charset="0"/>
              <a:cs typeface="Arial" charset="0"/>
            </a:endParaRPr>
          </a:p>
        </p:txBody>
      </p:sp>
      <p:sp>
        <p:nvSpPr>
          <p:cNvPr id="3107" name="Rectangle 74"/>
          <p:cNvSpPr>
            <a:spLocks noChangeArrowheads="1"/>
          </p:cNvSpPr>
          <p:nvPr/>
        </p:nvSpPr>
        <p:spPr bwMode="auto">
          <a:xfrm>
            <a:off x="2374900" y="319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9" name="Picture 43" descr="C:\Users\Хасанова\Desktop\план поселени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47" y="1160180"/>
            <a:ext cx="4341019" cy="555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5737700" y="1599619"/>
            <a:ext cx="120650" cy="130175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5956300" y="1395301"/>
            <a:ext cx="315158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i="1" u="sng" dirty="0"/>
              <a:t>До 100%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i="1" dirty="0"/>
              <a:t>ст. Незлобная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 b="1" i="1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 b="1" i="1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i="1" u="sng" dirty="0"/>
              <a:t>От 100 до 110%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i="1" dirty="0"/>
              <a:t>г. Георгиевск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i="1" dirty="0"/>
              <a:t>ст. Георгиевская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i="1" dirty="0"/>
              <a:t>с. Обильное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 b="1" i="1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i="1" u="sng" dirty="0"/>
              <a:t>От 110% и выше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i="1" dirty="0"/>
              <a:t>ст. Александрийская </a:t>
            </a:r>
            <a:endParaRPr lang="ru-RU" altLang="ru-RU" sz="1400" b="1" i="1" dirty="0" smtClean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i="1" dirty="0" smtClean="0"/>
              <a:t>пос</a:t>
            </a:r>
            <a:r>
              <a:rPr lang="ru-RU" altLang="ru-RU" sz="1400" b="1" i="1" dirty="0"/>
              <a:t>. </a:t>
            </a:r>
            <a:r>
              <a:rPr lang="ru-RU" altLang="ru-RU" sz="1400" b="1" i="1" dirty="0" err="1"/>
              <a:t>Балковский</a:t>
            </a:r>
            <a:r>
              <a:rPr lang="ru-RU" altLang="ru-RU" sz="1400" b="1" i="1" dirty="0"/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1400" b="1" i="1" dirty="0"/>
              <a:t>с. </a:t>
            </a:r>
            <a:r>
              <a:rPr lang="ru-RU" altLang="ru-RU" sz="1400" b="1" i="1" dirty="0" err="1"/>
              <a:t>Краснокумское</a:t>
            </a:r>
            <a:endParaRPr lang="ru-RU" altLang="ru-RU" sz="1400" b="1" i="1" dirty="0"/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1400" b="1" i="1" dirty="0"/>
              <a:t>пос. Крутоярский </a:t>
            </a:r>
            <a:endParaRPr lang="ru-RU" altLang="ru-RU" sz="1400" b="1" i="1" dirty="0" smtClean="0"/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1400" b="1" i="1" dirty="0" smtClean="0"/>
              <a:t>пос</a:t>
            </a:r>
            <a:r>
              <a:rPr lang="ru-RU" altLang="ru-RU" sz="1400" b="1" i="1" dirty="0"/>
              <a:t>. Новый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1400" b="1" i="1" dirty="0"/>
              <a:t>с. Новозаведенное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1400" b="1" i="1" dirty="0"/>
              <a:t>ст. Подгорная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1400" b="1" i="1" dirty="0"/>
              <a:t>ст. Лысогорская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i="1" dirty="0"/>
              <a:t>пос. </a:t>
            </a:r>
            <a:r>
              <a:rPr lang="ru-RU" altLang="ru-RU" sz="1400" b="1" i="1" dirty="0" err="1"/>
              <a:t>Новоульяновский</a:t>
            </a:r>
            <a:r>
              <a:rPr lang="ru-RU" altLang="ru-RU" sz="1400" b="1" i="1" dirty="0"/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i="1" dirty="0"/>
              <a:t>ст. </a:t>
            </a:r>
            <a:r>
              <a:rPr lang="ru-RU" altLang="ru-RU" sz="1400" b="1" i="1" dirty="0" err="1"/>
              <a:t>Урухская</a:t>
            </a:r>
            <a:r>
              <a:rPr lang="ru-RU" altLang="ru-RU" sz="1400" b="1" i="1" dirty="0"/>
              <a:t> </a:t>
            </a:r>
            <a:endParaRPr lang="ru-RU" altLang="ru-RU" sz="1400" b="1" i="1" dirty="0" smtClean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i="1" dirty="0" err="1" smtClean="0"/>
              <a:t>пос.Шаумянский</a:t>
            </a:r>
            <a:endParaRPr lang="ru-RU" altLang="ru-RU" sz="1400" b="1" i="1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 b="1" i="1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i="1" dirty="0">
                <a:solidFill>
                  <a:srgbClr val="000000"/>
                </a:solidFill>
              </a:rPr>
              <a:t>Георгиевский </a:t>
            </a:r>
            <a:endParaRPr lang="ru-RU" altLang="ru-RU" sz="1400" b="1" i="1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i="1" dirty="0" smtClean="0">
                <a:solidFill>
                  <a:srgbClr val="000000"/>
                </a:solidFill>
              </a:rPr>
              <a:t>муниципальный район </a:t>
            </a:r>
            <a:r>
              <a:rPr lang="ru-RU" altLang="ru-RU" sz="1400" b="1" i="1" dirty="0">
                <a:solidFill>
                  <a:srgbClr val="000000"/>
                </a:solidFill>
              </a:rPr>
              <a:t>– 119,4 %</a:t>
            </a:r>
            <a:endParaRPr lang="ru-RU" altLang="ru-RU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 b="1" i="1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 b="1" i="1" dirty="0"/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5798025" y="2768225"/>
            <a:ext cx="120650" cy="13017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4" name="Rectangle 38"/>
          <p:cNvSpPr>
            <a:spLocks noChangeArrowheads="1"/>
          </p:cNvSpPr>
          <p:nvPr/>
        </p:nvSpPr>
        <p:spPr bwMode="auto">
          <a:xfrm>
            <a:off x="5800010" y="4639328"/>
            <a:ext cx="120650" cy="13017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5" name="Rectangle 90"/>
          <p:cNvSpPr>
            <a:spLocks noChangeArrowheads="1"/>
          </p:cNvSpPr>
          <p:nvPr/>
        </p:nvSpPr>
        <p:spPr bwMode="auto">
          <a:xfrm>
            <a:off x="5835650" y="6282286"/>
            <a:ext cx="120650" cy="1301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6" name="Oval 60"/>
          <p:cNvSpPr>
            <a:spLocks noChangeArrowheads="1"/>
          </p:cNvSpPr>
          <p:nvPr/>
        </p:nvSpPr>
        <p:spPr bwMode="auto">
          <a:xfrm>
            <a:off x="2856706" y="1501234"/>
            <a:ext cx="80963" cy="7778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7" name="Oval 60"/>
          <p:cNvSpPr>
            <a:spLocks noChangeArrowheads="1"/>
          </p:cNvSpPr>
          <p:nvPr/>
        </p:nvSpPr>
        <p:spPr bwMode="auto">
          <a:xfrm>
            <a:off x="2374900" y="2127139"/>
            <a:ext cx="80963" cy="7778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8" name="Oval 60"/>
          <p:cNvSpPr>
            <a:spLocks noChangeArrowheads="1"/>
          </p:cNvSpPr>
          <p:nvPr/>
        </p:nvSpPr>
        <p:spPr bwMode="auto">
          <a:xfrm>
            <a:off x="1619672" y="2441575"/>
            <a:ext cx="80963" cy="7778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9" name="Oval 60"/>
          <p:cNvSpPr>
            <a:spLocks noChangeArrowheads="1"/>
          </p:cNvSpPr>
          <p:nvPr/>
        </p:nvSpPr>
        <p:spPr bwMode="auto">
          <a:xfrm>
            <a:off x="1287462" y="3343274"/>
            <a:ext cx="80963" cy="7778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31" name="Oval 60"/>
          <p:cNvSpPr>
            <a:spLocks noChangeArrowheads="1"/>
          </p:cNvSpPr>
          <p:nvPr/>
        </p:nvSpPr>
        <p:spPr bwMode="auto">
          <a:xfrm>
            <a:off x="3284404" y="3318580"/>
            <a:ext cx="80963" cy="7778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33" name="Oval 65"/>
          <p:cNvSpPr>
            <a:spLocks noChangeArrowheads="1"/>
          </p:cNvSpPr>
          <p:nvPr/>
        </p:nvSpPr>
        <p:spPr bwMode="auto">
          <a:xfrm>
            <a:off x="3860007" y="3421062"/>
            <a:ext cx="80962" cy="7778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34" name="Oval 65"/>
          <p:cNvSpPr>
            <a:spLocks noChangeArrowheads="1"/>
          </p:cNvSpPr>
          <p:nvPr/>
        </p:nvSpPr>
        <p:spPr bwMode="auto">
          <a:xfrm>
            <a:off x="2892848" y="3769569"/>
            <a:ext cx="80962" cy="7778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36" name="Oval 65"/>
          <p:cNvSpPr>
            <a:spLocks noChangeArrowheads="1"/>
          </p:cNvSpPr>
          <p:nvPr/>
        </p:nvSpPr>
        <p:spPr bwMode="auto">
          <a:xfrm>
            <a:off x="2028232" y="4253149"/>
            <a:ext cx="80962" cy="7778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37" name="Oval 65"/>
          <p:cNvSpPr>
            <a:spLocks noChangeArrowheads="1"/>
          </p:cNvSpPr>
          <p:nvPr/>
        </p:nvSpPr>
        <p:spPr bwMode="auto">
          <a:xfrm>
            <a:off x="1462096" y="5137365"/>
            <a:ext cx="80962" cy="7778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38" name="Oval 65"/>
          <p:cNvSpPr>
            <a:spLocks noChangeArrowheads="1"/>
          </p:cNvSpPr>
          <p:nvPr/>
        </p:nvSpPr>
        <p:spPr bwMode="auto">
          <a:xfrm>
            <a:off x="2365057" y="5314735"/>
            <a:ext cx="80962" cy="7778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40" name="Oval 65"/>
          <p:cNvSpPr>
            <a:spLocks noChangeArrowheads="1"/>
          </p:cNvSpPr>
          <p:nvPr/>
        </p:nvSpPr>
        <p:spPr bwMode="auto">
          <a:xfrm>
            <a:off x="3403601" y="4655603"/>
            <a:ext cx="80962" cy="7778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41" name="Oval 65"/>
          <p:cNvSpPr>
            <a:spLocks noChangeArrowheads="1"/>
          </p:cNvSpPr>
          <p:nvPr/>
        </p:nvSpPr>
        <p:spPr bwMode="auto">
          <a:xfrm>
            <a:off x="3203442" y="5254047"/>
            <a:ext cx="80962" cy="7778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42" name="Oval 65"/>
          <p:cNvSpPr>
            <a:spLocks noChangeArrowheads="1"/>
          </p:cNvSpPr>
          <p:nvPr/>
        </p:nvSpPr>
        <p:spPr bwMode="auto">
          <a:xfrm>
            <a:off x="2419351" y="4868625"/>
            <a:ext cx="80962" cy="7778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44" name="Text Box 73"/>
          <p:cNvSpPr txBox="1">
            <a:spLocks noChangeArrowheads="1"/>
          </p:cNvSpPr>
          <p:nvPr/>
        </p:nvSpPr>
        <p:spPr bwMode="auto">
          <a:xfrm>
            <a:off x="2662237" y="1401149"/>
            <a:ext cx="16113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200" b="1" i="1" dirty="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i="1" dirty="0" err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Балковский</a:t>
            </a:r>
            <a:endParaRPr lang="ru-RU" altLang="ru-RU" sz="1800" dirty="0">
              <a:ea typeface="Times New Roman" pitchFamily="18" charset="0"/>
              <a:cs typeface="Arial" charset="0"/>
            </a:endParaRPr>
          </a:p>
        </p:txBody>
      </p:sp>
      <p:sp>
        <p:nvSpPr>
          <p:cNvPr id="45" name="Text Box 71"/>
          <p:cNvSpPr txBox="1">
            <a:spLocks noChangeArrowheads="1"/>
          </p:cNvSpPr>
          <p:nvPr/>
        </p:nvSpPr>
        <p:spPr bwMode="auto">
          <a:xfrm>
            <a:off x="2209482" y="2249488"/>
            <a:ext cx="16065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i="1" dirty="0" err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Новоульяновский</a:t>
            </a:r>
            <a:endParaRPr lang="ru-RU" altLang="ru-RU" sz="1800" dirty="0">
              <a:ea typeface="Times New Roman" pitchFamily="18" charset="0"/>
              <a:cs typeface="Arial" charset="0"/>
            </a:endParaRPr>
          </a:p>
        </p:txBody>
      </p:sp>
      <p:sp>
        <p:nvSpPr>
          <p:cNvPr id="46" name="Text Box 72"/>
          <p:cNvSpPr txBox="1">
            <a:spLocks noChangeArrowheads="1"/>
          </p:cNvSpPr>
          <p:nvPr/>
        </p:nvSpPr>
        <p:spPr bwMode="auto">
          <a:xfrm>
            <a:off x="894185" y="2519363"/>
            <a:ext cx="161290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i="1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Крутоярский</a:t>
            </a:r>
            <a:endParaRPr lang="ru-RU" altLang="ru-RU" sz="1800" dirty="0">
              <a:ea typeface="Times New Roman" pitchFamily="18" charset="0"/>
              <a:cs typeface="Arial" charset="0"/>
            </a:endParaRPr>
          </a:p>
        </p:txBody>
      </p:sp>
      <p:sp>
        <p:nvSpPr>
          <p:cNvPr id="47" name="Text Box 69"/>
          <p:cNvSpPr txBox="1">
            <a:spLocks noChangeArrowheads="1"/>
          </p:cNvSpPr>
          <p:nvPr/>
        </p:nvSpPr>
        <p:spPr bwMode="auto">
          <a:xfrm>
            <a:off x="2792999" y="3360737"/>
            <a:ext cx="1935162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Обильное</a:t>
            </a:r>
            <a:endParaRPr lang="ru-RU" altLang="ru-RU" sz="1800">
              <a:ea typeface="Times New Roman" pitchFamily="18" charset="0"/>
              <a:cs typeface="Arial" charset="0"/>
            </a:endParaRPr>
          </a:p>
        </p:txBody>
      </p:sp>
      <p:sp>
        <p:nvSpPr>
          <p:cNvPr id="48" name="Text Box 66"/>
          <p:cNvSpPr txBox="1">
            <a:spLocks noChangeArrowheads="1"/>
          </p:cNvSpPr>
          <p:nvPr/>
        </p:nvSpPr>
        <p:spPr bwMode="auto">
          <a:xfrm>
            <a:off x="810367" y="3462998"/>
            <a:ext cx="193516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i="1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Александрийская</a:t>
            </a:r>
            <a:endParaRPr lang="ru-RU" altLang="ru-RU" sz="1800" dirty="0">
              <a:ea typeface="Times New Roman" pitchFamily="18" charset="0"/>
              <a:cs typeface="Arial" charset="0"/>
            </a:endParaRPr>
          </a:p>
        </p:txBody>
      </p:sp>
      <p:sp>
        <p:nvSpPr>
          <p:cNvPr id="49" name="Text Box 68"/>
          <p:cNvSpPr txBox="1">
            <a:spLocks noChangeArrowheads="1"/>
          </p:cNvSpPr>
          <p:nvPr/>
        </p:nvSpPr>
        <p:spPr bwMode="auto">
          <a:xfrm>
            <a:off x="3635895" y="3531445"/>
            <a:ext cx="1851297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i="1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Новозаведенное</a:t>
            </a:r>
            <a:endParaRPr lang="ru-RU" altLang="ru-RU" sz="1800" dirty="0">
              <a:ea typeface="Times New Roman" pitchFamily="18" charset="0"/>
              <a:cs typeface="Arial" charset="0"/>
            </a:endParaRPr>
          </a:p>
        </p:txBody>
      </p:sp>
      <p:sp>
        <p:nvSpPr>
          <p:cNvPr id="50" name="Text Box 67"/>
          <p:cNvSpPr txBox="1">
            <a:spLocks noChangeArrowheads="1"/>
          </p:cNvSpPr>
          <p:nvPr/>
        </p:nvSpPr>
        <p:spPr bwMode="auto">
          <a:xfrm>
            <a:off x="2732371" y="3814472"/>
            <a:ext cx="1935162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i="1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Подгорная</a:t>
            </a:r>
            <a:endParaRPr lang="ru-RU" altLang="ru-RU" sz="1800" dirty="0">
              <a:ea typeface="Times New Roman" pitchFamily="18" charset="0"/>
              <a:cs typeface="Arial" charset="0"/>
            </a:endParaRPr>
          </a:p>
        </p:txBody>
      </p:sp>
      <p:sp>
        <p:nvSpPr>
          <p:cNvPr id="51" name="Text Box 49"/>
          <p:cNvSpPr txBox="1">
            <a:spLocks noChangeArrowheads="1"/>
          </p:cNvSpPr>
          <p:nvPr/>
        </p:nvSpPr>
        <p:spPr bwMode="auto">
          <a:xfrm>
            <a:off x="1697653" y="4330937"/>
            <a:ext cx="833438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i="1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Новый</a:t>
            </a:r>
            <a:endParaRPr lang="ru-RU" altLang="ru-RU" sz="1800" dirty="0">
              <a:ea typeface="Times New Roman" pitchFamily="18" charset="0"/>
              <a:cs typeface="Arial" charset="0"/>
            </a:endParaRPr>
          </a:p>
        </p:txBody>
      </p:sp>
      <p:sp>
        <p:nvSpPr>
          <p:cNvPr id="52" name="Text Box 54"/>
          <p:cNvSpPr txBox="1">
            <a:spLocks noChangeArrowheads="1"/>
          </p:cNvSpPr>
          <p:nvPr/>
        </p:nvSpPr>
        <p:spPr bwMode="auto">
          <a:xfrm>
            <a:off x="810367" y="5227638"/>
            <a:ext cx="1399115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i="1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Лысогорская</a:t>
            </a:r>
            <a:endParaRPr lang="ru-RU" altLang="ru-RU" sz="1800" dirty="0">
              <a:ea typeface="Times New Roman" pitchFamily="18" charset="0"/>
              <a:cs typeface="Arial" charset="0"/>
            </a:endParaRPr>
          </a:p>
        </p:txBody>
      </p:sp>
      <p:sp>
        <p:nvSpPr>
          <p:cNvPr id="53" name="Text Box 56"/>
          <p:cNvSpPr txBox="1">
            <a:spLocks noChangeArrowheads="1"/>
          </p:cNvSpPr>
          <p:nvPr/>
        </p:nvSpPr>
        <p:spPr bwMode="auto">
          <a:xfrm>
            <a:off x="1979108" y="5374853"/>
            <a:ext cx="1936750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i="1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Незлобная</a:t>
            </a:r>
            <a:endParaRPr lang="ru-RU" altLang="ru-RU" sz="1800" dirty="0">
              <a:ea typeface="Times New Roman" pitchFamily="18" charset="0"/>
              <a:cs typeface="Arial" charset="0"/>
            </a:endParaRPr>
          </a:p>
        </p:txBody>
      </p:sp>
      <p:sp>
        <p:nvSpPr>
          <p:cNvPr id="54" name="Text Box 49"/>
          <p:cNvSpPr txBox="1">
            <a:spLocks noChangeArrowheads="1"/>
          </p:cNvSpPr>
          <p:nvPr/>
        </p:nvSpPr>
        <p:spPr bwMode="auto">
          <a:xfrm>
            <a:off x="2726532" y="4384676"/>
            <a:ext cx="1214437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i="1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ГЕОРГИЕВСК</a:t>
            </a:r>
            <a:endParaRPr lang="ru-RU" altLang="ru-RU" sz="1800" dirty="0">
              <a:ea typeface="Times New Roman" pitchFamily="18" charset="0"/>
              <a:cs typeface="Arial" charset="0"/>
            </a:endParaRPr>
          </a:p>
        </p:txBody>
      </p:sp>
      <p:sp>
        <p:nvSpPr>
          <p:cNvPr id="55" name="Text Box 48"/>
          <p:cNvSpPr txBox="1">
            <a:spLocks noChangeArrowheads="1"/>
          </p:cNvSpPr>
          <p:nvPr/>
        </p:nvSpPr>
        <p:spPr bwMode="auto">
          <a:xfrm>
            <a:off x="3530325" y="4561258"/>
            <a:ext cx="1935162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i="1" dirty="0" err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Краснокумское</a:t>
            </a:r>
            <a:endParaRPr lang="ru-RU" altLang="ru-RU" sz="1800" dirty="0">
              <a:ea typeface="Times New Roman" pitchFamily="18" charset="0"/>
              <a:cs typeface="Arial" charset="0"/>
            </a:endParaRPr>
          </a:p>
        </p:txBody>
      </p:sp>
      <p:sp>
        <p:nvSpPr>
          <p:cNvPr id="56" name="Text Box 55"/>
          <p:cNvSpPr txBox="1">
            <a:spLocks noChangeArrowheads="1"/>
          </p:cNvSpPr>
          <p:nvPr/>
        </p:nvSpPr>
        <p:spPr bwMode="auto">
          <a:xfrm>
            <a:off x="2526908" y="4758109"/>
            <a:ext cx="1233672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i="1" dirty="0" err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Шаумянский</a:t>
            </a:r>
            <a:endParaRPr lang="ru-RU" altLang="ru-RU" sz="1800" dirty="0">
              <a:ea typeface="Times New Roman" pitchFamily="18" charset="0"/>
              <a:cs typeface="Arial" charset="0"/>
            </a:endParaRPr>
          </a:p>
        </p:txBody>
      </p:sp>
      <p:sp>
        <p:nvSpPr>
          <p:cNvPr id="58" name="Text Box 57"/>
          <p:cNvSpPr txBox="1">
            <a:spLocks noChangeArrowheads="1"/>
          </p:cNvSpPr>
          <p:nvPr/>
        </p:nvSpPr>
        <p:spPr bwMode="auto">
          <a:xfrm>
            <a:off x="2997045" y="5324037"/>
            <a:ext cx="1235869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i="1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Георгиевская</a:t>
            </a:r>
            <a:endParaRPr lang="ru-RU" altLang="ru-RU" sz="1800" dirty="0">
              <a:ea typeface="Times New Roman" pitchFamily="18" charset="0"/>
              <a:cs typeface="Arial" charset="0"/>
            </a:endParaRPr>
          </a:p>
        </p:txBody>
      </p:sp>
      <p:sp>
        <p:nvSpPr>
          <p:cNvPr id="60" name="Text Box 58"/>
          <p:cNvSpPr txBox="1">
            <a:spLocks noChangeArrowheads="1"/>
          </p:cNvSpPr>
          <p:nvPr/>
        </p:nvSpPr>
        <p:spPr bwMode="auto">
          <a:xfrm>
            <a:off x="3666332" y="5074021"/>
            <a:ext cx="1935162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i="1" dirty="0" err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Урухская</a:t>
            </a:r>
            <a:endParaRPr lang="ru-RU" altLang="ru-RU" sz="1800" dirty="0">
              <a:ea typeface="Times New Roman" pitchFamily="18" charset="0"/>
              <a:cs typeface="Arial" charset="0"/>
            </a:endParaRPr>
          </a:p>
        </p:txBody>
      </p:sp>
      <p:sp>
        <p:nvSpPr>
          <p:cNvPr id="62" name="Oval 60"/>
          <p:cNvSpPr>
            <a:spLocks noChangeArrowheads="1"/>
          </p:cNvSpPr>
          <p:nvPr/>
        </p:nvSpPr>
        <p:spPr bwMode="auto">
          <a:xfrm>
            <a:off x="2896319" y="4338148"/>
            <a:ext cx="80963" cy="7778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3" name="Oval 60"/>
          <p:cNvSpPr>
            <a:spLocks noChangeArrowheads="1"/>
          </p:cNvSpPr>
          <p:nvPr/>
        </p:nvSpPr>
        <p:spPr bwMode="auto">
          <a:xfrm>
            <a:off x="4037806" y="4930976"/>
            <a:ext cx="80963" cy="7778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</p:spTree>
    <p:extLst>
      <p:ext uri="{BB962C8B-B14F-4D97-AF65-F5344CB8AC3E}">
        <p14:creationId xmlns:p14="http://schemas.microsoft.com/office/powerpoint/2010/main" val="357586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3" name="Text Box 35"/>
          <p:cNvSpPr txBox="1">
            <a:spLocks noChangeArrowheads="1"/>
          </p:cNvSpPr>
          <p:nvPr/>
        </p:nvSpPr>
        <p:spPr bwMode="auto">
          <a:xfrm>
            <a:off x="534345" y="379421"/>
            <a:ext cx="8280920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и неналоговых доходов за 2017 год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0" name="Text Box 71"/>
          <p:cNvSpPr txBox="1">
            <a:spLocks noChangeArrowheads="1"/>
          </p:cNvSpPr>
          <p:nvPr/>
        </p:nvSpPr>
        <p:spPr bwMode="auto">
          <a:xfrm>
            <a:off x="2798763" y="2284413"/>
            <a:ext cx="13716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dirty="0">
              <a:ea typeface="Times New Roman" pitchFamily="18" charset="0"/>
              <a:cs typeface="Arial" charset="0"/>
            </a:endParaRPr>
          </a:p>
        </p:txBody>
      </p:sp>
      <p:sp>
        <p:nvSpPr>
          <p:cNvPr id="3081" name="Text Box 73"/>
          <p:cNvSpPr txBox="1">
            <a:spLocks noChangeArrowheads="1"/>
          </p:cNvSpPr>
          <p:nvPr/>
        </p:nvSpPr>
        <p:spPr bwMode="auto">
          <a:xfrm>
            <a:off x="3022600" y="1312863"/>
            <a:ext cx="16113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dirty="0">
              <a:ea typeface="Times New Roman" pitchFamily="18" charset="0"/>
              <a:cs typeface="Arial" charset="0"/>
            </a:endParaRPr>
          </a:p>
        </p:txBody>
      </p:sp>
      <p:sp>
        <p:nvSpPr>
          <p:cNvPr id="3082" name="Text Box 69"/>
          <p:cNvSpPr txBox="1">
            <a:spLocks noChangeArrowheads="1"/>
          </p:cNvSpPr>
          <p:nvPr/>
        </p:nvSpPr>
        <p:spPr bwMode="auto">
          <a:xfrm>
            <a:off x="3151188" y="3302000"/>
            <a:ext cx="1935162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dirty="0">
              <a:ea typeface="Times New Roman" pitchFamily="18" charset="0"/>
              <a:cs typeface="Arial" charset="0"/>
            </a:endParaRPr>
          </a:p>
        </p:txBody>
      </p:sp>
      <p:sp>
        <p:nvSpPr>
          <p:cNvPr id="3083" name="Text Box 68"/>
          <p:cNvSpPr txBox="1">
            <a:spLocks noChangeArrowheads="1"/>
          </p:cNvSpPr>
          <p:nvPr/>
        </p:nvSpPr>
        <p:spPr bwMode="auto">
          <a:xfrm>
            <a:off x="4125913" y="3557588"/>
            <a:ext cx="1935162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dirty="0">
              <a:ea typeface="Times New Roman" pitchFamily="18" charset="0"/>
              <a:cs typeface="Arial" charset="0"/>
            </a:endParaRPr>
          </a:p>
        </p:txBody>
      </p:sp>
      <p:sp>
        <p:nvSpPr>
          <p:cNvPr id="3084" name="Text Box 67"/>
          <p:cNvSpPr txBox="1">
            <a:spLocks noChangeArrowheads="1"/>
          </p:cNvSpPr>
          <p:nvPr/>
        </p:nvSpPr>
        <p:spPr bwMode="auto">
          <a:xfrm>
            <a:off x="3271838" y="3757613"/>
            <a:ext cx="1935162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dirty="0">
              <a:ea typeface="Times New Roman" pitchFamily="18" charset="0"/>
              <a:cs typeface="Arial" charset="0"/>
            </a:endParaRPr>
          </a:p>
        </p:txBody>
      </p:sp>
      <p:sp>
        <p:nvSpPr>
          <p:cNvPr id="3085" name="Text Box 66"/>
          <p:cNvSpPr txBox="1">
            <a:spLocks noChangeArrowheads="1"/>
          </p:cNvSpPr>
          <p:nvPr/>
        </p:nvSpPr>
        <p:spPr bwMode="auto">
          <a:xfrm>
            <a:off x="1216025" y="3475038"/>
            <a:ext cx="193516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dirty="0">
              <a:ea typeface="Times New Roman" pitchFamily="18" charset="0"/>
              <a:cs typeface="Arial" charset="0"/>
            </a:endParaRPr>
          </a:p>
        </p:txBody>
      </p:sp>
      <p:sp>
        <p:nvSpPr>
          <p:cNvPr id="3086" name="Text Box 49"/>
          <p:cNvSpPr txBox="1">
            <a:spLocks noChangeArrowheads="1"/>
          </p:cNvSpPr>
          <p:nvPr/>
        </p:nvSpPr>
        <p:spPr bwMode="auto">
          <a:xfrm>
            <a:off x="1809750" y="4111625"/>
            <a:ext cx="193516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dirty="0">
              <a:ea typeface="Times New Roman" pitchFamily="18" charset="0"/>
              <a:cs typeface="Arial" charset="0"/>
            </a:endParaRPr>
          </a:p>
        </p:txBody>
      </p:sp>
      <p:sp>
        <p:nvSpPr>
          <p:cNvPr id="3087" name="Text Box 48"/>
          <p:cNvSpPr txBox="1">
            <a:spLocks noChangeArrowheads="1"/>
          </p:cNvSpPr>
          <p:nvPr/>
        </p:nvSpPr>
        <p:spPr bwMode="auto">
          <a:xfrm>
            <a:off x="3900488" y="4384675"/>
            <a:ext cx="1935162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dirty="0">
              <a:ea typeface="Times New Roman" pitchFamily="18" charset="0"/>
              <a:cs typeface="Arial" charset="0"/>
            </a:endParaRPr>
          </a:p>
        </p:txBody>
      </p:sp>
      <p:sp>
        <p:nvSpPr>
          <p:cNvPr id="3088" name="Text Box 58"/>
          <p:cNvSpPr txBox="1">
            <a:spLocks noChangeArrowheads="1"/>
          </p:cNvSpPr>
          <p:nvPr/>
        </p:nvSpPr>
        <p:spPr bwMode="auto">
          <a:xfrm>
            <a:off x="3900488" y="5109598"/>
            <a:ext cx="1935162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dirty="0">
              <a:ea typeface="Times New Roman" pitchFamily="18" charset="0"/>
              <a:cs typeface="Arial" charset="0"/>
            </a:endParaRPr>
          </a:p>
        </p:txBody>
      </p:sp>
      <p:sp>
        <p:nvSpPr>
          <p:cNvPr id="3090" name="Text Box 56"/>
          <p:cNvSpPr txBox="1">
            <a:spLocks noChangeArrowheads="1"/>
          </p:cNvSpPr>
          <p:nvPr/>
        </p:nvSpPr>
        <p:spPr bwMode="auto">
          <a:xfrm>
            <a:off x="2411413" y="5435600"/>
            <a:ext cx="1936750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dirty="0">
              <a:ea typeface="Times New Roman" pitchFamily="18" charset="0"/>
              <a:cs typeface="Arial" charset="0"/>
            </a:endParaRPr>
          </a:p>
        </p:txBody>
      </p:sp>
      <p:sp>
        <p:nvSpPr>
          <p:cNvPr id="3091" name="Text Box 55"/>
          <p:cNvSpPr txBox="1">
            <a:spLocks noChangeArrowheads="1"/>
          </p:cNvSpPr>
          <p:nvPr/>
        </p:nvSpPr>
        <p:spPr bwMode="auto">
          <a:xfrm>
            <a:off x="2500313" y="4714875"/>
            <a:ext cx="1935162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dirty="0">
              <a:ea typeface="Times New Roman" pitchFamily="18" charset="0"/>
              <a:cs typeface="Arial" charset="0"/>
            </a:endParaRPr>
          </a:p>
        </p:txBody>
      </p:sp>
      <p:sp>
        <p:nvSpPr>
          <p:cNvPr id="3092" name="Text Box 54"/>
          <p:cNvSpPr txBox="1">
            <a:spLocks noChangeArrowheads="1"/>
          </p:cNvSpPr>
          <p:nvPr/>
        </p:nvSpPr>
        <p:spPr bwMode="auto">
          <a:xfrm>
            <a:off x="1104900" y="5227638"/>
            <a:ext cx="193516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dirty="0">
              <a:ea typeface="Times New Roman" pitchFamily="18" charset="0"/>
              <a:cs typeface="Arial" charset="0"/>
            </a:endParaRPr>
          </a:p>
        </p:txBody>
      </p:sp>
      <p:sp>
        <p:nvSpPr>
          <p:cNvPr id="3107" name="Rectangle 74"/>
          <p:cNvSpPr>
            <a:spLocks noChangeArrowheads="1"/>
          </p:cNvSpPr>
          <p:nvPr/>
        </p:nvSpPr>
        <p:spPr bwMode="auto">
          <a:xfrm>
            <a:off x="2374900" y="319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1573965"/>
              </p:ext>
            </p:extLst>
          </p:nvPr>
        </p:nvGraphicFramePr>
        <p:xfrm>
          <a:off x="0" y="1196753"/>
          <a:ext cx="914400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9884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1"/>
          <p:cNvSpPr txBox="1">
            <a:spLocks noChangeArrowheads="1"/>
          </p:cNvSpPr>
          <p:nvPr/>
        </p:nvSpPr>
        <p:spPr bwMode="auto">
          <a:xfrm>
            <a:off x="395536" y="142875"/>
            <a:ext cx="8553324" cy="707886"/>
          </a:xfrm>
          <a:prstGeom prst="rect">
            <a:avLst/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altLang="ru-RU" sz="2000" b="1" dirty="0" smtClean="0">
                <a:cs typeface="Times New Roman" pitchFamily="18" charset="0"/>
              </a:rPr>
              <a:t>Мониторинг </a:t>
            </a:r>
            <a:r>
              <a:rPr lang="ru-RU" altLang="ru-RU" sz="2000" b="1" dirty="0">
                <a:cs typeface="Times New Roman" pitchFamily="18" charset="0"/>
              </a:rPr>
              <a:t>поступления налога на доходы физических лиц от основных налогоплательщиков </a:t>
            </a:r>
            <a:r>
              <a:rPr lang="ru-RU" altLang="ru-RU" sz="2000" b="1" dirty="0" smtClean="0">
                <a:cs typeface="Times New Roman" pitchFamily="18" charset="0"/>
              </a:rPr>
              <a:t>по </a:t>
            </a:r>
            <a:r>
              <a:rPr lang="ru-RU" altLang="ru-RU" sz="2000" b="1" dirty="0">
                <a:cs typeface="Times New Roman" pitchFamily="18" charset="0"/>
              </a:rPr>
              <a:t>видам экономической </a:t>
            </a:r>
            <a:r>
              <a:rPr lang="ru-RU" altLang="ru-RU" sz="2000" b="1" dirty="0" smtClean="0">
                <a:cs typeface="Times New Roman" pitchFamily="18" charset="0"/>
              </a:rPr>
              <a:t>деятельности</a:t>
            </a:r>
            <a:endParaRPr lang="ru-RU" altLang="ru-RU" sz="2000" b="1" dirty="0">
              <a:cs typeface="Times New Roman" pitchFamily="18" charset="0"/>
            </a:endParaRPr>
          </a:p>
        </p:txBody>
      </p:sp>
      <p:pic>
        <p:nvPicPr>
          <p:cNvPr id="2051" name="Рисунок 2" descr="сел. хозяйство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19" y="1643354"/>
            <a:ext cx="1788722" cy="1327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Рисунок 10" descr="бюджетные учреждения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752" y="1632919"/>
            <a:ext cx="2035227" cy="1529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Рисунок 11" descr="промышленность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965" y="2763487"/>
            <a:ext cx="1857890" cy="1373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Рисунок 12" descr="связь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675" y="4888668"/>
            <a:ext cx="1920180" cy="14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Рисунок 13" descr="строительство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642" y="5491574"/>
            <a:ext cx="1763676" cy="134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Рисунок 15" descr="торговля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662" y="3700948"/>
            <a:ext cx="1653258" cy="1280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Рисунок 16" descr="транспорт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3708926"/>
            <a:ext cx="1697955" cy="1247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1" name="TextBox 20"/>
          <p:cNvSpPr txBox="1">
            <a:spLocks noChangeArrowheads="1"/>
          </p:cNvSpPr>
          <p:nvPr/>
        </p:nvSpPr>
        <p:spPr bwMode="auto">
          <a:xfrm>
            <a:off x="178594" y="6215063"/>
            <a:ext cx="30003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ru-RU" altLang="ru-RU" b="1" dirty="0"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0893" y="1226435"/>
            <a:ext cx="3000373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хозяйство 36,2 %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39630" y="1205689"/>
            <a:ext cx="280923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сфера 23,2 %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4603" y="3015007"/>
            <a:ext cx="3000373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Транспортировка нефти и газа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19,3%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75180" y="2239547"/>
            <a:ext cx="2834729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Промышленность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16,4%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93501" y="5028104"/>
            <a:ext cx="236958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0,4%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34175" y="3237478"/>
            <a:ext cx="2088232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Торговля 3,0%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86682" y="4340951"/>
            <a:ext cx="159045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Связь 0,7 %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441" y="5003860"/>
            <a:ext cx="3457302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Гостиницы и рестораны 0,9 %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 descr="C:\Documents and Settings\Пользователь\Рабочий стол\гостиницы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24" y="5468367"/>
            <a:ext cx="1708257" cy="13010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826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7" grpId="0" animBg="1"/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5355</TotalTime>
  <Words>1890</Words>
  <Application>Microsoft Office PowerPoint</Application>
  <PresentationFormat>Экран (4:3)</PresentationFormat>
  <Paragraphs>706</Paragraphs>
  <Slides>25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Calibri</vt:lpstr>
      <vt:lpstr>Cambria Math</vt:lpstr>
      <vt:lpstr>Courier New</vt:lpstr>
      <vt:lpstr>Times New Roman</vt:lpstr>
      <vt:lpstr>Wingdings</vt:lpstr>
      <vt:lpstr>Тема Office</vt:lpstr>
      <vt:lpstr>Презентация PowerPoint</vt:lpstr>
      <vt:lpstr>Исполнение бюджетов в 2017 году</vt:lpstr>
      <vt:lpstr> Исполнение доходной части местных бюджетов за 2017 год </vt:lpstr>
      <vt:lpstr>Структура доходов за 2017 год   (консолидированное сальдо)</vt:lpstr>
      <vt:lpstr> Доля налоговых и неналоговых доходов в  объеме доходов без учета субвенций в 2017 году  </vt:lpstr>
      <vt:lpstr> Исполнение доходной части местных бюджетов за 2017 год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Исполнение расходов местных бюджетов в 2017 году</vt:lpstr>
      <vt:lpstr>Субсидии из краевого бюджета, предоставленные бюджету Георгиевского муниципального района в 2017 году</vt:lpstr>
      <vt:lpstr>Субсидии из краевого бюджета, предоставленные бюджету города Георгиевска в 2017 году</vt:lpstr>
      <vt:lpstr>Субсидии из краевого бюджета, предоставленные бюджетам сельских поселений в 2017 году</vt:lpstr>
      <vt:lpstr>Остатки средств по состоянию на 01.01.2018 г. </vt:lpstr>
      <vt:lpstr>Особенности местных бюджетов в 2017 году</vt:lpstr>
      <vt:lpstr>Презентация PowerPoint</vt:lpstr>
      <vt:lpstr>Доля социальных расходов в местных бюджетах в 2017 году</vt:lpstr>
      <vt:lpstr>Функциональная структура бюджетов в 2017 году</vt:lpstr>
      <vt:lpstr>Экономическая структура расходов местных бюджетов в  2017 году (консолидированное сальдо)</vt:lpstr>
      <vt:lpstr>Реализация проектов развития территорий сельских поселений, основанных на местных инициативах  за 2017 год</vt:lpstr>
      <vt:lpstr>Оценка эффективности муниципальных программ  города Георгиевска в 2017 году 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cab351</cp:lastModifiedBy>
  <cp:revision>497</cp:revision>
  <cp:lastPrinted>2018-04-19T12:11:35Z</cp:lastPrinted>
  <dcterms:created xsi:type="dcterms:W3CDTF">2016-05-06T05:07:54Z</dcterms:created>
  <dcterms:modified xsi:type="dcterms:W3CDTF">2019-04-23T08:57:00Z</dcterms:modified>
</cp:coreProperties>
</file>