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7" r:id="rId4"/>
    <p:sldId id="265" r:id="rId5"/>
    <p:sldId id="266" r:id="rId6"/>
    <p:sldId id="260" r:id="rId7"/>
    <p:sldId id="261" r:id="rId8"/>
    <p:sldId id="274" r:id="rId9"/>
    <p:sldId id="262" r:id="rId10"/>
    <p:sldId id="264" r:id="rId11"/>
    <p:sldId id="272" r:id="rId12"/>
    <p:sldId id="269" r:id="rId13"/>
    <p:sldId id="270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C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/>
    </c:title>
    <c:view3D>
      <c:rotX val="30"/>
      <c:rotY val="20"/>
      <c:perspective val="20"/>
    </c:view3D>
    <c:plotArea>
      <c:layout>
        <c:manualLayout>
          <c:layoutTarget val="inner"/>
          <c:xMode val="edge"/>
          <c:yMode val="edge"/>
          <c:x val="6.944312805537963E-3"/>
          <c:y val="0.27076719206398076"/>
          <c:w val="0.98981508565342635"/>
          <c:h val="0.69760491615106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explosion val="25"/>
          <c:dPt>
            <c:idx val="0"/>
            <c:spPr>
              <a:solidFill>
                <a:srgbClr val="FFA7A7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66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28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1.8723281149888645E-2"/>
                  <c:y val="-4.33088832274140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1.3282325160768799E-2"/>
                  <c:y val="3.5618764989688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0.20592401325986959"/>
                  <c:y val="-0.1893371408307439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6.5</c:v>
                </c:pt>
                <c:pt idx="2" formatCode="0.0">
                  <c:v>78.5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/>
    </c:title>
    <c:view3D>
      <c:rotX val="30"/>
      <c:rotY val="20"/>
      <c:perspective val="30"/>
    </c:view3D>
    <c:plotArea>
      <c:layout>
        <c:manualLayout>
          <c:layoutTarget val="inner"/>
          <c:xMode val="edge"/>
          <c:yMode val="edge"/>
          <c:x val="0"/>
          <c:y val="0.26475917177019526"/>
          <c:w val="0.98707666240230207"/>
          <c:h val="0.703607582385535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Pt>
            <c:idx val="0"/>
            <c:spPr>
              <a:solidFill>
                <a:srgbClr val="FFA7A7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66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4.439455658519742E-2"/>
                  <c:y val="-4.06224555263925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1.1552558395625133E-2"/>
                  <c:y val="-4.90396033829105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0.25738950284649381"/>
                  <c:y val="-0.1622980460775738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16.7</c:v>
                </c:pt>
                <c:pt idx="1">
                  <c:v>5.8</c:v>
                </c:pt>
                <c:pt idx="2" formatCode="0.0">
                  <c:v>77.5</c:v>
                </c:pt>
              </c:numCache>
            </c:numRef>
          </c:val>
        </c:ser>
      </c:pie3DChart>
      <c:spPr>
        <a:noFill/>
        <a:ln w="25366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rotY val="110"/>
      <c:perspective val="30"/>
    </c:view3D>
    <c:plotArea>
      <c:layout>
        <c:manualLayout>
          <c:layoutTarget val="inner"/>
          <c:xMode val="edge"/>
          <c:yMode val="edge"/>
          <c:x val="0"/>
          <c:y val="0.10990715733978371"/>
          <c:w val="0.97817186979224457"/>
          <c:h val="0.890092808919702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effectLst/>
            <a:scene3d>
              <a:camera prst="orthographicFront"/>
              <a:lightRig rig="soft" dir="t"/>
            </a:scene3d>
            <a:sp3d prstMaterial="softEdge">
              <a:bevelT w="317500" h="190500" prst="coolSlant"/>
              <a:bevelB w="317500" h="190500" prst="coolSlant"/>
            </a:sp3d>
          </c:spPr>
          <c:explosion val="19"/>
          <c:dPt>
            <c:idx val="0"/>
            <c:spPr>
              <a:solidFill>
                <a:srgbClr val="00B0F0"/>
              </a:solidFill>
              <a:ln>
                <a:solidFill>
                  <a:srgbClr val="FFA7A7"/>
                </a:solidFill>
              </a:ln>
              <a:effectLst/>
              <a:scene3d>
                <a:camera prst="orthographicFront"/>
                <a:lightRig rig="soft" dir="t"/>
              </a:scene3d>
              <a:sp3d prstMaterial="softEdge">
                <a:bevelT w="317500" h="190500" prst="coolSlant"/>
                <a:bevelB w="317500" h="190500" prst="coolSlant"/>
              </a:sp3d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92D05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317500" h="127000" prst="artDeco"/>
                <a:bevelB w="317500" h="127000" prst="artDeco"/>
              </a:sp3d>
            </c:spPr>
          </c:dPt>
          <c:dLbls>
            <c:dLbl>
              <c:idx val="0"/>
              <c:layout>
                <c:manualLayout>
                  <c:x val="0.21024037032450721"/>
                  <c:y val="-4.3169667485831814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0.18197467677223081"/>
                  <c:y val="3.6325994282561815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79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фед</c:v>
                </c:pt>
                <c:pt idx="1">
                  <c:v>м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0.85800000000000054</c:v>
                </c:pt>
                <c:pt idx="1">
                  <c:v>0.14200000000000004</c:v>
                </c:pt>
              </c:numCache>
            </c:numRef>
          </c:val>
        </c:ser>
      </c:pie3DChart>
      <c:spPr>
        <a:noFill/>
        <a:ln w="25389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452537182852152"/>
          <c:y val="0.28063770607458821"/>
          <c:w val="0.87019685039370176"/>
          <c:h val="0.69670523934250816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 w="152400" h="203200"/>
              <a:bevelB w="368300" h="203200"/>
            </a:sp3d>
          </c:spPr>
          <c:dLbls>
            <c:numFmt formatCode="#,##0.0" sourceLinked="0"/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52.1</c:v>
                </c:pt>
                <c:pt idx="1">
                  <c:v>53.8</c:v>
                </c:pt>
                <c:pt idx="2">
                  <c:v>54.5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на автомобильный  и прямогонный бензин, дизельное топливо, моторные масла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368300" h="203200" prst="cross"/>
              <a:bevelB w="368300" h="203200" prst="artDeco"/>
            </a:sp3d>
          </c:spPr>
          <c:dLbls>
            <c:dLbl>
              <c:idx val="0"/>
              <c:layout>
                <c:manualLayout>
                  <c:x val="5.5555555555555558E-3"/>
                  <c:y val="-8.8568486096807564E-2"/>
                </c:manualLayout>
              </c:layout>
              <c:showVal val="1"/>
            </c:dLbl>
            <c:dLbl>
              <c:idx val="1"/>
              <c:layout>
                <c:manualLayout>
                  <c:x val="-1.3888888888888913E-3"/>
                  <c:y val="-8.032955715756952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8.8568486096807564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1.9000000000000001</c:v>
                </c:pt>
                <c:pt idx="1">
                  <c:v>2.2999999999999998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52400" h="203200"/>
              <a:bevelB w="368300" h="203200"/>
            </a:sp3d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24.5</c:v>
                </c:pt>
                <c:pt idx="1">
                  <c:v>24.9</c:v>
                </c:pt>
                <c:pt idx="2">
                  <c:v>23.4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 (земельный налог, налог на имущество физических лиц)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52400" h="203200"/>
              <a:bevelB w="368300" h="203200"/>
            </a:sp3d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15</c:v>
                </c:pt>
                <c:pt idx="1">
                  <c:v>12.7</c:v>
                </c:pt>
                <c:pt idx="2">
                  <c:v>14.2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FF5050"/>
            </a:solidFill>
            <a:scene3d>
              <a:camera prst="orthographicFront"/>
              <a:lightRig rig="threePt" dir="t"/>
            </a:scene3d>
            <a:sp3d>
              <a:bevelB w="368300" h="203200" prst="artDeco"/>
            </a:sp3d>
          </c:spPr>
          <c:dLbls>
            <c:dLbl>
              <c:idx val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6.5</c:v>
                </c:pt>
                <c:pt idx="1">
                  <c:v>6.3</c:v>
                </c:pt>
                <c:pt idx="2">
                  <c:v>5.5</c:v>
                </c:pt>
              </c:numCache>
            </c:numRef>
          </c:val>
        </c:ser>
        <c:dLbls>
          <c:showVal val="1"/>
        </c:dLbls>
        <c:gapWidth val="95"/>
        <c:overlap val="100"/>
        <c:axId val="131392256"/>
        <c:axId val="131393792"/>
      </c:barChart>
      <c:catAx>
        <c:axId val="1313922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393792"/>
        <c:crosses val="autoZero"/>
        <c:auto val="1"/>
        <c:lblAlgn val="ctr"/>
        <c:lblOffset val="100"/>
      </c:catAx>
      <c:valAx>
        <c:axId val="131393792"/>
        <c:scaling>
          <c:orientation val="minMax"/>
          <c:max val="100"/>
          <c:min val="0"/>
        </c:scaling>
        <c:delete val="1"/>
        <c:axPos val="b"/>
        <c:numFmt formatCode="0.0" sourceLinked="1"/>
        <c:tickLblPos val="nextTo"/>
        <c:crossAx val="131392256"/>
        <c:crosses val="autoZero"/>
        <c:crossBetween val="between"/>
        <c:majorUnit val="20"/>
      </c:valAx>
      <c:spPr>
        <a:noFill/>
        <a:ln w="25395">
          <a:noFill/>
        </a:ln>
      </c:spPr>
    </c:plotArea>
    <c:legend>
      <c:legendPos val="t"/>
      <c:layout>
        <c:manualLayout>
          <c:xMode val="edge"/>
          <c:yMode val="edge"/>
          <c:x val="9.3267716535433157E-2"/>
          <c:y val="7.2090628218331745E-2"/>
          <c:w val="0.8509645669291338"/>
          <c:h val="0.21678600679549484"/>
        </c:manualLayout>
      </c:layout>
      <c:spPr>
        <a:effectLst>
          <a:outerShdw blurRad="50800" dist="863600" dir="5400000" algn="ctr" rotWithShape="0">
            <a:schemeClr val="bg1">
              <a:alpha val="43000"/>
            </a:schemeClr>
          </a:outerShdw>
        </a:effectLst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otX val="0"/>
      <c:rotY val="0"/>
      <c:perspective val="2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7405465059257484E-2"/>
          <c:y val="3.7895984396726298E-2"/>
          <c:w val="0.88682403600144188"/>
          <c:h val="0.6307979879989176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использования муниципального имущества и земли</c:v>
                </c:pt>
              </c:strCache>
            </c:strRef>
          </c:tx>
          <c:dLbls>
            <c:dLbl>
              <c:idx val="0"/>
              <c:layout>
                <c:manualLayout>
                  <c:x val="7.168408608773319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25.2</c:v>
                </c:pt>
                <c:pt idx="1">
                  <c:v>25.5</c:v>
                </c:pt>
                <c:pt idx="2">
                  <c:v>22.1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dLbls>
            <c:dLbl>
              <c:idx val="0"/>
              <c:layout>
                <c:manualLayout>
                  <c:x val="7.168408608773319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28.5</c:v>
                </c:pt>
                <c:pt idx="1">
                  <c:v>37.800000000000004</c:v>
                </c:pt>
                <c:pt idx="2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Доходы от продажи муниципального имущества и земли</c:v>
                </c:pt>
              </c:strCache>
            </c:strRef>
          </c:tx>
          <c:dLbls>
            <c:dLbl>
              <c:idx val="0"/>
              <c:layout>
                <c:manualLayout>
                  <c:x val="7.1684086087733193E-3"/>
                  <c:y val="-4.740707559935422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24.7</c:v>
                </c:pt>
                <c:pt idx="1">
                  <c:v>21.2</c:v>
                </c:pt>
                <c:pt idx="2">
                  <c:v>14.5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7.1684086087733193E-3"/>
                  <c:y val="-1.422212267980626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13</c:v>
                </c:pt>
                <c:pt idx="1">
                  <c:v>12.4</c:v>
                </c:pt>
                <c:pt idx="2">
                  <c:v>16.8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Прочие </c:v>
                </c:pt>
              </c:strCache>
            </c:strRef>
          </c:tx>
          <c:dLbls>
            <c:dLbl>
              <c:idx val="0"/>
              <c:layout>
                <c:manualLayout>
                  <c:x val="8.602090330528004E-3"/>
                  <c:y val="-4.5036721819386616E-2"/>
                </c:manualLayout>
              </c:layout>
              <c:showVal val="1"/>
            </c:dLbl>
            <c:dLbl>
              <c:idx val="1"/>
              <c:layout>
                <c:manualLayout>
                  <c:x val="1.4336817217546641E-3"/>
                  <c:y val="-2.8444245359612551E-2"/>
                </c:manualLayout>
              </c:layout>
              <c:showVal val="1"/>
            </c:dLbl>
            <c:dLbl>
              <c:idx val="2"/>
              <c:layout>
                <c:manualLayout>
                  <c:x val="-4.3010451652639933E-3"/>
                  <c:y val="-2.133318401970940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8.6</c:v>
                </c:pt>
                <c:pt idx="1">
                  <c:v>3.1</c:v>
                </c:pt>
                <c:pt idx="2">
                  <c:v>0.60000000000000042</c:v>
                </c:pt>
              </c:numCache>
            </c:numRef>
          </c:val>
        </c:ser>
        <c:dLbls>
          <c:showVal val="1"/>
        </c:dLbls>
        <c:gapWidth val="75"/>
        <c:shape val="cylinder"/>
        <c:axId val="131495808"/>
        <c:axId val="131497344"/>
        <c:axId val="0"/>
      </c:bar3DChart>
      <c:catAx>
        <c:axId val="131495808"/>
        <c:scaling>
          <c:orientation val="minMax"/>
        </c:scaling>
        <c:axPos val="b"/>
        <c:majorTickMark val="none"/>
        <c:tickLblPos val="nextTo"/>
        <c:crossAx val="131497344"/>
        <c:crosses val="autoZero"/>
        <c:auto val="1"/>
        <c:lblAlgn val="ctr"/>
        <c:lblOffset val="100"/>
      </c:catAx>
      <c:valAx>
        <c:axId val="13149734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31495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6425029960561348E-2"/>
          <c:y val="0.77276706141456053"/>
          <c:w val="0.76557305725966762"/>
          <c:h val="0.2268434166689997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spPr>
    <a:noFill/>
    <a:scene3d>
      <a:camera prst="orthographicFront"/>
      <a:lightRig rig="threePt" dir="t"/>
    </a:scene3d>
    <a:sp3d>
      <a:bevelT w="0" h="3810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9622460992498566E-2"/>
          <c:y val="5.2272372312899211E-2"/>
          <c:w val="0.87599466406042859"/>
          <c:h val="0.885381998618511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 (план)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</c:spPr>
          <c:explosion val="3"/>
          <c:dPt>
            <c:idx val="0"/>
            <c:spPr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EA6CE4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F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000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3"/>
              <c:layout>
                <c:manualLayout>
                  <c:x val="6.1849063522347696E-2"/>
                  <c:y val="-0.1111893364505394"/>
                </c:manualLayout>
              </c:layout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712.7</c:v>
                </c:pt>
                <c:pt idx="1">
                  <c:v>48.1</c:v>
                </c:pt>
                <c:pt idx="2">
                  <c:v>218.9</c:v>
                </c:pt>
                <c:pt idx="3">
                  <c:v>1.6</c:v>
                </c:pt>
              </c:numCache>
            </c:numRef>
          </c:val>
        </c:ser>
        <c:dLbls>
          <c:showCatName val="1"/>
          <c:showPercent val="1"/>
        </c:dLbls>
        <c:firstSliceAng val="6"/>
        <c:holeSize val="51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2016 год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(план)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4433820416350134"/>
          <c:y val="0.43355345688459751"/>
        </c:manualLayout>
      </c:layout>
    </c:title>
    <c:plotArea>
      <c:layout>
        <c:manualLayout>
          <c:layoutTarget val="inner"/>
          <c:xMode val="edge"/>
          <c:yMode val="edge"/>
          <c:x val="0.13722011368106246"/>
          <c:y val="6.1255968623510001E-2"/>
          <c:w val="0.96624141420365284"/>
          <c:h val="0.8306694503251058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(проект)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explosion val="4"/>
          <c:dPt>
            <c:idx val="0"/>
            <c:spPr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000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3"/>
              <c:layout>
                <c:manualLayout>
                  <c:x val="8.5801277335551249E-2"/>
                  <c:y val="-0.10757570999555413"/>
                </c:manualLayout>
              </c:layout>
              <c:showVal val="1"/>
            </c:dLbl>
            <c:numFmt formatCode="General" sourceLinked="0"/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693.5</c:v>
                </c:pt>
                <c:pt idx="2" formatCode="0.0">
                  <c:v>250.6</c:v>
                </c:pt>
                <c:pt idx="3" formatCode="0.0">
                  <c:v>1.5</c:v>
                </c:pt>
              </c:numCache>
            </c:numRef>
          </c:val>
        </c:ser>
        <c:dLbls>
          <c:showCatName val="1"/>
          <c:showPercent val="1"/>
        </c:dLbls>
        <c:firstSliceAng val="30"/>
        <c:holeSize val="50"/>
      </c:doughnutChart>
      <c:spPr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(отчет)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9738418327184416"/>
          <c:y val="0.37791026691479018"/>
        </c:manualLayout>
      </c:layout>
    </c:title>
    <c:plotArea>
      <c:layout>
        <c:manualLayout>
          <c:layoutTarget val="inner"/>
          <c:xMode val="edge"/>
          <c:yMode val="edge"/>
          <c:x val="5.1813962268192487E-2"/>
          <c:y val="8.5397918749768542E-2"/>
          <c:w val="0.92693311252603905"/>
          <c:h val="0.801274684757245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 (отчет)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explosion val="4"/>
          <c:dPt>
            <c:idx val="0"/>
            <c:explosion val="0"/>
            <c:spPr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EA6CE4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explosion val="5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explosion val="13"/>
            <c:spPr>
              <a:solidFill>
                <a:srgbClr val="FF505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8.0808337893383247E-3"/>
                  <c:y val="-3.6743602562678279E-3"/>
                </c:manualLayout>
              </c:layout>
              <c:showVal val="1"/>
            </c:dLbl>
            <c:dLbl>
              <c:idx val="3"/>
              <c:layout>
                <c:manualLayout>
                  <c:x val="0.12326696619345717"/>
                  <c:y val="-8.8184646150428286E-2"/>
                </c:manualLayout>
              </c:layout>
              <c:showVal val="1"/>
            </c:dLbl>
            <c:numFmt formatCode="General" sourceLinked="0"/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686.1</c:v>
                </c:pt>
                <c:pt idx="1">
                  <c:v>255.3</c:v>
                </c:pt>
                <c:pt idx="2">
                  <c:v>196.6</c:v>
                </c:pt>
                <c:pt idx="3">
                  <c:v>5.2</c:v>
                </c:pt>
              </c:numCache>
            </c:numRef>
          </c:val>
        </c:ser>
        <c:dLbls>
          <c:showCatName val="1"/>
          <c:showPercent val="1"/>
        </c:dLbls>
        <c:firstSliceAng val="30"/>
        <c:holeSize val="50"/>
      </c:doughnutChart>
      <c:spPr>
        <a:effectLst/>
      </c:spPr>
    </c:plotArea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6809C-38D4-461F-9376-25106AD98D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DAE2DD-8B4A-4BF6-A332-663DBDF5BD11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B357C1-3566-4912-B891-DC751F2356DA}" type="parTrans" cxnId="{7095E78B-6677-45DD-9E11-9BA96A9BE1C2}">
      <dgm:prSet/>
      <dgm:spPr/>
      <dgm:t>
        <a:bodyPr/>
        <a:lstStyle/>
        <a:p>
          <a:endParaRPr lang="ru-RU" b="1"/>
        </a:p>
      </dgm:t>
    </dgm:pt>
    <dgm:pt modelId="{E46E4297-E0A9-4EDC-B12C-5C19915DAFCE}" type="sibTrans" cxnId="{7095E78B-6677-45DD-9E11-9BA96A9BE1C2}">
      <dgm:prSet/>
      <dgm:spPr/>
      <dgm:t>
        <a:bodyPr/>
        <a:lstStyle/>
        <a:p>
          <a:endParaRPr lang="ru-RU" b="1"/>
        </a:p>
      </dgm:t>
    </dgm:pt>
    <dgm:pt modelId="{B5F1338E-EEC1-46DD-B189-41623B4AC46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на доходы физических лиц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DA9D1E-47E4-45C5-8E44-DDA01AA9700E}" type="parTrans" cxnId="{B881C0B9-3303-4F3B-B08A-8927DE1BBA5C}">
      <dgm:prSet/>
      <dgm:spPr/>
      <dgm:t>
        <a:bodyPr/>
        <a:lstStyle/>
        <a:p>
          <a:endParaRPr lang="ru-RU" b="1"/>
        </a:p>
      </dgm:t>
    </dgm:pt>
    <dgm:pt modelId="{FB964898-30AF-4A29-9DDC-FC6F606C5E4E}" type="sibTrans" cxnId="{B881C0B9-3303-4F3B-B08A-8927DE1BBA5C}">
      <dgm:prSet/>
      <dgm:spPr/>
      <dgm:t>
        <a:bodyPr/>
        <a:lstStyle/>
        <a:p>
          <a:endParaRPr lang="ru-RU" b="1"/>
        </a:p>
      </dgm:t>
    </dgm:pt>
    <dgm:pt modelId="{B003AB7C-14DE-4CAE-A353-96B9DB4128AB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НЕНАЛОГОВЫЕ ДОХОДЫ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890151-1075-4BCB-BAE2-409CC029CF28}" type="parTrans" cxnId="{02B3D3DA-B1F0-4DC7-8E7B-D56CDBAE2BF3}">
      <dgm:prSet/>
      <dgm:spPr/>
      <dgm:t>
        <a:bodyPr/>
        <a:lstStyle/>
        <a:p>
          <a:endParaRPr lang="ru-RU" b="1"/>
        </a:p>
      </dgm:t>
    </dgm:pt>
    <dgm:pt modelId="{FF922B9A-89BB-4C8D-8610-17B74F78345B}" type="sibTrans" cxnId="{02B3D3DA-B1F0-4DC7-8E7B-D56CDBAE2BF3}">
      <dgm:prSet/>
      <dgm:spPr/>
      <dgm:t>
        <a:bodyPr/>
        <a:lstStyle/>
        <a:p>
          <a:endParaRPr lang="ru-RU" b="1"/>
        </a:p>
      </dgm:t>
    </dgm:pt>
    <dgm:pt modelId="{9CA43A13-99B3-4E02-84C7-3FD2754EBCB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Доходы от сдачи в аренду земельных участков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339E65F6-830C-48A5-B69B-79B44E6C0764}" type="parTrans" cxnId="{6C37E9E4-3752-4AA3-AE7F-0C61E1E2D21C}">
      <dgm:prSet/>
      <dgm:spPr/>
      <dgm:t>
        <a:bodyPr/>
        <a:lstStyle/>
        <a:p>
          <a:endParaRPr lang="ru-RU" b="1"/>
        </a:p>
      </dgm:t>
    </dgm:pt>
    <dgm:pt modelId="{72983171-B569-4931-86BE-24287E3FDEB3}" type="sibTrans" cxnId="{6C37E9E4-3752-4AA3-AE7F-0C61E1E2D21C}">
      <dgm:prSet/>
      <dgm:spPr/>
      <dgm:t>
        <a:bodyPr/>
        <a:lstStyle/>
        <a:p>
          <a:endParaRPr lang="ru-RU" b="1"/>
        </a:p>
      </dgm:t>
    </dgm:pt>
    <dgm:pt modelId="{B3CB9C84-D167-441E-9468-CE93ABF3E7FB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88FB26-3B08-43C5-B9A4-563667279C59}" type="parTrans" cxnId="{964B72B4-8CC0-44E1-A9A7-8E5FB6E3D451}">
      <dgm:prSet/>
      <dgm:spPr/>
      <dgm:t>
        <a:bodyPr/>
        <a:lstStyle/>
        <a:p>
          <a:endParaRPr lang="ru-RU" b="1"/>
        </a:p>
      </dgm:t>
    </dgm:pt>
    <dgm:pt modelId="{2FF376C3-0759-4159-A8CB-30FE8E861904}" type="sibTrans" cxnId="{964B72B4-8CC0-44E1-A9A7-8E5FB6E3D451}">
      <dgm:prSet/>
      <dgm:spPr/>
      <dgm:t>
        <a:bodyPr/>
        <a:lstStyle/>
        <a:p>
          <a:endParaRPr lang="ru-RU" b="1"/>
        </a:p>
      </dgm:t>
    </dgm:pt>
    <dgm:pt modelId="{854EF80F-8AAD-45B2-90FB-01F2B6C1A05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200" b="0" dirty="0" smtClean="0">
              <a:latin typeface="Times New Roman" pitchFamily="18" charset="0"/>
              <a:cs typeface="Times New Roman" pitchFamily="18" charset="0"/>
            </a:rPr>
            <a:t>Дотации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F8C1B161-3B73-4453-83D9-0D7DB8A46F01}" type="parTrans" cxnId="{DB087AA0-299D-4601-B1E9-4E10668BD350}">
      <dgm:prSet/>
      <dgm:spPr/>
      <dgm:t>
        <a:bodyPr/>
        <a:lstStyle/>
        <a:p>
          <a:endParaRPr lang="ru-RU" b="1"/>
        </a:p>
      </dgm:t>
    </dgm:pt>
    <dgm:pt modelId="{65CB0318-F06A-439B-A868-FD9F511BDEAE}" type="sibTrans" cxnId="{DB087AA0-299D-4601-B1E9-4E10668BD350}">
      <dgm:prSet/>
      <dgm:spPr/>
      <dgm:t>
        <a:bodyPr/>
        <a:lstStyle/>
        <a:p>
          <a:endParaRPr lang="ru-RU" b="1"/>
        </a:p>
      </dgm:t>
    </dgm:pt>
    <dgm:pt modelId="{7D048804-CC81-4C92-8A48-069D4680887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Акцизы на автомобильный и прямогонный бензин, дизельное топливо, моторные масла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889503-5F05-4449-AD20-0BAF8A21AA20}" type="parTrans" cxnId="{FED13C88-A9E5-4760-A336-311727D4C217}">
      <dgm:prSet/>
      <dgm:spPr/>
    </dgm:pt>
    <dgm:pt modelId="{A5FC99DC-5311-421F-ADD3-E0D6D7777EC6}" type="sibTrans" cxnId="{FED13C88-A9E5-4760-A336-311727D4C217}">
      <dgm:prSet/>
      <dgm:spPr/>
    </dgm:pt>
    <dgm:pt modelId="{8C2E408C-B4D8-4CA7-BDD7-2AD6293B4CB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Единый налог на вмененный доход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B20D15-E221-4681-B3F6-35C0F27ADC49}" type="parTrans" cxnId="{6819B7BA-EE1E-45CF-A5AF-17D1368C46F7}">
      <dgm:prSet/>
      <dgm:spPr/>
    </dgm:pt>
    <dgm:pt modelId="{748954AF-C1A8-476F-9886-6BBC596DDBD6}" type="sibTrans" cxnId="{6819B7BA-EE1E-45CF-A5AF-17D1368C46F7}">
      <dgm:prSet/>
      <dgm:spPr/>
    </dgm:pt>
    <dgm:pt modelId="{E4961C51-CD55-471D-9D45-6F0BC66B57A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на имущество физических лиц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3B61ED-A2F8-476A-A30D-0E0F5E992EE5}" type="parTrans" cxnId="{CD6F7564-C0D9-4064-8747-9FA96C9E4C2B}">
      <dgm:prSet/>
      <dgm:spPr/>
    </dgm:pt>
    <dgm:pt modelId="{6ADCF1C5-3105-4ECF-855F-396B779A51A7}" type="sibTrans" cxnId="{CD6F7564-C0D9-4064-8747-9FA96C9E4C2B}">
      <dgm:prSet/>
      <dgm:spPr/>
    </dgm:pt>
    <dgm:pt modelId="{A72CB8CF-C618-4C29-8AEA-8BC4E53B1CF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налог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F50F5E-EE5E-4CE6-A7F6-38D914623E85}" type="parTrans" cxnId="{03773E59-5950-470D-980B-0F4897C87AA6}">
      <dgm:prSet/>
      <dgm:spPr/>
    </dgm:pt>
    <dgm:pt modelId="{DAF7552D-1C89-46A1-B79B-539FAFEB6F17}" type="sibTrans" cxnId="{03773E59-5950-470D-980B-0F4897C87AA6}">
      <dgm:prSet/>
      <dgm:spPr/>
    </dgm:pt>
    <dgm:pt modelId="{247D41AB-D753-4725-B0C6-079E8EDA59C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Государственная пошлина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3AAF18-8DE6-4E71-8722-56DE5B64053D}" type="parTrans" cxnId="{1819A778-B3A7-46D3-8CF5-2F3D7709BC60}">
      <dgm:prSet/>
      <dgm:spPr/>
    </dgm:pt>
    <dgm:pt modelId="{44C7647B-1F53-4D71-A90F-72B53C55E38F}" type="sibTrans" cxnId="{1819A778-B3A7-46D3-8CF5-2F3D7709BC60}">
      <dgm:prSet/>
      <dgm:spPr/>
    </dgm:pt>
    <dgm:pt modelId="{E70784EE-BEFC-4975-BC11-69A570B94FB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Единый сельскохозяйственный налог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718837-E5CB-4D3D-A9EF-39A5ACBA79E8}" type="parTrans" cxnId="{BA53B586-2D51-46FF-9A55-5E11BC752D2A}">
      <dgm:prSet/>
      <dgm:spPr/>
    </dgm:pt>
    <dgm:pt modelId="{1A03B67D-6023-4D35-96EE-A5E7C5328F9E}" type="sibTrans" cxnId="{BA53B586-2D51-46FF-9A55-5E11BC752D2A}">
      <dgm:prSet/>
      <dgm:spPr/>
    </dgm:pt>
    <dgm:pt modelId="{DC03E8A2-D30E-4172-A308-CB45FD6AC7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1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Налог, взимаемый в связи с применением патентной системы налогообложения</a:t>
          </a:r>
          <a:endParaRPr lang="ru-RU" sz="11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B7605D-C3B8-41BC-BB5D-AFF7A757B488}" type="parTrans" cxnId="{F4BAED15-0901-4331-BD25-AAAA15184A8E}">
      <dgm:prSet/>
      <dgm:spPr/>
    </dgm:pt>
    <dgm:pt modelId="{82F2872E-2C2D-427F-817F-87E2280E90CF}" type="sibTrans" cxnId="{F4BAED15-0901-4331-BD25-AAAA15184A8E}">
      <dgm:prSet/>
      <dgm:spPr/>
    </dgm:pt>
    <dgm:pt modelId="{12D3BFE8-5777-44A5-A83F-FE9BDD22475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AA6A6B30-5D86-4EC0-972B-91E8097C7857}" type="parTrans" cxnId="{2EF92C1E-8668-4E3B-9F52-4E49D8DEBD43}">
      <dgm:prSet/>
      <dgm:spPr/>
    </dgm:pt>
    <dgm:pt modelId="{3A0B1742-8F8B-470E-84EC-3D40FC457266}" type="sibTrans" cxnId="{2EF92C1E-8668-4E3B-9F52-4E49D8DEBD43}">
      <dgm:prSet/>
      <dgm:spPr/>
    </dgm:pt>
    <dgm:pt modelId="{834A3C7C-9A7F-4021-95A3-999A4D289F0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Платежи МУП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45ABE824-E010-402A-838E-E92628CB5FFF}" type="parTrans" cxnId="{E827B9BE-79D1-4E6D-8E38-C2D7CC639579}">
      <dgm:prSet/>
      <dgm:spPr/>
    </dgm:pt>
    <dgm:pt modelId="{A33BFE9D-F2D9-4129-ADA5-8BCE8D78C481}" type="sibTrans" cxnId="{E827B9BE-79D1-4E6D-8E38-C2D7CC639579}">
      <dgm:prSet/>
      <dgm:spPr/>
    </dgm:pt>
    <dgm:pt modelId="{7BF2B238-14B0-4196-94F0-807524DBA24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компенсации затрат государства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0C6B41E7-2B17-41D8-B40C-406EEC41384E}" type="parTrans" cxnId="{97C16C38-8BE1-4638-B065-47DD77C292AB}">
      <dgm:prSet/>
      <dgm:spPr/>
    </dgm:pt>
    <dgm:pt modelId="{9182FD0B-9643-4017-A19E-F08A33D6E191}" type="sibTrans" cxnId="{97C16C38-8BE1-4638-B065-47DD77C292AB}">
      <dgm:prSet/>
      <dgm:spPr/>
    </dgm:pt>
    <dgm:pt modelId="{6C2EAEC1-990A-4DAE-905A-FB8CD89FC79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Плата за негативное воздействие на окружающую среду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9FF6CC5A-0C93-4436-8737-9A7277DA27C5}" type="parTrans" cxnId="{FA84EDAA-E009-4BB1-9845-4B9573A197BB}">
      <dgm:prSet/>
      <dgm:spPr/>
    </dgm:pt>
    <dgm:pt modelId="{9F3ACACC-69D8-43ED-B2DA-359181CF4777}" type="sibTrans" cxnId="{FA84EDAA-E009-4BB1-9845-4B9573A197BB}">
      <dgm:prSet/>
      <dgm:spPr/>
    </dgm:pt>
    <dgm:pt modelId="{A61A0080-F019-44F1-82FA-497F810AD4F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Доходы от реализации муниципального имущества и земельных участков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0E59EB1B-B9B8-4B82-AF3C-6CD666A79363}" type="parTrans" cxnId="{77DA29F2-56FD-4B9E-ADF4-E23367B7D2D4}">
      <dgm:prSet/>
      <dgm:spPr/>
    </dgm:pt>
    <dgm:pt modelId="{E0281BDF-1973-471D-9294-6AAB3378D2DF}" type="sibTrans" cxnId="{77DA29F2-56FD-4B9E-ADF4-E23367B7D2D4}">
      <dgm:prSet/>
      <dgm:spPr/>
    </dgm:pt>
    <dgm:pt modelId="{C2F258A6-9F30-41A3-AFCB-EFC6D06E16A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ущербы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8AD4DD22-4E56-4483-A402-F987945238E8}" type="parTrans" cxnId="{7A125C8D-EB57-452A-9D65-F74A14311267}">
      <dgm:prSet/>
      <dgm:spPr/>
    </dgm:pt>
    <dgm:pt modelId="{67169042-75DC-4FDA-BA4C-222CD42FBA26}" type="sibTrans" cxnId="{7A125C8D-EB57-452A-9D65-F74A14311267}">
      <dgm:prSet/>
      <dgm:spPr/>
    </dgm:pt>
    <dgm:pt modelId="{4813B278-F96A-4BC1-AC75-43541A4C828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0" dirty="0" smtClean="0">
              <a:latin typeface="Times New Roman" pitchFamily="18" charset="0"/>
              <a:cs typeface="Times New Roman" pitchFamily="18" charset="0"/>
            </a:rPr>
            <a:t>Прочие неналоговые доходы</a:t>
          </a:r>
          <a:endParaRPr lang="ru-RU" sz="1100" b="0" dirty="0">
            <a:latin typeface="Times New Roman" pitchFamily="18" charset="0"/>
            <a:cs typeface="Times New Roman" pitchFamily="18" charset="0"/>
          </a:endParaRPr>
        </a:p>
      </dgm:t>
    </dgm:pt>
    <dgm:pt modelId="{71A44704-D42E-4272-8902-6A3463BDB70B}" type="parTrans" cxnId="{34ECE5FD-CE61-43D0-8A17-455124EACB9C}">
      <dgm:prSet/>
      <dgm:spPr/>
    </dgm:pt>
    <dgm:pt modelId="{027E68B1-A488-41EF-9908-EA0013879524}" type="sibTrans" cxnId="{34ECE5FD-CE61-43D0-8A17-455124EACB9C}">
      <dgm:prSet/>
      <dgm:spPr/>
    </dgm:pt>
    <dgm:pt modelId="{A4BB88BC-B911-4788-9834-A86AADA07F0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200" b="0" dirty="0" smtClean="0">
              <a:latin typeface="Times New Roman" pitchFamily="18" charset="0"/>
              <a:cs typeface="Times New Roman" pitchFamily="18" charset="0"/>
            </a:rPr>
            <a:t>Субсидии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BD4125FC-F897-4A3D-9319-AF40CF4C2EF3}" type="parTrans" cxnId="{CF47778C-CE2C-4D1C-B5C1-F6C1456F2084}">
      <dgm:prSet/>
      <dgm:spPr/>
    </dgm:pt>
    <dgm:pt modelId="{404AC4E3-9479-4A0B-A078-EB2E8538064E}" type="sibTrans" cxnId="{CF47778C-CE2C-4D1C-B5C1-F6C1456F2084}">
      <dgm:prSet/>
      <dgm:spPr/>
    </dgm:pt>
    <dgm:pt modelId="{4563A9A3-4690-4A1D-AEAF-C974B8A80E7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200" b="0" dirty="0" smtClean="0">
              <a:latin typeface="Times New Roman" pitchFamily="18" charset="0"/>
              <a:cs typeface="Times New Roman" pitchFamily="18" charset="0"/>
            </a:rPr>
            <a:t>Субвенции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C88CF4C9-E475-45DC-98E8-FC204BFE7C89}" type="parTrans" cxnId="{01852209-E60D-4C6D-BA72-72CBB06E0EA9}">
      <dgm:prSet/>
      <dgm:spPr/>
    </dgm:pt>
    <dgm:pt modelId="{56C85F6D-DA33-4F95-8B78-EC6C633D46B0}" type="sibTrans" cxnId="{01852209-E60D-4C6D-BA72-72CBB06E0EA9}">
      <dgm:prSet/>
      <dgm:spPr/>
    </dgm:pt>
    <dgm:pt modelId="{15A18D45-034A-45CB-B756-3B603E267A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200" b="0" dirty="0" smtClean="0">
              <a:latin typeface="Times New Roman" pitchFamily="18" charset="0"/>
              <a:cs typeface="Times New Roman" pitchFamily="18" charset="0"/>
            </a:rPr>
            <a:t>Иные межбюджетные трансферты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C48EE630-84E5-42D8-AFD2-511B1FCFF2BD}" type="parTrans" cxnId="{6C33F0B1-B443-41ED-8C28-DC26E86256BF}">
      <dgm:prSet/>
      <dgm:spPr/>
    </dgm:pt>
    <dgm:pt modelId="{AC27778F-A2EF-43D4-8DF2-5490EEC1EFCD}" type="sibTrans" cxnId="{6C33F0B1-B443-41ED-8C28-DC26E86256BF}">
      <dgm:prSet/>
      <dgm:spPr/>
    </dgm:pt>
    <dgm:pt modelId="{77CCC6F8-8B89-4689-B441-7D4676245BD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200" b="0" dirty="0" smtClean="0">
              <a:latin typeface="Times New Roman" pitchFamily="18" charset="0"/>
              <a:cs typeface="Times New Roman" pitchFamily="18" charset="0"/>
            </a:rPr>
            <a:t>Безвозмездные поступления от физических и юридических лиц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670CC2F3-7DAD-4463-B888-87354D16425B}" type="parTrans" cxnId="{2015FA59-2D46-4E31-911E-48C327855D04}">
      <dgm:prSet/>
      <dgm:spPr/>
    </dgm:pt>
    <dgm:pt modelId="{CC2FCAA5-30EB-429C-9303-13E75C6AF35D}" type="sibTrans" cxnId="{2015FA59-2D46-4E31-911E-48C327855D04}">
      <dgm:prSet/>
      <dgm:spPr/>
    </dgm:pt>
    <dgm:pt modelId="{FB11C515-4B38-4E0A-8605-9D43FD8E3F81}" type="pres">
      <dgm:prSet presAssocID="{FF36809C-38D4-461F-9376-25106AD98D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4D9F96-2A34-445D-BD29-4E554DF82CAF}" type="pres">
      <dgm:prSet presAssocID="{73DAE2DD-8B4A-4BF6-A332-663DBDF5BD11}" presName="composite" presStyleCnt="0"/>
      <dgm:spPr/>
    </dgm:pt>
    <dgm:pt modelId="{3FE0E6A0-3AC9-4F4B-A0D9-98BE9532FDD2}" type="pres">
      <dgm:prSet presAssocID="{73DAE2DD-8B4A-4BF6-A332-663DBDF5BD1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2A3EF-2C24-45EA-B9BF-84215C3D5C08}" type="pres">
      <dgm:prSet presAssocID="{73DAE2DD-8B4A-4BF6-A332-663DBDF5BD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4551C-E484-4A81-8690-DA24172EEE55}" type="pres">
      <dgm:prSet presAssocID="{E46E4297-E0A9-4EDC-B12C-5C19915DAFCE}" presName="space" presStyleCnt="0"/>
      <dgm:spPr/>
    </dgm:pt>
    <dgm:pt modelId="{94589D0C-1002-4CBD-82D2-697B4F3F405C}" type="pres">
      <dgm:prSet presAssocID="{B003AB7C-14DE-4CAE-A353-96B9DB4128AB}" presName="composite" presStyleCnt="0"/>
      <dgm:spPr/>
    </dgm:pt>
    <dgm:pt modelId="{81D52FAF-A0D9-4908-BD66-865873C38440}" type="pres">
      <dgm:prSet presAssocID="{B003AB7C-14DE-4CAE-A353-96B9DB4128A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60A0C-F348-4D1E-A378-81ECC8641000}" type="pres">
      <dgm:prSet presAssocID="{B003AB7C-14DE-4CAE-A353-96B9DB4128A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DF436-A7B1-409D-B26F-C0D3CAB88DAC}" type="pres">
      <dgm:prSet presAssocID="{FF922B9A-89BB-4C8D-8610-17B74F78345B}" presName="space" presStyleCnt="0"/>
      <dgm:spPr/>
    </dgm:pt>
    <dgm:pt modelId="{8AE4A925-A7E2-4AFA-87DD-017094C9847B}" type="pres">
      <dgm:prSet presAssocID="{B3CB9C84-D167-441E-9468-CE93ABF3E7FB}" presName="composite" presStyleCnt="0"/>
      <dgm:spPr/>
    </dgm:pt>
    <dgm:pt modelId="{D306617A-D770-4BA9-8E27-F44CF349C7C0}" type="pres">
      <dgm:prSet presAssocID="{B3CB9C84-D167-441E-9468-CE93ABF3E7F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E47FB-2ACA-4021-BE36-866771389265}" type="pres">
      <dgm:prSet presAssocID="{B3CB9C84-D167-441E-9468-CE93ABF3E7F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773E59-5950-470D-980B-0F4897C87AA6}" srcId="{73DAE2DD-8B4A-4BF6-A332-663DBDF5BD11}" destId="{A72CB8CF-C618-4C29-8AEA-8BC4E53B1CF0}" srcOrd="6" destOrd="0" parTransId="{76F50F5E-EE5E-4CE6-A7F6-38D914623E85}" sibTransId="{DAF7552D-1C89-46A1-B79B-539FAFEB6F17}"/>
    <dgm:cxn modelId="{964B72B4-8CC0-44E1-A9A7-8E5FB6E3D451}" srcId="{FF36809C-38D4-461F-9376-25106AD98D98}" destId="{B3CB9C84-D167-441E-9468-CE93ABF3E7FB}" srcOrd="2" destOrd="0" parTransId="{9C88FB26-3B08-43C5-B9A4-563667279C59}" sibTransId="{2FF376C3-0759-4159-A8CB-30FE8E861904}"/>
    <dgm:cxn modelId="{6C33F0B1-B443-41ED-8C28-DC26E86256BF}" srcId="{B3CB9C84-D167-441E-9468-CE93ABF3E7FB}" destId="{15A18D45-034A-45CB-B756-3B603E267AD4}" srcOrd="3" destOrd="0" parTransId="{C48EE630-84E5-42D8-AFD2-511B1FCFF2BD}" sibTransId="{AC27778F-A2EF-43D4-8DF2-5490EEC1EFCD}"/>
    <dgm:cxn modelId="{3E684EAB-B672-45FC-88E6-C01748A107ED}" type="presOf" srcId="{FF36809C-38D4-461F-9376-25106AD98D98}" destId="{FB11C515-4B38-4E0A-8605-9D43FD8E3F81}" srcOrd="0" destOrd="0" presId="urn:microsoft.com/office/officeart/2005/8/layout/hList1"/>
    <dgm:cxn modelId="{3F28C149-CFD8-45FD-8836-7D38B695B18A}" type="presOf" srcId="{12D3BFE8-5777-44A5-A83F-FE9BDD22475A}" destId="{48360A0C-F348-4D1E-A378-81ECC8641000}" srcOrd="0" destOrd="1" presId="urn:microsoft.com/office/officeart/2005/8/layout/hList1"/>
    <dgm:cxn modelId="{DB087AA0-299D-4601-B1E9-4E10668BD350}" srcId="{B3CB9C84-D167-441E-9468-CE93ABF3E7FB}" destId="{854EF80F-8AAD-45B2-90FB-01F2B6C1A05D}" srcOrd="0" destOrd="0" parTransId="{F8C1B161-3B73-4453-83D9-0D7DB8A46F01}" sibTransId="{65CB0318-F06A-439B-A868-FD9F511BDEAE}"/>
    <dgm:cxn modelId="{A066509D-BE7A-4CE0-B90A-82ECC3D0DA63}" type="presOf" srcId="{A4BB88BC-B911-4788-9834-A86AADA07F04}" destId="{81AE47FB-2ACA-4021-BE36-866771389265}" srcOrd="0" destOrd="1" presId="urn:microsoft.com/office/officeart/2005/8/layout/hList1"/>
    <dgm:cxn modelId="{9DC46D8B-3A7A-4CC8-A3A4-5D8B1E29B387}" type="presOf" srcId="{77CCC6F8-8B89-4689-B441-7D4676245BDF}" destId="{81AE47FB-2ACA-4021-BE36-866771389265}" srcOrd="0" destOrd="4" presId="urn:microsoft.com/office/officeart/2005/8/layout/hList1"/>
    <dgm:cxn modelId="{FED13C88-A9E5-4760-A336-311727D4C217}" srcId="{73DAE2DD-8B4A-4BF6-A332-663DBDF5BD11}" destId="{7D048804-CC81-4C92-8A48-069D46808878}" srcOrd="1" destOrd="0" parTransId="{79889503-5F05-4449-AD20-0BAF8A21AA20}" sibTransId="{A5FC99DC-5311-421F-ADD3-E0D6D7777EC6}"/>
    <dgm:cxn modelId="{7095E78B-6677-45DD-9E11-9BA96A9BE1C2}" srcId="{FF36809C-38D4-461F-9376-25106AD98D98}" destId="{73DAE2DD-8B4A-4BF6-A332-663DBDF5BD11}" srcOrd="0" destOrd="0" parTransId="{78B357C1-3566-4912-B891-DC751F2356DA}" sibTransId="{E46E4297-E0A9-4EDC-B12C-5C19915DAFCE}"/>
    <dgm:cxn modelId="{A926C04F-E981-48AE-A337-17C5A3F98C5A}" type="presOf" srcId="{B3CB9C84-D167-441E-9468-CE93ABF3E7FB}" destId="{D306617A-D770-4BA9-8E27-F44CF349C7C0}" srcOrd="0" destOrd="0" presId="urn:microsoft.com/office/officeart/2005/8/layout/hList1"/>
    <dgm:cxn modelId="{CC3671E5-4D5E-4C7A-AF85-92BA6564DB99}" type="presOf" srcId="{E4961C51-CD55-471D-9D45-6F0BC66B57A8}" destId="{B712A3EF-2C24-45EA-B9BF-84215C3D5C08}" srcOrd="0" destOrd="5" presId="urn:microsoft.com/office/officeart/2005/8/layout/hList1"/>
    <dgm:cxn modelId="{A14D31BB-4E2C-4DD5-891B-7B35B71CE011}" type="presOf" srcId="{7D048804-CC81-4C92-8A48-069D46808878}" destId="{B712A3EF-2C24-45EA-B9BF-84215C3D5C08}" srcOrd="0" destOrd="1" presId="urn:microsoft.com/office/officeart/2005/8/layout/hList1"/>
    <dgm:cxn modelId="{54CC8B8A-9280-4C94-A781-86221AA5613E}" type="presOf" srcId="{4563A9A3-4690-4A1D-AEAF-C974B8A80E75}" destId="{81AE47FB-2ACA-4021-BE36-866771389265}" srcOrd="0" destOrd="2" presId="urn:microsoft.com/office/officeart/2005/8/layout/hList1"/>
    <dgm:cxn modelId="{6998D728-8394-4435-AEE5-E9C39445970F}" type="presOf" srcId="{4813B278-F96A-4BC1-AC75-43541A4C828B}" destId="{48360A0C-F348-4D1E-A378-81ECC8641000}" srcOrd="0" destOrd="7" presId="urn:microsoft.com/office/officeart/2005/8/layout/hList1"/>
    <dgm:cxn modelId="{1819A778-B3A7-46D3-8CF5-2F3D7709BC60}" srcId="{73DAE2DD-8B4A-4BF6-A332-663DBDF5BD11}" destId="{247D41AB-D753-4725-B0C6-079E8EDA59CD}" srcOrd="7" destOrd="0" parTransId="{9B3AAF18-8DE6-4E71-8722-56DE5B64053D}" sibTransId="{44C7647B-1F53-4D71-A90F-72B53C55E38F}"/>
    <dgm:cxn modelId="{6819B7BA-EE1E-45CF-A5AF-17D1368C46F7}" srcId="{73DAE2DD-8B4A-4BF6-A332-663DBDF5BD11}" destId="{8C2E408C-B4D8-4CA7-BDD7-2AD6293B4CB0}" srcOrd="2" destOrd="0" parTransId="{1EB20D15-E221-4681-B3F6-35C0F27ADC49}" sibTransId="{748954AF-C1A8-476F-9886-6BBC596DDBD6}"/>
    <dgm:cxn modelId="{39A32E34-F38E-46AC-9B15-58178D324DA5}" type="presOf" srcId="{B5F1338E-EEC1-46DD-B189-41623B4AC46F}" destId="{B712A3EF-2C24-45EA-B9BF-84215C3D5C08}" srcOrd="0" destOrd="0" presId="urn:microsoft.com/office/officeart/2005/8/layout/hList1"/>
    <dgm:cxn modelId="{FA84EDAA-E009-4BB1-9845-4B9573A197BB}" srcId="{B003AB7C-14DE-4CAE-A353-96B9DB4128AB}" destId="{6C2EAEC1-990A-4DAE-905A-FB8CD89FC79B}" srcOrd="4" destOrd="0" parTransId="{9FF6CC5A-0C93-4436-8737-9A7277DA27C5}" sibTransId="{9F3ACACC-69D8-43ED-B2DA-359181CF4777}"/>
    <dgm:cxn modelId="{F4BAED15-0901-4331-BD25-AAAA15184A8E}" srcId="{73DAE2DD-8B4A-4BF6-A332-663DBDF5BD11}" destId="{DC03E8A2-D30E-4172-A308-CB45FD6AC7E0}" srcOrd="4" destOrd="0" parTransId="{7EB7605D-C3B8-41BC-BB5D-AFF7A757B488}" sibTransId="{82F2872E-2C2D-427F-817F-87E2280E90CF}"/>
    <dgm:cxn modelId="{22E2AA57-C399-41A4-8047-C46D9E94B961}" type="presOf" srcId="{15A18D45-034A-45CB-B756-3B603E267AD4}" destId="{81AE47FB-2ACA-4021-BE36-866771389265}" srcOrd="0" destOrd="3" presId="urn:microsoft.com/office/officeart/2005/8/layout/hList1"/>
    <dgm:cxn modelId="{7ECEE3BB-F97F-49BC-9E1C-7C4B5F391C8E}" type="presOf" srcId="{7BF2B238-14B0-4196-94F0-807524DBA241}" destId="{48360A0C-F348-4D1E-A378-81ECC8641000}" srcOrd="0" destOrd="3" presId="urn:microsoft.com/office/officeart/2005/8/layout/hList1"/>
    <dgm:cxn modelId="{D8237B52-9D83-4534-9452-FCD0B16A5B89}" type="presOf" srcId="{834A3C7C-9A7F-4021-95A3-999A4D289F01}" destId="{48360A0C-F348-4D1E-A378-81ECC8641000}" srcOrd="0" destOrd="2" presId="urn:microsoft.com/office/officeart/2005/8/layout/hList1"/>
    <dgm:cxn modelId="{CD6F7564-C0D9-4064-8747-9FA96C9E4C2B}" srcId="{73DAE2DD-8B4A-4BF6-A332-663DBDF5BD11}" destId="{E4961C51-CD55-471D-9D45-6F0BC66B57A8}" srcOrd="5" destOrd="0" parTransId="{4D3B61ED-A2F8-476A-A30D-0E0F5E992EE5}" sibTransId="{6ADCF1C5-3105-4ECF-855F-396B779A51A7}"/>
    <dgm:cxn modelId="{77DA29F2-56FD-4B9E-ADF4-E23367B7D2D4}" srcId="{B003AB7C-14DE-4CAE-A353-96B9DB4128AB}" destId="{A61A0080-F019-44F1-82FA-497F810AD4F4}" srcOrd="5" destOrd="0" parTransId="{0E59EB1B-B9B8-4B82-AF3C-6CD666A79363}" sibTransId="{E0281BDF-1973-471D-9294-6AAB3378D2DF}"/>
    <dgm:cxn modelId="{03160D83-8625-421A-BB77-DDDF6B1EFBDB}" type="presOf" srcId="{A61A0080-F019-44F1-82FA-497F810AD4F4}" destId="{48360A0C-F348-4D1E-A378-81ECC8641000}" srcOrd="0" destOrd="5" presId="urn:microsoft.com/office/officeart/2005/8/layout/hList1"/>
    <dgm:cxn modelId="{565C7A58-5AAE-4131-A42A-8FCD63E0789A}" type="presOf" srcId="{A72CB8CF-C618-4C29-8AEA-8BC4E53B1CF0}" destId="{B712A3EF-2C24-45EA-B9BF-84215C3D5C08}" srcOrd="0" destOrd="6" presId="urn:microsoft.com/office/officeart/2005/8/layout/hList1"/>
    <dgm:cxn modelId="{97C16C38-8BE1-4638-B065-47DD77C292AB}" srcId="{B003AB7C-14DE-4CAE-A353-96B9DB4128AB}" destId="{7BF2B238-14B0-4196-94F0-807524DBA241}" srcOrd="3" destOrd="0" parTransId="{0C6B41E7-2B17-41D8-B40C-406EEC41384E}" sibTransId="{9182FD0B-9643-4017-A19E-F08A33D6E191}"/>
    <dgm:cxn modelId="{2015FA59-2D46-4E31-911E-48C327855D04}" srcId="{B3CB9C84-D167-441E-9468-CE93ABF3E7FB}" destId="{77CCC6F8-8B89-4689-B441-7D4676245BDF}" srcOrd="4" destOrd="0" parTransId="{670CC2F3-7DAD-4463-B888-87354D16425B}" sibTransId="{CC2FCAA5-30EB-429C-9303-13E75C6AF35D}"/>
    <dgm:cxn modelId="{2E453AAA-F033-4E6A-8B2C-B2497F1AFCAC}" type="presOf" srcId="{6C2EAEC1-990A-4DAE-905A-FB8CD89FC79B}" destId="{48360A0C-F348-4D1E-A378-81ECC8641000}" srcOrd="0" destOrd="4" presId="urn:microsoft.com/office/officeart/2005/8/layout/hList1"/>
    <dgm:cxn modelId="{98481796-7AA8-4E1C-BA02-02A72DD4DB50}" type="presOf" srcId="{8C2E408C-B4D8-4CA7-BDD7-2AD6293B4CB0}" destId="{B712A3EF-2C24-45EA-B9BF-84215C3D5C08}" srcOrd="0" destOrd="2" presId="urn:microsoft.com/office/officeart/2005/8/layout/hList1"/>
    <dgm:cxn modelId="{E445D6F1-967D-474F-BF2C-5C87BA08CB27}" type="presOf" srcId="{E70784EE-BEFC-4975-BC11-69A570B94FB5}" destId="{B712A3EF-2C24-45EA-B9BF-84215C3D5C08}" srcOrd="0" destOrd="3" presId="urn:microsoft.com/office/officeart/2005/8/layout/hList1"/>
    <dgm:cxn modelId="{BA53B586-2D51-46FF-9A55-5E11BC752D2A}" srcId="{73DAE2DD-8B4A-4BF6-A332-663DBDF5BD11}" destId="{E70784EE-BEFC-4975-BC11-69A570B94FB5}" srcOrd="3" destOrd="0" parTransId="{50718837-E5CB-4D3D-A9EF-39A5ACBA79E8}" sibTransId="{1A03B67D-6023-4D35-96EE-A5E7C5328F9E}"/>
    <dgm:cxn modelId="{0F4C765C-8190-4B55-B852-7774A9377035}" type="presOf" srcId="{B003AB7C-14DE-4CAE-A353-96B9DB4128AB}" destId="{81D52FAF-A0D9-4908-BD66-865873C38440}" srcOrd="0" destOrd="0" presId="urn:microsoft.com/office/officeart/2005/8/layout/hList1"/>
    <dgm:cxn modelId="{34ECE5FD-CE61-43D0-8A17-455124EACB9C}" srcId="{B003AB7C-14DE-4CAE-A353-96B9DB4128AB}" destId="{4813B278-F96A-4BC1-AC75-43541A4C828B}" srcOrd="7" destOrd="0" parTransId="{71A44704-D42E-4272-8902-6A3463BDB70B}" sibTransId="{027E68B1-A488-41EF-9908-EA0013879524}"/>
    <dgm:cxn modelId="{6C37E9E4-3752-4AA3-AE7F-0C61E1E2D21C}" srcId="{B003AB7C-14DE-4CAE-A353-96B9DB4128AB}" destId="{9CA43A13-99B3-4E02-84C7-3FD2754EBCB9}" srcOrd="0" destOrd="0" parTransId="{339E65F6-830C-48A5-B69B-79B44E6C0764}" sibTransId="{72983171-B569-4931-86BE-24287E3FDEB3}"/>
    <dgm:cxn modelId="{8B0B0B04-C499-46A1-A008-88658080B0A6}" type="presOf" srcId="{73DAE2DD-8B4A-4BF6-A332-663DBDF5BD11}" destId="{3FE0E6A0-3AC9-4F4B-A0D9-98BE9532FDD2}" srcOrd="0" destOrd="0" presId="urn:microsoft.com/office/officeart/2005/8/layout/hList1"/>
    <dgm:cxn modelId="{7DA550E8-7ECB-4BAA-A652-D4F230671668}" type="presOf" srcId="{247D41AB-D753-4725-B0C6-079E8EDA59CD}" destId="{B712A3EF-2C24-45EA-B9BF-84215C3D5C08}" srcOrd="0" destOrd="7" presId="urn:microsoft.com/office/officeart/2005/8/layout/hList1"/>
    <dgm:cxn modelId="{2EF92C1E-8668-4E3B-9F52-4E49D8DEBD43}" srcId="{B003AB7C-14DE-4CAE-A353-96B9DB4128AB}" destId="{12D3BFE8-5777-44A5-A83F-FE9BDD22475A}" srcOrd="1" destOrd="0" parTransId="{AA6A6B30-5D86-4EC0-972B-91E8097C7857}" sibTransId="{3A0B1742-8F8B-470E-84EC-3D40FC457266}"/>
    <dgm:cxn modelId="{CF47778C-CE2C-4D1C-B5C1-F6C1456F2084}" srcId="{B3CB9C84-D167-441E-9468-CE93ABF3E7FB}" destId="{A4BB88BC-B911-4788-9834-A86AADA07F04}" srcOrd="1" destOrd="0" parTransId="{BD4125FC-F897-4A3D-9319-AF40CF4C2EF3}" sibTransId="{404AC4E3-9479-4A0B-A078-EB2E8538064E}"/>
    <dgm:cxn modelId="{8D7F52C9-4532-41A5-8B97-2DA7DC18A4F7}" type="presOf" srcId="{854EF80F-8AAD-45B2-90FB-01F2B6C1A05D}" destId="{81AE47FB-2ACA-4021-BE36-866771389265}" srcOrd="0" destOrd="0" presId="urn:microsoft.com/office/officeart/2005/8/layout/hList1"/>
    <dgm:cxn modelId="{3FD1AD71-5A5D-4BCA-BAF5-8CA52E3ED664}" type="presOf" srcId="{DC03E8A2-D30E-4172-A308-CB45FD6AC7E0}" destId="{B712A3EF-2C24-45EA-B9BF-84215C3D5C08}" srcOrd="0" destOrd="4" presId="urn:microsoft.com/office/officeart/2005/8/layout/hList1"/>
    <dgm:cxn modelId="{8E2C0A3B-5EC9-4A8C-B6EC-22221F4A5A05}" type="presOf" srcId="{9CA43A13-99B3-4E02-84C7-3FD2754EBCB9}" destId="{48360A0C-F348-4D1E-A378-81ECC8641000}" srcOrd="0" destOrd="0" presId="urn:microsoft.com/office/officeart/2005/8/layout/hList1"/>
    <dgm:cxn modelId="{B881C0B9-3303-4F3B-B08A-8927DE1BBA5C}" srcId="{73DAE2DD-8B4A-4BF6-A332-663DBDF5BD11}" destId="{B5F1338E-EEC1-46DD-B189-41623B4AC46F}" srcOrd="0" destOrd="0" parTransId="{86DA9D1E-47E4-45C5-8E44-DDA01AA9700E}" sibTransId="{FB964898-30AF-4A29-9DDC-FC6F606C5E4E}"/>
    <dgm:cxn modelId="{02B3D3DA-B1F0-4DC7-8E7B-D56CDBAE2BF3}" srcId="{FF36809C-38D4-461F-9376-25106AD98D98}" destId="{B003AB7C-14DE-4CAE-A353-96B9DB4128AB}" srcOrd="1" destOrd="0" parTransId="{12890151-1075-4BCB-BAE2-409CC029CF28}" sibTransId="{FF922B9A-89BB-4C8D-8610-17B74F78345B}"/>
    <dgm:cxn modelId="{01852209-E60D-4C6D-BA72-72CBB06E0EA9}" srcId="{B3CB9C84-D167-441E-9468-CE93ABF3E7FB}" destId="{4563A9A3-4690-4A1D-AEAF-C974B8A80E75}" srcOrd="2" destOrd="0" parTransId="{C88CF4C9-E475-45DC-98E8-FC204BFE7C89}" sibTransId="{56C85F6D-DA33-4F95-8B78-EC6C633D46B0}"/>
    <dgm:cxn modelId="{E827B9BE-79D1-4E6D-8E38-C2D7CC639579}" srcId="{B003AB7C-14DE-4CAE-A353-96B9DB4128AB}" destId="{834A3C7C-9A7F-4021-95A3-999A4D289F01}" srcOrd="2" destOrd="0" parTransId="{45ABE824-E010-402A-838E-E92628CB5FFF}" sibTransId="{A33BFE9D-F2D9-4129-ADA5-8BCE8D78C481}"/>
    <dgm:cxn modelId="{7A125C8D-EB57-452A-9D65-F74A14311267}" srcId="{B003AB7C-14DE-4CAE-A353-96B9DB4128AB}" destId="{C2F258A6-9F30-41A3-AFCB-EFC6D06E16A7}" srcOrd="6" destOrd="0" parTransId="{8AD4DD22-4E56-4483-A402-F987945238E8}" sibTransId="{67169042-75DC-4FDA-BA4C-222CD42FBA26}"/>
    <dgm:cxn modelId="{013112B6-9E69-4D26-91B2-8C68587A9550}" type="presOf" srcId="{C2F258A6-9F30-41A3-AFCB-EFC6D06E16A7}" destId="{48360A0C-F348-4D1E-A378-81ECC8641000}" srcOrd="0" destOrd="6" presId="urn:microsoft.com/office/officeart/2005/8/layout/hList1"/>
    <dgm:cxn modelId="{CD69C578-95EA-4912-A560-DF6CA0F8E088}" type="presParOf" srcId="{FB11C515-4B38-4E0A-8605-9D43FD8E3F81}" destId="{BE4D9F96-2A34-445D-BD29-4E554DF82CAF}" srcOrd="0" destOrd="0" presId="urn:microsoft.com/office/officeart/2005/8/layout/hList1"/>
    <dgm:cxn modelId="{62CB3C26-4F79-481F-9430-BDD7682249F3}" type="presParOf" srcId="{BE4D9F96-2A34-445D-BD29-4E554DF82CAF}" destId="{3FE0E6A0-3AC9-4F4B-A0D9-98BE9532FDD2}" srcOrd="0" destOrd="0" presId="urn:microsoft.com/office/officeart/2005/8/layout/hList1"/>
    <dgm:cxn modelId="{2571F220-D3AA-40E2-B924-95FFA2AF2EEE}" type="presParOf" srcId="{BE4D9F96-2A34-445D-BD29-4E554DF82CAF}" destId="{B712A3EF-2C24-45EA-B9BF-84215C3D5C08}" srcOrd="1" destOrd="0" presId="urn:microsoft.com/office/officeart/2005/8/layout/hList1"/>
    <dgm:cxn modelId="{65E07443-B356-45CA-9E2D-E1A5969F943E}" type="presParOf" srcId="{FB11C515-4B38-4E0A-8605-9D43FD8E3F81}" destId="{FE84551C-E484-4A81-8690-DA24172EEE55}" srcOrd="1" destOrd="0" presId="urn:microsoft.com/office/officeart/2005/8/layout/hList1"/>
    <dgm:cxn modelId="{272669DE-2762-48E5-8983-E7F07DDE50D2}" type="presParOf" srcId="{FB11C515-4B38-4E0A-8605-9D43FD8E3F81}" destId="{94589D0C-1002-4CBD-82D2-697B4F3F405C}" srcOrd="2" destOrd="0" presId="urn:microsoft.com/office/officeart/2005/8/layout/hList1"/>
    <dgm:cxn modelId="{659E75B3-F63F-4909-89D9-459DE417B471}" type="presParOf" srcId="{94589D0C-1002-4CBD-82D2-697B4F3F405C}" destId="{81D52FAF-A0D9-4908-BD66-865873C38440}" srcOrd="0" destOrd="0" presId="urn:microsoft.com/office/officeart/2005/8/layout/hList1"/>
    <dgm:cxn modelId="{F6B5DD49-6B83-4457-BF35-D4E42317AA82}" type="presParOf" srcId="{94589D0C-1002-4CBD-82D2-697B4F3F405C}" destId="{48360A0C-F348-4D1E-A378-81ECC8641000}" srcOrd="1" destOrd="0" presId="urn:microsoft.com/office/officeart/2005/8/layout/hList1"/>
    <dgm:cxn modelId="{5E811EFE-813F-48A5-89F4-F38C3AF8FD01}" type="presParOf" srcId="{FB11C515-4B38-4E0A-8605-9D43FD8E3F81}" destId="{190DF436-A7B1-409D-B26F-C0D3CAB88DAC}" srcOrd="3" destOrd="0" presId="urn:microsoft.com/office/officeart/2005/8/layout/hList1"/>
    <dgm:cxn modelId="{8A3FF92C-0FCC-4100-AFDE-0937C9CD8A89}" type="presParOf" srcId="{FB11C515-4B38-4E0A-8605-9D43FD8E3F81}" destId="{8AE4A925-A7E2-4AFA-87DD-017094C9847B}" srcOrd="4" destOrd="0" presId="urn:microsoft.com/office/officeart/2005/8/layout/hList1"/>
    <dgm:cxn modelId="{C2685E4A-4F41-4081-97A6-CB8E2CD9E176}" type="presParOf" srcId="{8AE4A925-A7E2-4AFA-87DD-017094C9847B}" destId="{D306617A-D770-4BA9-8E27-F44CF349C7C0}" srcOrd="0" destOrd="0" presId="urn:microsoft.com/office/officeart/2005/8/layout/hList1"/>
    <dgm:cxn modelId="{0F5BAE3C-69B2-4B6C-853B-0D210D312699}" type="presParOf" srcId="{8AE4A925-A7E2-4AFA-87DD-017094C9847B}" destId="{81AE47FB-2ACA-4021-BE36-866771389265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FC176-2BFD-41C1-A6A2-4B92166C609E}" type="doc">
      <dgm:prSet loTypeId="urn:microsoft.com/office/officeart/2005/8/layout/l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807B818-DBB2-431F-9C9D-9A84079D1AD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ФЕДЕРАЛЬНЫЕ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НАЛОГИ И СБОРЫ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BE8AC48-012F-4B92-B1B9-6BDA7D13569B}" type="parTrans" cxnId="{95DA8B96-C33A-429C-9D00-1AB1D38C3EBF}">
      <dgm:prSet/>
      <dgm:spPr/>
      <dgm:t>
        <a:bodyPr/>
        <a:lstStyle/>
        <a:p>
          <a:endParaRPr lang="ru-RU"/>
        </a:p>
      </dgm:t>
    </dgm:pt>
    <dgm:pt modelId="{0B646054-0063-42AA-8350-EFE53721D0EA}" type="sibTrans" cxnId="{95DA8B96-C33A-429C-9D00-1AB1D38C3EBF}">
      <dgm:prSet/>
      <dgm:spPr/>
      <dgm:t>
        <a:bodyPr/>
        <a:lstStyle/>
        <a:p>
          <a:endParaRPr lang="ru-RU"/>
        </a:p>
      </dgm:t>
    </dgm:pt>
    <dgm:pt modelId="{9650C196-ED1A-4863-8B13-B0C95466DFC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noFill/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Налог на доходы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физических лиц;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Акцизы;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Госпошлина;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Специальные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налоговые режимы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1BAC4F9-E7E4-4A7A-BADF-C8F7A76626E0}" type="parTrans" cxnId="{D3E52C73-3DF5-4B10-BD76-EAF177ECC293}">
      <dgm:prSet/>
      <dgm:spPr>
        <a:solidFill>
          <a:srgbClr val="00B0F0"/>
        </a:solidFill>
        <a:ln>
          <a:solidFill>
            <a:srgbClr val="FFA7A7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 dirty="0"/>
        </a:p>
      </dgm:t>
    </dgm:pt>
    <dgm:pt modelId="{B6B36F23-27D4-430C-98E9-999692B9441B}" type="sibTrans" cxnId="{D3E52C73-3DF5-4B10-BD76-EAF177ECC293}">
      <dgm:prSet/>
      <dgm:spPr/>
      <dgm:t>
        <a:bodyPr/>
        <a:lstStyle/>
        <a:p>
          <a:endParaRPr lang="ru-RU"/>
        </a:p>
      </dgm:t>
    </dgm:pt>
    <dgm:pt modelId="{EB94BD30-5B37-473C-A6B3-9AD98598216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МЕСТНЫЕ НАЛОГИ</a:t>
          </a:r>
        </a:p>
      </dgm:t>
    </dgm:pt>
    <dgm:pt modelId="{39FB2EAC-4DAD-4D24-9A7B-8FDFCF86CC17}" type="parTrans" cxnId="{3E5BF7AE-B9EE-4669-BCA6-349E5EEEA0EB}">
      <dgm:prSet/>
      <dgm:spPr/>
      <dgm:t>
        <a:bodyPr/>
        <a:lstStyle/>
        <a:p>
          <a:endParaRPr lang="ru-RU"/>
        </a:p>
      </dgm:t>
    </dgm:pt>
    <dgm:pt modelId="{F86A1DF5-31E2-4770-BE4A-C2D992BF6CEB}" type="sibTrans" cxnId="{3E5BF7AE-B9EE-4669-BCA6-349E5EEEA0EB}">
      <dgm:prSet/>
      <dgm:spPr/>
      <dgm:t>
        <a:bodyPr/>
        <a:lstStyle/>
        <a:p>
          <a:endParaRPr lang="ru-RU"/>
        </a:p>
      </dgm:t>
    </dgm:pt>
    <dgm:pt modelId="{006D8A69-B1ED-42DA-BC8A-9F2DF660D95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Налог на имущество физических лиц;</a:t>
          </a:r>
        </a:p>
        <a:p>
          <a:pPr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Земельный налог</a:t>
          </a:r>
        </a:p>
      </dgm:t>
    </dgm:pt>
    <dgm:pt modelId="{F4A1F5C3-39FA-43E1-B968-968E1CC04A7A}" type="parTrans" cxnId="{D37705E5-DF55-4AD6-ADCE-61763EB5650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 dirty="0"/>
        </a:p>
      </dgm:t>
    </dgm:pt>
    <dgm:pt modelId="{45F6A4AC-50AE-4A0F-83D4-4A63DBBBAE4A}" type="sibTrans" cxnId="{D37705E5-DF55-4AD6-ADCE-61763EB5650A}">
      <dgm:prSet/>
      <dgm:spPr/>
      <dgm:t>
        <a:bodyPr/>
        <a:lstStyle/>
        <a:p>
          <a:endParaRPr lang="ru-RU"/>
        </a:p>
      </dgm:t>
    </dgm:pt>
    <dgm:pt modelId="{891BF925-ACC5-4E2D-8366-3559EF090E50}" type="pres">
      <dgm:prSet presAssocID="{84BFC176-2BFD-41C1-A6A2-4B92166C60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2641F4-9B41-41DD-BCBE-E99C1CCAAE25}" type="pres">
      <dgm:prSet presAssocID="{2807B818-DBB2-431F-9C9D-9A84079D1ADB}" presName="vertFlow" presStyleCnt="0"/>
      <dgm:spPr/>
    </dgm:pt>
    <dgm:pt modelId="{E5B3A4F9-A58C-41D1-B0CC-B3FC2026323E}" type="pres">
      <dgm:prSet presAssocID="{2807B818-DBB2-431F-9C9D-9A84079D1ADB}" presName="header" presStyleLbl="node1" presStyleIdx="0" presStyleCnt="2" custScaleY="69658" custLinFactY="-21609" custLinFactNeighborX="1743" custLinFactNeighborY="-100000"/>
      <dgm:spPr/>
      <dgm:t>
        <a:bodyPr/>
        <a:lstStyle/>
        <a:p>
          <a:endParaRPr lang="ru-RU"/>
        </a:p>
      </dgm:t>
    </dgm:pt>
    <dgm:pt modelId="{CB9F6AB6-5971-4085-B5C7-1F8FF1B7EF6D}" type="pres">
      <dgm:prSet presAssocID="{81BAC4F9-E7E4-4A7A-BADF-C8F7A76626E0}" presName="parTrans" presStyleLbl="sibTrans2D1" presStyleIdx="0" presStyleCnt="2"/>
      <dgm:spPr/>
      <dgm:t>
        <a:bodyPr/>
        <a:lstStyle/>
        <a:p>
          <a:endParaRPr lang="ru-RU"/>
        </a:p>
      </dgm:t>
    </dgm:pt>
    <dgm:pt modelId="{C1C5305D-5F7C-41EE-A05D-1412730F5ADA}" type="pres">
      <dgm:prSet presAssocID="{9650C196-ED1A-4863-8B13-B0C95466DFCE}" presName="child" presStyleLbl="alignAccFollowNode1" presStyleIdx="0" presStyleCnt="2" custScaleX="109037" custScaleY="205460" custLinFactY="-1827" custLinFactNeighborX="17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25B42-4397-4FE5-AD00-832AA4EA5BAF}" type="pres">
      <dgm:prSet presAssocID="{2807B818-DBB2-431F-9C9D-9A84079D1ADB}" presName="hSp" presStyleCnt="0"/>
      <dgm:spPr/>
    </dgm:pt>
    <dgm:pt modelId="{BF1CF00F-61DC-46C9-AE99-A5CFF8EC220D}" type="pres">
      <dgm:prSet presAssocID="{EB94BD30-5B37-473C-A6B3-9AD985982168}" presName="vertFlow" presStyleCnt="0"/>
      <dgm:spPr/>
    </dgm:pt>
    <dgm:pt modelId="{A9BD31CA-6F5B-4949-A323-3C79F004B51C}" type="pres">
      <dgm:prSet presAssocID="{EB94BD30-5B37-473C-A6B3-9AD985982168}" presName="header" presStyleLbl="node1" presStyleIdx="1" presStyleCnt="2" custScaleY="69658" custLinFactY="-21609" custLinFactNeighborX="-808" custLinFactNeighborY="-100000"/>
      <dgm:spPr/>
      <dgm:t>
        <a:bodyPr/>
        <a:lstStyle/>
        <a:p>
          <a:endParaRPr lang="ru-RU"/>
        </a:p>
      </dgm:t>
    </dgm:pt>
    <dgm:pt modelId="{EDAEAA0E-3E22-4F60-8F70-AC663213725D}" type="pres">
      <dgm:prSet presAssocID="{F4A1F5C3-39FA-43E1-B968-968E1CC04A7A}" presName="parTrans" presStyleLbl="sibTrans2D1" presStyleIdx="1" presStyleCnt="2"/>
      <dgm:spPr/>
      <dgm:t>
        <a:bodyPr/>
        <a:lstStyle/>
        <a:p>
          <a:endParaRPr lang="ru-RU"/>
        </a:p>
      </dgm:t>
    </dgm:pt>
    <dgm:pt modelId="{98BBA4FA-CE49-4F0F-A6E6-84672AB8C3C6}" type="pres">
      <dgm:prSet presAssocID="{006D8A69-B1ED-42DA-BC8A-9F2DF660D95C}" presName="child" presStyleLbl="alignAccFollowNode1" presStyleIdx="1" presStyleCnt="2" custScaleX="109088" custScaleY="112663" custLinFactNeighborX="-808" custLinFactNeighborY="-83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E52C73-3DF5-4B10-BD76-EAF177ECC293}" srcId="{2807B818-DBB2-431F-9C9D-9A84079D1ADB}" destId="{9650C196-ED1A-4863-8B13-B0C95466DFCE}" srcOrd="0" destOrd="0" parTransId="{81BAC4F9-E7E4-4A7A-BADF-C8F7A76626E0}" sibTransId="{B6B36F23-27D4-430C-98E9-999692B9441B}"/>
    <dgm:cxn modelId="{E74E1103-E27A-4324-BE43-84CA235463A9}" type="presOf" srcId="{9650C196-ED1A-4863-8B13-B0C95466DFCE}" destId="{C1C5305D-5F7C-41EE-A05D-1412730F5ADA}" srcOrd="0" destOrd="0" presId="urn:microsoft.com/office/officeart/2005/8/layout/lProcess1"/>
    <dgm:cxn modelId="{3E5BF7AE-B9EE-4669-BCA6-349E5EEEA0EB}" srcId="{84BFC176-2BFD-41C1-A6A2-4B92166C609E}" destId="{EB94BD30-5B37-473C-A6B3-9AD985982168}" srcOrd="1" destOrd="0" parTransId="{39FB2EAC-4DAD-4D24-9A7B-8FDFCF86CC17}" sibTransId="{F86A1DF5-31E2-4770-BE4A-C2D992BF6CEB}"/>
    <dgm:cxn modelId="{99CC1E70-AEC3-4C50-9F8A-AA32CC4E8CF1}" type="presOf" srcId="{2807B818-DBB2-431F-9C9D-9A84079D1ADB}" destId="{E5B3A4F9-A58C-41D1-B0CC-B3FC2026323E}" srcOrd="0" destOrd="0" presId="urn:microsoft.com/office/officeart/2005/8/layout/lProcess1"/>
    <dgm:cxn modelId="{F089C68F-8537-4008-989E-9F64EB5C5CC1}" type="presOf" srcId="{81BAC4F9-E7E4-4A7A-BADF-C8F7A76626E0}" destId="{CB9F6AB6-5971-4085-B5C7-1F8FF1B7EF6D}" srcOrd="0" destOrd="0" presId="urn:microsoft.com/office/officeart/2005/8/layout/lProcess1"/>
    <dgm:cxn modelId="{3FB7B602-2607-4F22-BBA5-914B8F65B481}" type="presOf" srcId="{006D8A69-B1ED-42DA-BC8A-9F2DF660D95C}" destId="{98BBA4FA-CE49-4F0F-A6E6-84672AB8C3C6}" srcOrd="0" destOrd="0" presId="urn:microsoft.com/office/officeart/2005/8/layout/lProcess1"/>
    <dgm:cxn modelId="{0EF46974-440C-4D6F-8F13-30FD4378582B}" type="presOf" srcId="{84BFC176-2BFD-41C1-A6A2-4B92166C609E}" destId="{891BF925-ACC5-4E2D-8366-3559EF090E50}" srcOrd="0" destOrd="0" presId="urn:microsoft.com/office/officeart/2005/8/layout/lProcess1"/>
    <dgm:cxn modelId="{0CCAC3D5-9536-4A0A-9BB6-E5A46D9A5576}" type="presOf" srcId="{F4A1F5C3-39FA-43E1-B968-968E1CC04A7A}" destId="{EDAEAA0E-3E22-4F60-8F70-AC663213725D}" srcOrd="0" destOrd="0" presId="urn:microsoft.com/office/officeart/2005/8/layout/lProcess1"/>
    <dgm:cxn modelId="{95DA8B96-C33A-429C-9D00-1AB1D38C3EBF}" srcId="{84BFC176-2BFD-41C1-A6A2-4B92166C609E}" destId="{2807B818-DBB2-431F-9C9D-9A84079D1ADB}" srcOrd="0" destOrd="0" parTransId="{CBE8AC48-012F-4B92-B1B9-6BDA7D13569B}" sibTransId="{0B646054-0063-42AA-8350-EFE53721D0EA}"/>
    <dgm:cxn modelId="{D37705E5-DF55-4AD6-ADCE-61763EB5650A}" srcId="{EB94BD30-5B37-473C-A6B3-9AD985982168}" destId="{006D8A69-B1ED-42DA-BC8A-9F2DF660D95C}" srcOrd="0" destOrd="0" parTransId="{F4A1F5C3-39FA-43E1-B968-968E1CC04A7A}" sibTransId="{45F6A4AC-50AE-4A0F-83D4-4A63DBBBAE4A}"/>
    <dgm:cxn modelId="{028665CE-F6E7-4E56-87AC-AE13E43F87A3}" type="presOf" srcId="{EB94BD30-5B37-473C-A6B3-9AD985982168}" destId="{A9BD31CA-6F5B-4949-A323-3C79F004B51C}" srcOrd="0" destOrd="0" presId="urn:microsoft.com/office/officeart/2005/8/layout/lProcess1"/>
    <dgm:cxn modelId="{83416E65-C1DB-4D27-AF95-8AD1F0671D98}" type="presParOf" srcId="{891BF925-ACC5-4E2D-8366-3559EF090E50}" destId="{B32641F4-9B41-41DD-BCBE-E99C1CCAAE25}" srcOrd="0" destOrd="0" presId="urn:microsoft.com/office/officeart/2005/8/layout/lProcess1"/>
    <dgm:cxn modelId="{40FDDF11-E3D4-4C54-A31A-E3FFF23D2BE0}" type="presParOf" srcId="{B32641F4-9B41-41DD-BCBE-E99C1CCAAE25}" destId="{E5B3A4F9-A58C-41D1-B0CC-B3FC2026323E}" srcOrd="0" destOrd="0" presId="urn:microsoft.com/office/officeart/2005/8/layout/lProcess1"/>
    <dgm:cxn modelId="{E9C380B2-6DFC-4BB4-8BD2-B7728226A238}" type="presParOf" srcId="{B32641F4-9B41-41DD-BCBE-E99C1CCAAE25}" destId="{CB9F6AB6-5971-4085-B5C7-1F8FF1B7EF6D}" srcOrd="1" destOrd="0" presId="urn:microsoft.com/office/officeart/2005/8/layout/lProcess1"/>
    <dgm:cxn modelId="{E47FB33F-D461-44F9-9316-77A691E306BB}" type="presParOf" srcId="{B32641F4-9B41-41DD-BCBE-E99C1CCAAE25}" destId="{C1C5305D-5F7C-41EE-A05D-1412730F5ADA}" srcOrd="2" destOrd="0" presId="urn:microsoft.com/office/officeart/2005/8/layout/lProcess1"/>
    <dgm:cxn modelId="{804AC633-DC2F-48CB-A07D-CC116E79A19C}" type="presParOf" srcId="{891BF925-ACC5-4E2D-8366-3559EF090E50}" destId="{0B325B42-4397-4FE5-AD00-832AA4EA5BAF}" srcOrd="1" destOrd="0" presId="urn:microsoft.com/office/officeart/2005/8/layout/lProcess1"/>
    <dgm:cxn modelId="{FEF5B5D8-E663-443E-8AA1-3711013D8A5A}" type="presParOf" srcId="{891BF925-ACC5-4E2D-8366-3559EF090E50}" destId="{BF1CF00F-61DC-46C9-AE99-A5CFF8EC220D}" srcOrd="2" destOrd="0" presId="urn:microsoft.com/office/officeart/2005/8/layout/lProcess1"/>
    <dgm:cxn modelId="{E2E16B98-DEBC-4253-9F55-69841AA0CB3C}" type="presParOf" srcId="{BF1CF00F-61DC-46C9-AE99-A5CFF8EC220D}" destId="{A9BD31CA-6F5B-4949-A323-3C79F004B51C}" srcOrd="0" destOrd="0" presId="urn:microsoft.com/office/officeart/2005/8/layout/lProcess1"/>
    <dgm:cxn modelId="{9DA13433-4080-481B-A4F6-198825ED3EAC}" type="presParOf" srcId="{BF1CF00F-61DC-46C9-AE99-A5CFF8EC220D}" destId="{EDAEAA0E-3E22-4F60-8F70-AC663213725D}" srcOrd="1" destOrd="0" presId="urn:microsoft.com/office/officeart/2005/8/layout/lProcess1"/>
    <dgm:cxn modelId="{3CE1972F-CE95-4006-A01D-01E0BAEF4BF7}" type="presParOf" srcId="{BF1CF00F-61DC-46C9-AE99-A5CFF8EC220D}" destId="{98BBA4FA-CE49-4F0F-A6E6-84672AB8C3C6}" srcOrd="2" destOrd="0" presId="urn:microsoft.com/office/officeart/2005/8/layout/l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7487E1-CFE7-4080-BCCE-1D4026CBA444}" type="doc">
      <dgm:prSet loTypeId="urn:microsoft.com/office/officeart/2005/8/layout/radial5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45D77A-EA1D-4123-9247-B484EBB74691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gm:spPr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 города Георгиевска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190C60-000A-43C8-AF02-2CB586BE35EF}" type="parTrans" cxnId="{35A46651-7E97-4233-B7F0-DB0C2A562220}">
      <dgm:prSet/>
      <dgm:spPr/>
      <dgm:t>
        <a:bodyPr/>
        <a:lstStyle/>
        <a:p>
          <a:endParaRPr lang="ru-RU"/>
        </a:p>
      </dgm:t>
    </dgm:pt>
    <dgm:pt modelId="{21E8586C-841E-4F5B-8E76-6373D2B0C26A}" type="sibTrans" cxnId="{35A46651-7E97-4233-B7F0-DB0C2A562220}">
      <dgm:prSet/>
      <dgm:spPr/>
      <dgm:t>
        <a:bodyPr/>
        <a:lstStyle/>
        <a:p>
          <a:endParaRPr lang="ru-RU"/>
        </a:p>
      </dgm:t>
    </dgm:pt>
    <dgm:pt modelId="{D59B7B22-DB9C-402A-9159-768DE63914E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prst="angle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НА ДОХОДЫ ФИЗИЧЕСКИХ ЛИЦ</a:t>
          </a:r>
        </a:p>
      </dgm:t>
    </dgm:pt>
    <dgm:pt modelId="{FA05B8F9-2590-437E-94DA-CDF11E92812F}" type="parTrans" cxnId="{7A0E1833-C4B2-45EB-BBF0-00B84A1E421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96834767-9FFF-4034-93FA-A8D29FA0D869}" type="sibTrans" cxnId="{7A0E1833-C4B2-45EB-BBF0-00B84A1E4216}">
      <dgm:prSet/>
      <dgm:spPr/>
      <dgm:t>
        <a:bodyPr/>
        <a:lstStyle/>
        <a:p>
          <a:endParaRPr lang="ru-RU"/>
        </a:p>
      </dgm:t>
    </dgm:pt>
    <dgm:pt modelId="{06AB919F-E3D6-407C-83C6-99706C0B0D09}">
      <dgm:prSet/>
      <dgm:spPr/>
      <dgm:t>
        <a:bodyPr/>
        <a:lstStyle/>
        <a:p>
          <a:endParaRPr lang="ru-RU" dirty="0"/>
        </a:p>
      </dgm:t>
    </dgm:pt>
    <dgm:pt modelId="{1A09288A-E9DA-4491-A2FC-4A63669EBEEC}" type="parTrans" cxnId="{CCBDD3FB-D8C0-493B-B13D-3B482F373874}">
      <dgm:prSet custFlipHor="1" custScaleX="150125"/>
      <dgm:spPr/>
      <dgm:t>
        <a:bodyPr/>
        <a:lstStyle/>
        <a:p>
          <a:endParaRPr lang="ru-RU"/>
        </a:p>
      </dgm:t>
    </dgm:pt>
    <dgm:pt modelId="{8146CF14-FC82-47D8-929B-182AB42C4D1B}" type="sibTrans" cxnId="{CCBDD3FB-D8C0-493B-B13D-3B482F373874}">
      <dgm:prSet/>
      <dgm:spPr/>
      <dgm:t>
        <a:bodyPr/>
        <a:lstStyle/>
        <a:p>
          <a:endParaRPr lang="ru-RU"/>
        </a:p>
      </dgm:t>
    </dgm:pt>
    <dgm:pt modelId="{29019D50-D78B-43E8-BADF-52D81F7C2C0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EA6CE4"/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prst="angle"/>
        </a:sp3d>
      </dgm:spPr>
      <dgm:t>
        <a:bodyPr/>
        <a:lstStyle/>
        <a:p>
          <a:r>
            <a:rPr lang="ru-RU" sz="1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</a:t>
          </a:r>
        </a:p>
      </dgm:t>
    </dgm:pt>
    <dgm:pt modelId="{F0F3BE2C-54F9-46D1-9388-3887A48B8026}" type="sibTrans" cxnId="{C877A508-6828-4019-92CD-20E433EB5A1E}">
      <dgm:prSet/>
      <dgm:spPr/>
      <dgm:t>
        <a:bodyPr/>
        <a:lstStyle/>
        <a:p>
          <a:endParaRPr lang="ru-RU"/>
        </a:p>
      </dgm:t>
    </dgm:pt>
    <dgm:pt modelId="{65E94372-C3F7-4DBA-9129-EE30B92BFB5A}" type="parTrans" cxnId="{C877A508-6828-4019-92CD-20E433EB5A1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EA6CE4"/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C73FD164-4CA1-472C-A251-78CFC92F591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prst="angle"/>
        </a:sp3d>
      </dgm:spPr>
      <dgm:t>
        <a:bodyPr/>
        <a:lstStyle/>
        <a:p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НА ИМУЩЕСТВО ФИЗИЧЕСКИХ ЛИЦ</a:t>
          </a:r>
        </a:p>
        <a:p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13504E-FEFD-4BF4-88AB-19BFB09C2C97}" type="sibTrans" cxnId="{4B2B2250-8715-4B8B-A370-2A6FE3A22690}">
      <dgm:prSet/>
      <dgm:spPr/>
      <dgm:t>
        <a:bodyPr/>
        <a:lstStyle/>
        <a:p>
          <a:endParaRPr lang="ru-RU"/>
        </a:p>
      </dgm:t>
    </dgm:pt>
    <dgm:pt modelId="{FEDA42A1-EB11-46F3-B1AD-6BD0D4BEF7F6}" type="parTrans" cxnId="{4B2B2250-8715-4B8B-A370-2A6FE3A2269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6A0756AA-758C-4060-9A5A-E0D96231C70A}" type="pres">
      <dgm:prSet presAssocID="{E87487E1-CFE7-4080-BCCE-1D4026CBA4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8A4A3C-E06A-4CBB-ABD6-AEE346450D62}" type="pres">
      <dgm:prSet presAssocID="{4845D77A-EA1D-4123-9247-B484EBB74691}" presName="centerShape" presStyleLbl="node0" presStyleIdx="0" presStyleCnt="1" custScaleX="199688" custScaleY="181149" custLinFactNeighborX="51072" custLinFactNeighborY="-16771"/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4C6691E0-3462-4E7D-A74A-45C9C5063F52}" type="pres">
      <dgm:prSet presAssocID="{FA05B8F9-2590-437E-94DA-CDF11E92812F}" presName="parTrans" presStyleLbl="sibTrans2D1" presStyleIdx="0" presStyleCnt="3" custAng="18690631" custFlipHor="1" custScaleX="120153" custLinFactNeighborX="21709" custLinFactNeighborY="-52592"/>
      <dgm:spPr/>
      <dgm:t>
        <a:bodyPr/>
        <a:lstStyle/>
        <a:p>
          <a:endParaRPr lang="ru-RU"/>
        </a:p>
      </dgm:t>
    </dgm:pt>
    <dgm:pt modelId="{3755F2F4-3C25-4287-A5AA-29967BE0EC87}" type="pres">
      <dgm:prSet presAssocID="{FA05B8F9-2590-437E-94DA-CDF11E92812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D954D93-A87A-4D9B-9106-4D096AD5F02C}" type="pres">
      <dgm:prSet presAssocID="{D59B7B22-DB9C-402A-9159-768DE63914ED}" presName="node" presStyleLbl="node1" presStyleIdx="0" presStyleCnt="3" custScaleX="189590" custScaleY="78540" custRadScaleRad="140483" custRadScaleInc="-71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724A-5B4C-4351-B4CC-1502D2A564A4}" type="pres">
      <dgm:prSet presAssocID="{65E94372-C3F7-4DBA-9129-EE30B92BFB5A}" presName="parTrans" presStyleLbl="sibTrans2D1" presStyleIdx="1" presStyleCnt="3" custAng="2529356" custFlipHor="1" custScaleX="114718" custScaleY="97718" custLinFactNeighborX="28978" custLinFactNeighborY="90756"/>
      <dgm:spPr/>
      <dgm:t>
        <a:bodyPr/>
        <a:lstStyle/>
        <a:p>
          <a:endParaRPr lang="ru-RU"/>
        </a:p>
      </dgm:t>
    </dgm:pt>
    <dgm:pt modelId="{5F7632FD-84DA-4174-99E6-7FEAC884E356}" type="pres">
      <dgm:prSet presAssocID="{65E94372-C3F7-4DBA-9129-EE30B92BFB5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D0F3CB7-3B95-47DD-9F4F-C43043BC0355}" type="pres">
      <dgm:prSet presAssocID="{29019D50-D78B-43E8-BADF-52D81F7C2C01}" presName="node" presStyleLbl="node1" presStyleIdx="1" presStyleCnt="3" custScaleX="196009" custScaleY="82895" custRadScaleRad="105084" custRadScaleInc="206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BBDBA-86DA-4500-B6A7-559A1490FFDF}" type="pres">
      <dgm:prSet presAssocID="{FEDA42A1-EB11-46F3-B1AD-6BD0D4BEF7F6}" presName="parTrans" presStyleLbl="sibTrans2D1" presStyleIdx="2" presStyleCnt="3" custAng="96529" custFlipHor="1" custScaleX="150839" custScaleY="101157" custLinFactNeighborX="14301" custLinFactNeighborY="15150"/>
      <dgm:spPr/>
      <dgm:t>
        <a:bodyPr/>
        <a:lstStyle/>
        <a:p>
          <a:endParaRPr lang="ru-RU"/>
        </a:p>
      </dgm:t>
    </dgm:pt>
    <dgm:pt modelId="{620E5B12-5E51-457F-B729-348BB5B68ADF}" type="pres">
      <dgm:prSet presAssocID="{FEDA42A1-EB11-46F3-B1AD-6BD0D4BEF7F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379C1BD-463D-49F5-A467-6B2B044A14DB}" type="pres">
      <dgm:prSet presAssocID="{C73FD164-4CA1-472C-A251-78CFC92F5911}" presName="node" presStyleLbl="node1" presStyleIdx="2" presStyleCnt="3" custScaleX="188490" custScaleY="78906" custRadScaleRad="100302" custRadScaleInc="79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72D180-CEB2-4E9B-B1A5-F67049FEE4B3}" type="presOf" srcId="{D59B7B22-DB9C-402A-9159-768DE63914ED}" destId="{FD954D93-A87A-4D9B-9106-4D096AD5F02C}" srcOrd="0" destOrd="0" presId="urn:microsoft.com/office/officeart/2005/8/layout/radial5"/>
    <dgm:cxn modelId="{CCBDD3FB-D8C0-493B-B13D-3B482F373874}" srcId="{E87487E1-CFE7-4080-BCCE-1D4026CBA444}" destId="{06AB919F-E3D6-407C-83C6-99706C0B0D09}" srcOrd="1" destOrd="0" parTransId="{1A09288A-E9DA-4491-A2FC-4A63669EBEEC}" sibTransId="{8146CF14-FC82-47D8-929B-182AB42C4D1B}"/>
    <dgm:cxn modelId="{6758516B-C956-448F-907F-A48F55689750}" type="presOf" srcId="{4845D77A-EA1D-4123-9247-B484EBB74691}" destId="{738A4A3C-E06A-4CBB-ABD6-AEE346450D62}" srcOrd="0" destOrd="0" presId="urn:microsoft.com/office/officeart/2005/8/layout/radial5"/>
    <dgm:cxn modelId="{241F5B61-184D-4EF3-8474-0CF55699F1A0}" type="presOf" srcId="{65E94372-C3F7-4DBA-9129-EE30B92BFB5A}" destId="{5F7632FD-84DA-4174-99E6-7FEAC884E356}" srcOrd="1" destOrd="0" presId="urn:microsoft.com/office/officeart/2005/8/layout/radial5"/>
    <dgm:cxn modelId="{6CD04CDA-5F11-424F-9BD9-AE3626F14785}" type="presOf" srcId="{C73FD164-4CA1-472C-A251-78CFC92F5911}" destId="{5379C1BD-463D-49F5-A467-6B2B044A14DB}" srcOrd="0" destOrd="0" presId="urn:microsoft.com/office/officeart/2005/8/layout/radial5"/>
    <dgm:cxn modelId="{2F6C46B8-9206-4CF0-88A7-018BB9169170}" type="presOf" srcId="{FA05B8F9-2590-437E-94DA-CDF11E92812F}" destId="{3755F2F4-3C25-4287-A5AA-29967BE0EC87}" srcOrd="1" destOrd="0" presId="urn:microsoft.com/office/officeart/2005/8/layout/radial5"/>
    <dgm:cxn modelId="{4B2B2250-8715-4B8B-A370-2A6FE3A22690}" srcId="{4845D77A-EA1D-4123-9247-B484EBB74691}" destId="{C73FD164-4CA1-472C-A251-78CFC92F5911}" srcOrd="2" destOrd="0" parTransId="{FEDA42A1-EB11-46F3-B1AD-6BD0D4BEF7F6}" sibTransId="{CC13504E-FEFD-4BF4-88AB-19BFB09C2C97}"/>
    <dgm:cxn modelId="{39045667-7383-45ED-805A-38CD9E1E3A57}" type="presOf" srcId="{E87487E1-CFE7-4080-BCCE-1D4026CBA444}" destId="{6A0756AA-758C-4060-9A5A-E0D96231C70A}" srcOrd="0" destOrd="0" presId="urn:microsoft.com/office/officeart/2005/8/layout/radial5"/>
    <dgm:cxn modelId="{35A46651-7E97-4233-B7F0-DB0C2A562220}" srcId="{E87487E1-CFE7-4080-BCCE-1D4026CBA444}" destId="{4845D77A-EA1D-4123-9247-B484EBB74691}" srcOrd="0" destOrd="0" parTransId="{1B190C60-000A-43C8-AF02-2CB586BE35EF}" sibTransId="{21E8586C-841E-4F5B-8E76-6373D2B0C26A}"/>
    <dgm:cxn modelId="{A3AB4C61-5007-4940-9B4A-6B109D213C24}" type="presOf" srcId="{FEDA42A1-EB11-46F3-B1AD-6BD0D4BEF7F6}" destId="{620E5B12-5E51-457F-B729-348BB5B68ADF}" srcOrd="1" destOrd="0" presId="urn:microsoft.com/office/officeart/2005/8/layout/radial5"/>
    <dgm:cxn modelId="{4DD4924E-DA67-437E-8E8D-63B3C48DB56E}" type="presOf" srcId="{29019D50-D78B-43E8-BADF-52D81F7C2C01}" destId="{9D0F3CB7-3B95-47DD-9F4F-C43043BC0355}" srcOrd="0" destOrd="0" presId="urn:microsoft.com/office/officeart/2005/8/layout/radial5"/>
    <dgm:cxn modelId="{9D879669-E253-497D-9CFF-F34CDA7E3EAE}" type="presOf" srcId="{FA05B8F9-2590-437E-94DA-CDF11E92812F}" destId="{4C6691E0-3462-4E7D-A74A-45C9C5063F52}" srcOrd="0" destOrd="0" presId="urn:microsoft.com/office/officeart/2005/8/layout/radial5"/>
    <dgm:cxn modelId="{C877A508-6828-4019-92CD-20E433EB5A1E}" srcId="{4845D77A-EA1D-4123-9247-B484EBB74691}" destId="{29019D50-D78B-43E8-BADF-52D81F7C2C01}" srcOrd="1" destOrd="0" parTransId="{65E94372-C3F7-4DBA-9129-EE30B92BFB5A}" sibTransId="{F0F3BE2C-54F9-46D1-9388-3887A48B8026}"/>
    <dgm:cxn modelId="{21271380-AC27-4611-B3F7-C389D55C2833}" type="presOf" srcId="{65E94372-C3F7-4DBA-9129-EE30B92BFB5A}" destId="{188E724A-5B4C-4351-B4CC-1502D2A564A4}" srcOrd="0" destOrd="0" presId="urn:microsoft.com/office/officeart/2005/8/layout/radial5"/>
    <dgm:cxn modelId="{AB82DD2B-32C7-4514-B41C-ACF649577D13}" type="presOf" srcId="{FEDA42A1-EB11-46F3-B1AD-6BD0D4BEF7F6}" destId="{DE8BBDBA-86DA-4500-B6A7-559A1490FFDF}" srcOrd="0" destOrd="0" presId="urn:microsoft.com/office/officeart/2005/8/layout/radial5"/>
    <dgm:cxn modelId="{7A0E1833-C4B2-45EB-BBF0-00B84A1E4216}" srcId="{4845D77A-EA1D-4123-9247-B484EBB74691}" destId="{D59B7B22-DB9C-402A-9159-768DE63914ED}" srcOrd="0" destOrd="0" parTransId="{FA05B8F9-2590-437E-94DA-CDF11E92812F}" sibTransId="{96834767-9FFF-4034-93FA-A8D29FA0D869}"/>
    <dgm:cxn modelId="{15118CAA-6CF6-48E2-BFC1-FBBB9F50155F}" type="presParOf" srcId="{6A0756AA-758C-4060-9A5A-E0D96231C70A}" destId="{738A4A3C-E06A-4CBB-ABD6-AEE346450D62}" srcOrd="0" destOrd="0" presId="urn:microsoft.com/office/officeart/2005/8/layout/radial5"/>
    <dgm:cxn modelId="{26A681E1-C9A2-4A3C-BCAF-94B24FB36141}" type="presParOf" srcId="{6A0756AA-758C-4060-9A5A-E0D96231C70A}" destId="{4C6691E0-3462-4E7D-A74A-45C9C5063F52}" srcOrd="1" destOrd="0" presId="urn:microsoft.com/office/officeart/2005/8/layout/radial5"/>
    <dgm:cxn modelId="{12124DD7-62BD-4D02-B18F-C6EF2BC55BEC}" type="presParOf" srcId="{4C6691E0-3462-4E7D-A74A-45C9C5063F52}" destId="{3755F2F4-3C25-4287-A5AA-29967BE0EC87}" srcOrd="0" destOrd="0" presId="urn:microsoft.com/office/officeart/2005/8/layout/radial5"/>
    <dgm:cxn modelId="{54DEB2A1-DA2D-4147-B313-662439A955A7}" type="presParOf" srcId="{6A0756AA-758C-4060-9A5A-E0D96231C70A}" destId="{FD954D93-A87A-4D9B-9106-4D096AD5F02C}" srcOrd="2" destOrd="0" presId="urn:microsoft.com/office/officeart/2005/8/layout/radial5"/>
    <dgm:cxn modelId="{E7059DEB-F698-44B2-9DF2-B24033B0AC24}" type="presParOf" srcId="{6A0756AA-758C-4060-9A5A-E0D96231C70A}" destId="{188E724A-5B4C-4351-B4CC-1502D2A564A4}" srcOrd="3" destOrd="0" presId="urn:microsoft.com/office/officeart/2005/8/layout/radial5"/>
    <dgm:cxn modelId="{92F05621-DFA7-45C3-A4C4-2AA00B8821EC}" type="presParOf" srcId="{188E724A-5B4C-4351-B4CC-1502D2A564A4}" destId="{5F7632FD-84DA-4174-99E6-7FEAC884E356}" srcOrd="0" destOrd="0" presId="urn:microsoft.com/office/officeart/2005/8/layout/radial5"/>
    <dgm:cxn modelId="{599CA08D-C9B3-4D2B-ACDF-AAF0980662EC}" type="presParOf" srcId="{6A0756AA-758C-4060-9A5A-E0D96231C70A}" destId="{9D0F3CB7-3B95-47DD-9F4F-C43043BC0355}" srcOrd="4" destOrd="0" presId="urn:microsoft.com/office/officeart/2005/8/layout/radial5"/>
    <dgm:cxn modelId="{BC81763E-11C7-4B1F-BF91-F237836633AA}" type="presParOf" srcId="{6A0756AA-758C-4060-9A5A-E0D96231C70A}" destId="{DE8BBDBA-86DA-4500-B6A7-559A1490FFDF}" srcOrd="5" destOrd="0" presId="urn:microsoft.com/office/officeart/2005/8/layout/radial5"/>
    <dgm:cxn modelId="{7DA21081-E676-4F30-AF3D-AEC552BB7ABB}" type="presParOf" srcId="{DE8BBDBA-86DA-4500-B6A7-559A1490FFDF}" destId="{620E5B12-5E51-457F-B729-348BB5B68ADF}" srcOrd="0" destOrd="0" presId="urn:microsoft.com/office/officeart/2005/8/layout/radial5"/>
    <dgm:cxn modelId="{83D62E69-C547-443B-8E09-31E56E176287}" type="presParOf" srcId="{6A0756AA-758C-4060-9A5A-E0D96231C70A}" destId="{5379C1BD-463D-49F5-A467-6B2B044A14DB}" srcOrd="6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52E4AE-4141-41CD-9D2F-FBFDF65FAC2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3DF424-B09A-456A-A7BA-F8B415EC1BE5}" type="pres">
      <dgm:prSet presAssocID="{AA52E4AE-4141-41CD-9D2F-FBFDF65FAC2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AF46A-688E-4EEE-947D-4AAF957CAC5C}" type="presOf" srcId="{AA52E4AE-4141-41CD-9D2F-FBFDF65FAC2C}" destId="{B03DF424-B09A-456A-A7BA-F8B415EC1BE5}" srcOrd="0" destOrd="0" presId="urn:microsoft.com/office/officeart/2005/8/layout/char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0.31172</cdr:x>
      <cdr:y>0.43478</cdr:y>
    </cdr:from>
    <cdr:to>
      <cdr:x>0.63851</cdr:x>
      <cdr:y>0.55421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43608" y="1440160"/>
          <a:ext cx="1094053" cy="3955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00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2015 год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(отчет)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928BB-4964-42E5-A391-F5BF8E3DC37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60D19-9695-4702-B87C-C65F30ECB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E2DAF6-A21B-462A-B937-801FF1A98A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9D0DF7-ABCD-4B9F-A115-DA7B734FC1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3000">
              <a:schemeClr val="accent3">
                <a:lumMod val="40000"/>
                <a:lumOff val="6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96AB94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1.xml"/><Relationship Id="rId7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672414" cy="3100409"/>
          </a:xfrm>
        </p:spPr>
        <p:txBody>
          <a:bodyPr/>
          <a:lstStyle/>
          <a:p>
            <a:r>
              <a:rPr lang="ru-RU" dirty="0" smtClean="0">
                <a:latin typeface="Constantia" pitchFamily="18" charset="0"/>
              </a:rPr>
              <a:t>БЮДЖЕТ ДЛЯ ГРАЖДАН</a:t>
            </a:r>
            <a:br>
              <a:rPr lang="ru-RU" dirty="0" smtClean="0">
                <a:latin typeface="Constantia" pitchFamily="18" charset="0"/>
              </a:rPr>
            </a:b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sz="6000" dirty="0" smtClean="0">
                <a:latin typeface="Constantia" pitchFamily="18" charset="0"/>
              </a:rPr>
              <a:t>ДОХОДЫ</a:t>
            </a:r>
            <a:endParaRPr lang="ru-RU" sz="6000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286256"/>
            <a:ext cx="7715304" cy="18573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Решение Думы города Георгиевска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от 18 декабря 2015 года № 622-59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«О бюджете города Георгиевска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 2016 год»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4" name="Рисунок 0" descr="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42852"/>
            <a:ext cx="8964613" cy="92333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450850"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Динамика неналоговых 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доходов</a:t>
            </a:r>
          </a:p>
          <a:p>
            <a:pPr indent="450850" algn="ctr">
              <a:defRPr/>
            </a:pPr>
            <a:r>
              <a:rPr lang="ru-RU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бюджета города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Георгиевска 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2014-2016 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годы </a:t>
            </a:r>
          </a:p>
          <a:p>
            <a:pPr indent="450850" algn="ctr">
              <a:defRPr/>
            </a:pPr>
            <a:r>
              <a:rPr lang="ru-RU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(удельный вес, %)</a:t>
            </a:r>
          </a:p>
        </p:txBody>
      </p:sp>
      <p:graphicFrame>
        <p:nvGraphicFramePr>
          <p:cNvPr id="18" name="Схема 17"/>
          <p:cNvGraphicFramePr/>
          <p:nvPr/>
        </p:nvGraphicFramePr>
        <p:xfrm>
          <a:off x="467544" y="-675456"/>
          <a:ext cx="1714512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Рисунок 0" descr="Герб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Диаграмма 23"/>
          <p:cNvGraphicFramePr/>
          <p:nvPr/>
        </p:nvGraphicFramePr>
        <p:xfrm>
          <a:off x="142844" y="1357298"/>
          <a:ext cx="885831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6"/>
          <p:cNvSpPr txBox="1">
            <a:spLocks noChangeArrowheads="1"/>
          </p:cNvSpPr>
          <p:nvPr/>
        </p:nvSpPr>
        <p:spPr bwMode="auto">
          <a:xfrm>
            <a:off x="7072330" y="1071546"/>
            <a:ext cx="1223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/>
              <a:t>(</a:t>
            </a:r>
            <a:r>
              <a:rPr lang="ru-RU" sz="1100" b="1" i="1" dirty="0">
                <a:latin typeface="Bookman Old Style" pitchFamily="18" charset="0"/>
              </a:rPr>
              <a:t>тыс.рублей)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11188" y="1192213"/>
            <a:ext cx="7961312" cy="5443537"/>
            <a:chOff x="385" y="754"/>
            <a:chExt cx="5015" cy="3429"/>
          </a:xfrm>
        </p:grpSpPr>
        <p:sp>
          <p:nvSpPr>
            <p:cNvPr id="25606" name="Rectangle 14"/>
            <p:cNvSpPr>
              <a:spLocks noChangeArrowheads="1"/>
            </p:cNvSpPr>
            <p:nvPr/>
          </p:nvSpPr>
          <p:spPr bwMode="auto">
            <a:xfrm>
              <a:off x="460" y="4034"/>
              <a:ext cx="133" cy="10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278" tIns="43639" rIns="87278" bIns="43639" anchor="ctr"/>
            <a:lstStyle/>
            <a:p>
              <a:pPr algn="ctr" defTabSz="873125"/>
              <a:endParaRPr lang="ru-RU" sz="1600" b="1"/>
            </a:p>
          </p:txBody>
        </p:sp>
        <p:sp>
          <p:nvSpPr>
            <p:cNvPr id="25607" name="Rectangle 15"/>
            <p:cNvSpPr>
              <a:spLocks noChangeArrowheads="1"/>
            </p:cNvSpPr>
            <p:nvPr/>
          </p:nvSpPr>
          <p:spPr bwMode="auto">
            <a:xfrm>
              <a:off x="503" y="3979"/>
              <a:ext cx="997" cy="2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1500" dirty="0">
                  <a:latin typeface="Arial" pitchFamily="34" charset="0"/>
                </a:rPr>
                <a:t>  </a:t>
              </a:r>
              <a:r>
                <a:rPr lang="ru-RU" sz="1500" dirty="0"/>
                <a:t>2015 </a:t>
              </a:r>
              <a:r>
                <a:rPr lang="ru-RU" sz="1500" dirty="0" smtClean="0"/>
                <a:t>год (отчет)</a:t>
              </a:r>
              <a:endParaRPr lang="ru-RU" sz="1500" dirty="0"/>
            </a:p>
          </p:txBody>
        </p:sp>
        <p:sp>
          <p:nvSpPr>
            <p:cNvPr id="25608" name="Text Box 17"/>
            <p:cNvSpPr txBox="1">
              <a:spLocks noChangeArrowheads="1"/>
            </p:cNvSpPr>
            <p:nvPr/>
          </p:nvSpPr>
          <p:spPr bwMode="auto">
            <a:xfrm>
              <a:off x="2719" y="3977"/>
              <a:ext cx="1217" cy="2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dirty="0">
                  <a:latin typeface="Arial" pitchFamily="34" charset="0"/>
                </a:rPr>
                <a:t>- </a:t>
              </a:r>
              <a:r>
                <a:rPr lang="ru-RU" sz="1500" dirty="0"/>
                <a:t>2016 </a:t>
              </a:r>
              <a:r>
                <a:rPr lang="ru-RU" sz="1500" dirty="0" smtClean="0"/>
                <a:t>год  (план)</a:t>
              </a:r>
              <a:endParaRPr lang="ru-RU" sz="1500" dirty="0"/>
            </a:p>
          </p:txBody>
        </p:sp>
        <p:sp>
          <p:nvSpPr>
            <p:cNvPr id="25609" name="Rectangle 18"/>
            <p:cNvSpPr>
              <a:spLocks noChangeArrowheads="1"/>
            </p:cNvSpPr>
            <p:nvPr/>
          </p:nvSpPr>
          <p:spPr bwMode="auto">
            <a:xfrm>
              <a:off x="2563" y="4034"/>
              <a:ext cx="132" cy="1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278" tIns="43639" rIns="87278" bIns="43639" anchor="ctr"/>
            <a:lstStyle/>
            <a:p>
              <a:pPr algn="ctr" defTabSz="873125"/>
              <a:endParaRPr lang="ru-RU" sz="1600" b="1"/>
            </a:p>
          </p:txBody>
        </p:sp>
        <p:sp>
          <p:nvSpPr>
            <p:cNvPr id="25610" name="Text Box 21"/>
            <p:cNvSpPr txBox="1">
              <a:spLocks noChangeArrowheads="1"/>
            </p:cNvSpPr>
            <p:nvPr/>
          </p:nvSpPr>
          <p:spPr bwMode="auto">
            <a:xfrm>
              <a:off x="4230" y="3977"/>
              <a:ext cx="1170" cy="2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dirty="0">
                  <a:latin typeface="Arial" pitchFamily="34" charset="0"/>
                </a:rPr>
                <a:t>- </a:t>
              </a:r>
              <a:r>
                <a:rPr lang="ru-RU" sz="1500" dirty="0" smtClean="0"/>
                <a:t>отклонение</a:t>
              </a:r>
              <a:endParaRPr lang="ru-RU" sz="1500" dirty="0"/>
            </a:p>
          </p:txBody>
        </p:sp>
        <p:grpSp>
          <p:nvGrpSpPr>
            <p:cNvPr id="3" name="Группа 38"/>
            <p:cNvGrpSpPr>
              <a:grpSpLocks/>
            </p:cNvGrpSpPr>
            <p:nvPr/>
          </p:nvGrpSpPr>
          <p:grpSpPr bwMode="auto">
            <a:xfrm>
              <a:off x="385" y="754"/>
              <a:ext cx="4833" cy="1825"/>
              <a:chOff x="611188" y="908050"/>
              <a:chExt cx="7672387" cy="2897188"/>
            </a:xfrm>
          </p:grpSpPr>
          <p:sp>
            <p:nvSpPr>
              <p:cNvPr id="25615" name="Line 4"/>
              <p:cNvSpPr>
                <a:spLocks noChangeShapeType="1"/>
              </p:cNvSpPr>
              <p:nvPr/>
            </p:nvSpPr>
            <p:spPr bwMode="auto">
              <a:xfrm flipH="1">
                <a:off x="4427538" y="1566863"/>
                <a:ext cx="12700" cy="16144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Группа 37"/>
              <p:cNvGrpSpPr>
                <a:grpSpLocks/>
              </p:cNvGrpSpPr>
              <p:nvPr/>
            </p:nvGrpSpPr>
            <p:grpSpPr bwMode="auto">
              <a:xfrm>
                <a:off x="2338388" y="908050"/>
                <a:ext cx="4306420" cy="1036638"/>
                <a:chOff x="2338388" y="908050"/>
                <a:chExt cx="4306420" cy="1036638"/>
              </a:xfrm>
            </p:grpSpPr>
            <p:sp>
              <p:nvSpPr>
                <p:cNvPr id="25628" name="Rectangle 6"/>
                <p:cNvSpPr>
                  <a:spLocks noChangeArrowheads="1"/>
                </p:cNvSpPr>
                <p:nvPr/>
              </p:nvSpPr>
              <p:spPr bwMode="auto">
                <a:xfrm>
                  <a:off x="2338388" y="1501569"/>
                  <a:ext cx="1335087" cy="443119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 eaLnBrk="0" hangingPunct="0"/>
                  <a:r>
                    <a:rPr lang="ru-RU" b="1" dirty="0"/>
                    <a:t>1 </a:t>
                  </a:r>
                  <a:r>
                    <a:rPr lang="ru-RU" b="1" dirty="0" smtClean="0"/>
                    <a:t>246 190,02</a:t>
                  </a:r>
                  <a:endParaRPr lang="ru-RU" b="1" dirty="0"/>
                </a:p>
              </p:txBody>
            </p:sp>
            <p:sp>
              <p:nvSpPr>
                <p:cNvPr id="25629" name="Rectangle 7"/>
                <p:cNvSpPr>
                  <a:spLocks noChangeArrowheads="1"/>
                </p:cNvSpPr>
                <p:nvPr/>
              </p:nvSpPr>
              <p:spPr bwMode="auto">
                <a:xfrm>
                  <a:off x="3669609" y="1501569"/>
                  <a:ext cx="1474979" cy="443119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b="1" dirty="0" smtClean="0"/>
                    <a:t>1 221 429,12</a:t>
                  </a:r>
                  <a:endParaRPr lang="ru-RU" dirty="0"/>
                </a:p>
              </p:txBody>
            </p:sp>
            <p:sp>
              <p:nvSpPr>
                <p:cNvPr id="25630" name="Rectangle 8"/>
                <p:cNvSpPr>
                  <a:spLocks noChangeArrowheads="1"/>
                </p:cNvSpPr>
                <p:nvPr/>
              </p:nvSpPr>
              <p:spPr bwMode="auto">
                <a:xfrm>
                  <a:off x="5139816" y="1501569"/>
                  <a:ext cx="1503872" cy="443119"/>
                </a:xfrm>
                <a:prstGeom prst="rect">
                  <a:avLst/>
                </a:prstGeom>
                <a:solidFill>
                  <a:srgbClr val="92D050">
                    <a:alpha val="8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b="1" dirty="0" smtClean="0"/>
                    <a:t>-24 760,90</a:t>
                  </a:r>
                  <a:endParaRPr lang="ru-RU" b="1" dirty="0"/>
                </a:p>
              </p:txBody>
            </p:sp>
            <p:sp>
              <p:nvSpPr>
                <p:cNvPr id="2563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339975" y="908050"/>
                  <a:ext cx="4304833" cy="59563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72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87278" tIns="43639" rIns="87278" bIns="43639" anchor="ctr"/>
                <a:lstStyle/>
                <a:p>
                  <a:pPr algn="ctr" defTabSz="873125">
                    <a:spcBef>
                      <a:spcPct val="50000"/>
                    </a:spcBef>
                  </a:pPr>
                  <a:r>
                    <a:rPr lang="ru-RU" sz="1700" b="1" dirty="0">
                      <a:latin typeface="Bookman Old Style" pitchFamily="18" charset="0"/>
                    </a:rPr>
                    <a:t>ВСЕГО ДОХОДОВ</a:t>
                  </a:r>
                </a:p>
              </p:txBody>
            </p:sp>
          </p:grpSp>
          <p:sp>
            <p:nvSpPr>
              <p:cNvPr id="25617" name="Line 12"/>
              <p:cNvSpPr>
                <a:spLocks noChangeShapeType="1"/>
              </p:cNvSpPr>
              <p:nvPr/>
            </p:nvSpPr>
            <p:spPr bwMode="auto">
              <a:xfrm>
                <a:off x="4029075" y="3179763"/>
                <a:ext cx="8223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Группа 35"/>
              <p:cNvGrpSpPr>
                <a:grpSpLocks/>
              </p:cNvGrpSpPr>
              <p:nvPr/>
            </p:nvGrpSpPr>
            <p:grpSpPr bwMode="auto">
              <a:xfrm>
                <a:off x="611188" y="2892425"/>
                <a:ext cx="3427494" cy="912813"/>
                <a:chOff x="611188" y="2854325"/>
                <a:chExt cx="3427494" cy="912813"/>
              </a:xfrm>
            </p:grpSpPr>
            <p:sp>
              <p:nvSpPr>
                <p:cNvPr id="25624" name="Rectangle 9"/>
                <p:cNvSpPr>
                  <a:spLocks noChangeArrowheads="1"/>
                </p:cNvSpPr>
                <p:nvPr/>
              </p:nvSpPr>
              <p:spPr bwMode="auto">
                <a:xfrm>
                  <a:off x="611188" y="3298826"/>
                  <a:ext cx="1156545" cy="468312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sz="1600" b="1" dirty="0" smtClean="0"/>
                    <a:t>268 000,05</a:t>
                  </a:r>
                  <a:endParaRPr lang="ru-RU" sz="1600" b="1" dirty="0"/>
                </a:p>
              </p:txBody>
            </p:sp>
            <p:sp>
              <p:nvSpPr>
                <p:cNvPr id="25625" name="Rectangle 10"/>
                <p:cNvSpPr>
                  <a:spLocks noChangeArrowheads="1"/>
                </p:cNvSpPr>
                <p:nvPr/>
              </p:nvSpPr>
              <p:spPr bwMode="auto">
                <a:xfrm>
                  <a:off x="1743525" y="3290888"/>
                  <a:ext cx="1127895" cy="47625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sz="1600" b="1" dirty="0" smtClean="0"/>
                    <a:t>274 793,00</a:t>
                  </a:r>
                  <a:endParaRPr lang="ru-RU" sz="1600" b="1" dirty="0"/>
                </a:p>
              </p:txBody>
            </p:sp>
            <p:sp>
              <p:nvSpPr>
                <p:cNvPr id="25626" name="Rectangle 11"/>
                <p:cNvSpPr>
                  <a:spLocks noChangeArrowheads="1"/>
                </p:cNvSpPr>
                <p:nvPr/>
              </p:nvSpPr>
              <p:spPr bwMode="auto">
                <a:xfrm>
                  <a:off x="2870073" y="3298826"/>
                  <a:ext cx="1168609" cy="468312"/>
                </a:xfrm>
                <a:prstGeom prst="rect">
                  <a:avLst/>
                </a:prstGeom>
                <a:solidFill>
                  <a:srgbClr val="92D050">
                    <a:alpha val="8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sz="1600" b="1" dirty="0" smtClean="0"/>
                    <a:t>+6 792,95</a:t>
                  </a:r>
                  <a:endParaRPr lang="ru-RU" sz="1600" b="1" dirty="0"/>
                </a:p>
              </p:txBody>
            </p:sp>
            <p:sp>
              <p:nvSpPr>
                <p:cNvPr id="25627" name="Rectangle 23"/>
                <p:cNvSpPr>
                  <a:spLocks noChangeArrowheads="1"/>
                </p:cNvSpPr>
                <p:nvPr/>
              </p:nvSpPr>
              <p:spPr bwMode="auto">
                <a:xfrm>
                  <a:off x="612614" y="2854325"/>
                  <a:ext cx="3424399" cy="45878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78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60124" tIns="30063" rIns="60124" bIns="30063" anchor="ctr"/>
                <a:lstStyle/>
                <a:p>
                  <a:pPr algn="ctr" defTabSz="873125">
                    <a:lnSpc>
                      <a:spcPct val="80000"/>
                    </a:lnSpc>
                  </a:pPr>
                  <a:r>
                    <a:rPr lang="ru-RU" sz="1400" b="1" dirty="0">
                      <a:latin typeface="Bookman Old Style" pitchFamily="18" charset="0"/>
                    </a:rPr>
                    <a:t>Налоговые и </a:t>
                  </a:r>
                  <a:r>
                    <a:rPr lang="ru-RU" sz="1400" b="1" dirty="0" smtClean="0">
                      <a:latin typeface="Bookman Old Style" pitchFamily="18" charset="0"/>
                    </a:rPr>
                    <a:t>неналоговые доходы</a:t>
                  </a:r>
                  <a:endParaRPr lang="ru-RU" sz="1400" b="1" dirty="0"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6" name="Группа 36"/>
              <p:cNvGrpSpPr>
                <a:grpSpLocks/>
              </p:cNvGrpSpPr>
              <p:nvPr/>
            </p:nvGrpSpPr>
            <p:grpSpPr bwMode="auto">
              <a:xfrm>
                <a:off x="4859338" y="2890838"/>
                <a:ext cx="3424237" cy="908051"/>
                <a:chOff x="4859338" y="2852738"/>
                <a:chExt cx="3424237" cy="908051"/>
              </a:xfrm>
            </p:grpSpPr>
            <p:sp>
              <p:nvSpPr>
                <p:cNvPr id="25620" name="Rectangle 28"/>
                <p:cNvSpPr>
                  <a:spLocks noChangeArrowheads="1"/>
                </p:cNvSpPr>
                <p:nvPr/>
              </p:nvSpPr>
              <p:spPr bwMode="auto">
                <a:xfrm>
                  <a:off x="5976625" y="3292476"/>
                  <a:ext cx="1138397" cy="46831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sz="1600" b="1" dirty="0" smtClean="0"/>
                    <a:t>946 636,12</a:t>
                  </a:r>
                  <a:endParaRPr lang="ru-RU" sz="1600" b="1" dirty="0"/>
                </a:p>
              </p:txBody>
            </p:sp>
            <p:sp>
              <p:nvSpPr>
                <p:cNvPr id="25621" name="Rectangle 29"/>
                <p:cNvSpPr>
                  <a:spLocks noChangeArrowheads="1"/>
                </p:cNvSpPr>
                <p:nvPr/>
              </p:nvSpPr>
              <p:spPr bwMode="auto">
                <a:xfrm>
                  <a:off x="7115022" y="3292476"/>
                  <a:ext cx="1168553" cy="468313"/>
                </a:xfrm>
                <a:prstGeom prst="rect">
                  <a:avLst/>
                </a:prstGeom>
                <a:solidFill>
                  <a:srgbClr val="92D050">
                    <a:alpha val="8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sz="1600" b="1" dirty="0" smtClean="0"/>
                    <a:t>-31 553,85</a:t>
                  </a:r>
                  <a:endParaRPr lang="ru-RU" sz="1600" b="1" dirty="0"/>
                </a:p>
              </p:txBody>
            </p:sp>
            <p:sp>
              <p:nvSpPr>
                <p:cNvPr id="25622" name="Rectangle 34"/>
                <p:cNvSpPr>
                  <a:spLocks noChangeArrowheads="1"/>
                </p:cNvSpPr>
                <p:nvPr/>
              </p:nvSpPr>
              <p:spPr bwMode="auto">
                <a:xfrm>
                  <a:off x="4859338" y="3289301"/>
                  <a:ext cx="1133873" cy="47148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87278" tIns="43639" rIns="87278" bIns="43639" anchor="ctr"/>
                <a:lstStyle/>
                <a:p>
                  <a:pPr algn="ctr" defTabSz="873125"/>
                  <a:r>
                    <a:rPr lang="ru-RU" sz="1600" b="1" dirty="0" smtClean="0"/>
                    <a:t>978 189,97</a:t>
                  </a:r>
                  <a:endParaRPr lang="ru-RU" sz="1600" b="1" dirty="0"/>
                </a:p>
              </p:txBody>
            </p:sp>
            <p:sp>
              <p:nvSpPr>
                <p:cNvPr id="25623" name="Rectangle 35"/>
                <p:cNvSpPr>
                  <a:spLocks noChangeArrowheads="1"/>
                </p:cNvSpPr>
                <p:nvPr/>
              </p:nvSpPr>
              <p:spPr bwMode="auto">
                <a:xfrm>
                  <a:off x="4859338" y="2852738"/>
                  <a:ext cx="3424237" cy="45878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88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60124" tIns="30063" rIns="60124" bIns="30063" anchor="ctr"/>
                <a:lstStyle/>
                <a:p>
                  <a:pPr algn="ctr" defTabSz="873125">
                    <a:lnSpc>
                      <a:spcPct val="80000"/>
                    </a:lnSpc>
                  </a:pPr>
                  <a:r>
                    <a:rPr lang="ru-RU" sz="1400" b="1" dirty="0">
                      <a:latin typeface="Bookman Old Style" pitchFamily="18" charset="0"/>
                    </a:rPr>
                    <a:t>Безвозмездные</a:t>
                  </a:r>
                  <a:r>
                    <a:rPr lang="ru-RU" sz="1400" b="1" dirty="0"/>
                    <a:t> </a:t>
                  </a:r>
                  <a:r>
                    <a:rPr lang="ru-RU" sz="1400" b="1" dirty="0" smtClean="0">
                      <a:latin typeface="Bookman Old Style" pitchFamily="18" charset="0"/>
                    </a:rPr>
                    <a:t>поступления</a:t>
                  </a:r>
                  <a:endParaRPr lang="ru-RU" sz="1400" b="1" dirty="0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25612" name="Овал 41"/>
            <p:cNvSpPr>
              <a:spLocks noChangeArrowheads="1"/>
            </p:cNvSpPr>
            <p:nvPr/>
          </p:nvSpPr>
          <p:spPr bwMode="auto">
            <a:xfrm>
              <a:off x="900" y="2934"/>
              <a:ext cx="1170" cy="360"/>
            </a:xfrm>
            <a:prstGeom prst="ellipse">
              <a:avLst/>
            </a:prstGeom>
            <a:solidFill>
              <a:srgbClr val="FFFF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278" tIns="43639" rIns="87278" bIns="43639" anchor="ctr"/>
            <a:lstStyle/>
            <a:p>
              <a:pPr algn="ctr" defTabSz="873125"/>
              <a:r>
                <a:rPr lang="ru-RU" sz="1400" b="1" dirty="0">
                  <a:solidFill>
                    <a:srgbClr val="0D0D0D"/>
                  </a:solidFill>
                </a:rPr>
                <a:t>Удельный вес</a:t>
              </a:r>
            </a:p>
            <a:p>
              <a:pPr algn="ctr" defTabSz="873125"/>
              <a:r>
                <a:rPr lang="ru-RU" sz="1600" b="1" dirty="0" smtClean="0">
                  <a:solidFill>
                    <a:srgbClr val="0D0D0D"/>
                  </a:solidFill>
                </a:rPr>
                <a:t>22,5 %</a:t>
              </a:r>
              <a:endParaRPr lang="ru-RU" sz="1600" b="1" dirty="0">
                <a:solidFill>
                  <a:srgbClr val="0D0D0D"/>
                </a:solidFill>
              </a:endParaRPr>
            </a:p>
          </p:txBody>
        </p:sp>
        <p:sp>
          <p:nvSpPr>
            <p:cNvPr id="25613" name="Овал 42"/>
            <p:cNvSpPr>
              <a:spLocks noChangeArrowheads="1"/>
            </p:cNvSpPr>
            <p:nvPr/>
          </p:nvSpPr>
          <p:spPr bwMode="auto">
            <a:xfrm>
              <a:off x="3600" y="2934"/>
              <a:ext cx="1170" cy="360"/>
            </a:xfrm>
            <a:prstGeom prst="ellipse">
              <a:avLst/>
            </a:prstGeom>
            <a:solidFill>
              <a:srgbClr val="FFFF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278" tIns="43639" rIns="87278" bIns="43639" anchor="ctr"/>
            <a:lstStyle/>
            <a:p>
              <a:pPr algn="ctr" defTabSz="873125"/>
              <a:r>
                <a:rPr lang="ru-RU" sz="1400" b="1" dirty="0">
                  <a:solidFill>
                    <a:srgbClr val="0D0D0D"/>
                  </a:solidFill>
                </a:rPr>
                <a:t>Удельный вес</a:t>
              </a:r>
            </a:p>
            <a:p>
              <a:pPr algn="ctr" defTabSz="873125"/>
              <a:r>
                <a:rPr lang="ru-RU" sz="1600" b="1" dirty="0" smtClean="0"/>
                <a:t>77,5 %</a:t>
              </a:r>
              <a:endParaRPr lang="ru-RU" sz="1600" b="1" dirty="0"/>
            </a:p>
          </p:txBody>
        </p:sp>
        <p:sp>
          <p:nvSpPr>
            <p:cNvPr id="25614" name="Rectangle 20"/>
            <p:cNvSpPr>
              <a:spLocks noChangeArrowheads="1"/>
            </p:cNvSpPr>
            <p:nvPr/>
          </p:nvSpPr>
          <p:spPr bwMode="auto">
            <a:xfrm>
              <a:off x="4095" y="4040"/>
              <a:ext cx="143" cy="109"/>
            </a:xfrm>
            <a:prstGeom prst="rect">
              <a:avLst/>
            </a:prstGeom>
            <a:solidFill>
              <a:srgbClr val="92D05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278" tIns="43639" rIns="87278" bIns="43639" anchor="ctr"/>
            <a:lstStyle/>
            <a:p>
              <a:pPr algn="ctr" defTabSz="873125"/>
              <a:endParaRPr lang="ru-RU" sz="1600" b="1"/>
            </a:p>
          </p:txBody>
        </p:sp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Структура доходов бюджета города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Георгиевска в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2015-2016 годах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33" name="Рисунок 0" descr="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Безвозмездные поступления из бюджетов </a:t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других уровней:</a:t>
            </a:r>
            <a:r>
              <a:rPr lang="ru-RU" sz="2400" b="1" dirty="0" smtClean="0">
                <a:solidFill>
                  <a:srgbClr val="6600CC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6600CC"/>
                </a:solidFill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 дотации, субвенции, субсидии – </a:t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Bookman Old Style" pitchFamily="18" charset="0"/>
              </a:rPr>
              <a:t>что это такое?</a:t>
            </a: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3513993" y="1922464"/>
            <a:ext cx="2360735" cy="1042987"/>
          </a:xfrm>
          <a:prstGeom prst="bevel">
            <a:avLst>
              <a:gd name="adj" fmla="val 12500"/>
            </a:avLst>
          </a:prstGeom>
          <a:solidFill>
            <a:srgbClr val="9966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Bookman Old Style" pitchFamily="18" charset="0"/>
              </a:rPr>
              <a:t>Дотации</a:t>
            </a:r>
          </a:p>
          <a:p>
            <a:pPr algn="ctr"/>
            <a:r>
              <a:rPr lang="ru-RU" sz="1400" b="1" dirty="0">
                <a:solidFill>
                  <a:srgbClr val="FFFF00"/>
                </a:solidFill>
              </a:rPr>
              <a:t>дар,</a:t>
            </a:r>
          </a:p>
          <a:p>
            <a:pPr algn="ctr"/>
            <a:r>
              <a:rPr lang="ru-RU" sz="1400" b="1" dirty="0">
                <a:solidFill>
                  <a:srgbClr val="FFFF00"/>
                </a:solidFill>
              </a:rPr>
              <a:t>пожертвование</a:t>
            </a:r>
          </a:p>
        </p:txBody>
      </p:sp>
      <p:sp>
        <p:nvSpPr>
          <p:cNvPr id="2052" name="AutoShape 5"/>
          <p:cNvSpPr>
            <a:spLocks noChangeArrowheads="1"/>
          </p:cNvSpPr>
          <p:nvPr/>
        </p:nvSpPr>
        <p:spPr bwMode="auto">
          <a:xfrm>
            <a:off x="3538905" y="3729039"/>
            <a:ext cx="2347546" cy="1042987"/>
          </a:xfrm>
          <a:prstGeom prst="bevel">
            <a:avLst>
              <a:gd name="adj" fmla="val 12500"/>
            </a:avLst>
          </a:prstGeom>
          <a:solidFill>
            <a:srgbClr val="9966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Bookman Old Style" pitchFamily="18" charset="0"/>
              </a:rPr>
              <a:t>Субвенции</a:t>
            </a:r>
          </a:p>
          <a:p>
            <a:pPr algn="ctr"/>
            <a:r>
              <a:rPr lang="ru-RU" sz="1400" b="1" dirty="0">
                <a:solidFill>
                  <a:srgbClr val="FFFF00"/>
                </a:solidFill>
              </a:rPr>
              <a:t>приходить на помощь</a:t>
            </a:r>
          </a:p>
        </p:txBody>
      </p:sp>
      <p:sp>
        <p:nvSpPr>
          <p:cNvPr id="2053" name="AutoShape 6"/>
          <p:cNvSpPr>
            <a:spLocks noChangeArrowheads="1"/>
          </p:cNvSpPr>
          <p:nvPr/>
        </p:nvSpPr>
        <p:spPr bwMode="auto">
          <a:xfrm>
            <a:off x="3540370" y="5499100"/>
            <a:ext cx="2349012" cy="1042988"/>
          </a:xfrm>
          <a:prstGeom prst="bevel">
            <a:avLst>
              <a:gd name="adj" fmla="val 12500"/>
            </a:avLst>
          </a:prstGeom>
          <a:solidFill>
            <a:srgbClr val="9966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Bookman Old Style" pitchFamily="18" charset="0"/>
              </a:rPr>
              <a:t>Субсидии</a:t>
            </a:r>
          </a:p>
          <a:p>
            <a:pPr algn="ctr"/>
            <a:r>
              <a:rPr lang="ru-RU" sz="1400" b="1" dirty="0">
                <a:solidFill>
                  <a:srgbClr val="FFFF00"/>
                </a:solidFill>
              </a:rPr>
              <a:t>поддержка</a:t>
            </a:r>
          </a:p>
        </p:txBody>
      </p:sp>
      <p:sp>
        <p:nvSpPr>
          <p:cNvPr id="71691" name="Oval 11"/>
          <p:cNvSpPr>
            <a:spLocks noChangeArrowheads="1"/>
          </p:cNvSpPr>
          <p:nvPr/>
        </p:nvSpPr>
        <p:spPr bwMode="auto">
          <a:xfrm>
            <a:off x="0" y="1758951"/>
            <a:ext cx="3024554" cy="14192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400" b="1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Предоставляются на безвозвратной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 основе на первоочередные расходы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без указания конкретных 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целей использования</a:t>
            </a:r>
            <a:endParaRPr lang="ru-RU"/>
          </a:p>
        </p:txBody>
      </p:sp>
      <p:sp>
        <p:nvSpPr>
          <p:cNvPr id="71692" name="Oval 12"/>
          <p:cNvSpPr>
            <a:spLocks noChangeArrowheads="1"/>
          </p:cNvSpPr>
          <p:nvPr/>
        </p:nvSpPr>
        <p:spPr bwMode="auto">
          <a:xfrm>
            <a:off x="1" y="3494088"/>
            <a:ext cx="3097823" cy="1447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Предоставляются на финансирование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«переданных» полномочий другим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публично-правовым образованиям</a:t>
            </a:r>
          </a:p>
        </p:txBody>
      </p:sp>
      <p:sp>
        <p:nvSpPr>
          <p:cNvPr id="71693" name="Oval 13"/>
          <p:cNvSpPr>
            <a:spLocks noChangeArrowheads="1"/>
          </p:cNvSpPr>
          <p:nvPr/>
        </p:nvSpPr>
        <p:spPr bwMode="auto">
          <a:xfrm>
            <a:off x="0" y="5213351"/>
            <a:ext cx="3023089" cy="14192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Предоставляются на условиях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долевого софинансирования расходов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других бюджетов</a:t>
            </a:r>
          </a:p>
        </p:txBody>
      </p:sp>
      <p:sp>
        <p:nvSpPr>
          <p:cNvPr id="71694" name="Oval 14"/>
          <p:cNvSpPr>
            <a:spLocks noChangeArrowheads="1"/>
          </p:cNvSpPr>
          <p:nvPr/>
        </p:nvSpPr>
        <p:spPr bwMode="auto">
          <a:xfrm>
            <a:off x="6235212" y="1719263"/>
            <a:ext cx="2908788" cy="137795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Вы даете своему ребенку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«карманные деньги»</a:t>
            </a:r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6175131" y="3494088"/>
            <a:ext cx="2968869" cy="1420812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00"/>
                </a:solidFill>
              </a:rPr>
              <a:t>Вы даете своему ребенку деньги и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FFFF00"/>
                </a:solidFill>
              </a:rPr>
              <a:t> посылаете его в </a:t>
            </a:r>
            <a:r>
              <a:rPr lang="ru-RU" sz="1400" b="1" dirty="0" smtClean="0">
                <a:solidFill>
                  <a:srgbClr val="FFFF00"/>
                </a:solidFill>
              </a:rPr>
              <a:t>магазин за продукта-</a:t>
            </a:r>
          </a:p>
          <a:p>
            <a:pPr algn="ctr">
              <a:defRPr/>
            </a:pPr>
            <a:r>
              <a:rPr lang="ru-RU" sz="1400" b="1" smtClean="0">
                <a:solidFill>
                  <a:srgbClr val="FFFF00"/>
                </a:solidFill>
              </a:rPr>
              <a:t>ми, строго </a:t>
            </a:r>
            <a:r>
              <a:rPr lang="ru-RU" sz="1400" b="1" dirty="0">
                <a:solidFill>
                  <a:srgbClr val="FFFF00"/>
                </a:solidFill>
              </a:rPr>
              <a:t>по списку</a:t>
            </a:r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6198577" y="5157789"/>
            <a:ext cx="2945423" cy="13811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Вы «добавляете» денег для того,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чтобы ваш ребенок купил себе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новый телефон, если остальные</a:t>
            </a:r>
          </a:p>
          <a:p>
            <a:pPr algn="ctr">
              <a:defRPr/>
            </a:pPr>
            <a:r>
              <a:rPr lang="ru-RU" sz="1400" b="1">
                <a:solidFill>
                  <a:srgbClr val="FFFF00"/>
                </a:solidFill>
              </a:rPr>
              <a:t>он накопил сам</a:t>
            </a:r>
          </a:p>
        </p:txBody>
      </p:sp>
      <p:cxnSp>
        <p:nvCxnSpPr>
          <p:cNvPr id="2060" name="AutoShape 27"/>
          <p:cNvCxnSpPr>
            <a:cxnSpLocks noChangeShapeType="1"/>
            <a:stCxn id="2051" idx="0"/>
          </p:cNvCxnSpPr>
          <p:nvPr/>
        </p:nvCxnSpPr>
        <p:spPr bwMode="auto">
          <a:xfrm flipV="1">
            <a:off x="5874728" y="2436814"/>
            <a:ext cx="360485" cy="7937"/>
          </a:xfrm>
          <a:prstGeom prst="straightConnector1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  <a:effectLst>
            <a:prstShdw prst="shdw17" dist="17961" dir="2700000">
              <a:srgbClr val="3D007A"/>
            </a:prstShdw>
          </a:effectLst>
        </p:spPr>
      </p:cxnSp>
      <p:cxnSp>
        <p:nvCxnSpPr>
          <p:cNvPr id="2061" name="AutoShape 29"/>
          <p:cNvCxnSpPr>
            <a:cxnSpLocks noChangeShapeType="1"/>
          </p:cNvCxnSpPr>
          <p:nvPr/>
        </p:nvCxnSpPr>
        <p:spPr bwMode="auto">
          <a:xfrm flipV="1">
            <a:off x="5835162" y="4264025"/>
            <a:ext cx="360485" cy="7938"/>
          </a:xfrm>
          <a:prstGeom prst="straightConnector1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  <a:effectLst>
            <a:prstShdw prst="shdw17" dist="17961" dir="2700000">
              <a:srgbClr val="3D007A"/>
            </a:prstShdw>
          </a:effectLst>
        </p:spPr>
      </p:cxnSp>
      <p:cxnSp>
        <p:nvCxnSpPr>
          <p:cNvPr id="2062" name="AutoShape 30"/>
          <p:cNvCxnSpPr>
            <a:cxnSpLocks noChangeShapeType="1"/>
          </p:cNvCxnSpPr>
          <p:nvPr/>
        </p:nvCxnSpPr>
        <p:spPr bwMode="auto">
          <a:xfrm flipV="1">
            <a:off x="5871797" y="5927725"/>
            <a:ext cx="360485" cy="7938"/>
          </a:xfrm>
          <a:prstGeom prst="straightConnector1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  <a:effectLst>
            <a:prstShdw prst="shdw17" dist="17961" dir="2700000">
              <a:srgbClr val="3D007A"/>
            </a:prstShdw>
          </a:effectLst>
        </p:spPr>
      </p:cxnSp>
      <p:cxnSp>
        <p:nvCxnSpPr>
          <p:cNvPr id="2063" name="AutoShape 31"/>
          <p:cNvCxnSpPr>
            <a:cxnSpLocks noChangeShapeType="1"/>
            <a:stCxn id="71691" idx="6"/>
          </p:cNvCxnSpPr>
          <p:nvPr/>
        </p:nvCxnSpPr>
        <p:spPr bwMode="auto">
          <a:xfrm flipV="1">
            <a:off x="3024554" y="2457451"/>
            <a:ext cx="476250" cy="11113"/>
          </a:xfrm>
          <a:prstGeom prst="straightConnector1">
            <a:avLst/>
          </a:prstGeom>
          <a:noFill/>
          <a:ln w="9525">
            <a:solidFill>
              <a:srgbClr val="6600CC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3D007A"/>
            </a:prstShdw>
          </a:effectLst>
        </p:spPr>
      </p:cxnSp>
      <p:cxnSp>
        <p:nvCxnSpPr>
          <p:cNvPr id="2064" name="AutoShape 32"/>
          <p:cNvCxnSpPr>
            <a:cxnSpLocks noChangeShapeType="1"/>
          </p:cNvCxnSpPr>
          <p:nvPr/>
        </p:nvCxnSpPr>
        <p:spPr bwMode="auto">
          <a:xfrm flipV="1">
            <a:off x="3086100" y="4284663"/>
            <a:ext cx="476250" cy="11112"/>
          </a:xfrm>
          <a:prstGeom prst="straightConnector1">
            <a:avLst/>
          </a:prstGeom>
          <a:noFill/>
          <a:ln w="9525">
            <a:solidFill>
              <a:srgbClr val="6600CC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3D007A"/>
            </a:prstShdw>
          </a:effectLst>
        </p:spPr>
      </p:cxnSp>
      <p:cxnSp>
        <p:nvCxnSpPr>
          <p:cNvPr id="2065" name="AutoShape 33"/>
          <p:cNvCxnSpPr>
            <a:cxnSpLocks noChangeShapeType="1"/>
          </p:cNvCxnSpPr>
          <p:nvPr/>
        </p:nvCxnSpPr>
        <p:spPr bwMode="auto">
          <a:xfrm flipV="1">
            <a:off x="3034812" y="5989638"/>
            <a:ext cx="476250" cy="11112"/>
          </a:xfrm>
          <a:prstGeom prst="straightConnector1">
            <a:avLst/>
          </a:prstGeom>
          <a:noFill/>
          <a:ln w="9525">
            <a:solidFill>
              <a:srgbClr val="6600CC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3D007A"/>
            </a:prstShdw>
          </a:effectLst>
        </p:spPr>
      </p:cxnSp>
      <p:pic>
        <p:nvPicPr>
          <p:cNvPr id="18" name="Рисунок 0" descr="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001156" cy="1071546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kern="100" dirty="0" smtClean="0">
                <a:latin typeface="Bookman Old Style" pitchFamily="18" charset="0"/>
                <a:cs typeface="Times New Roman" pitchFamily="18" charset="0"/>
              </a:rPr>
              <a:t>Динамика безвозмездных поступлений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kern="100" dirty="0" smtClean="0">
                <a:latin typeface="Bookman Old Style" pitchFamily="18" charset="0"/>
                <a:cs typeface="Times New Roman" pitchFamily="18" charset="0"/>
              </a:rPr>
              <a:t>из других бюджетов в 2014-2016 годах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400" b="1" kern="100" dirty="0" smtClean="0">
                <a:latin typeface="Bookman Old Style" pitchFamily="18" charset="0"/>
                <a:cs typeface="Times New Roman" pitchFamily="18" charset="0"/>
              </a:rPr>
              <a:t>(млн. рублей)  </a:t>
            </a:r>
            <a:endParaRPr lang="ru-RU" sz="1400" b="1" kern="1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3714752"/>
          <a:ext cx="34907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786182" y="1268760"/>
          <a:ext cx="5178306" cy="473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071934" y="6065912"/>
            <a:ext cx="493305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                      Субсидии                   Субвенции</a:t>
            </a: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Иные межбюджетные трансферты 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868144" y="6093296"/>
            <a:ext cx="216024" cy="216024"/>
          </a:xfrm>
          <a:prstGeom prst="flowChartConnector">
            <a:avLst/>
          </a:prstGeom>
          <a:solidFill>
            <a:srgbClr val="EA6CE4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452320" y="6093296"/>
            <a:ext cx="216024" cy="216024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211960" y="6093296"/>
            <a:ext cx="216024" cy="216024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836712"/>
          <a:ext cx="31432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Блок-схема: узел 14"/>
          <p:cNvSpPr/>
          <p:nvPr/>
        </p:nvSpPr>
        <p:spPr>
          <a:xfrm>
            <a:off x="5004048" y="6525344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0" descr="Герб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5454657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Traditional Arabic" pitchFamily="18" charset="-78"/>
              </a:rPr>
              <a:t>БЛАГОДАРИМ  ЗА  ВНИМАНИЕ!</a:t>
            </a:r>
          </a:p>
          <a:p>
            <a:endParaRPr lang="ru-RU" b="1" dirty="0"/>
          </a:p>
        </p:txBody>
      </p:sp>
      <p:pic>
        <p:nvPicPr>
          <p:cNvPr id="2050" name="Picture 2" descr="G:\Открытый бюджет\9021546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6500858" cy="4076700"/>
          </a:xfrm>
          <a:prstGeom prst="rect">
            <a:avLst/>
          </a:prstGeom>
          <a:noFill/>
        </p:spPr>
      </p:pic>
      <p:pic>
        <p:nvPicPr>
          <p:cNvPr id="4" name="Рисунок 0" descr="Гер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51535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Доходы бюджета города Георгиевска 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на 2016 год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                                                                                 тыс. руб.</a:t>
            </a:r>
            <a:endParaRPr lang="ru-RU" sz="1800" b="1" dirty="0">
              <a:latin typeface="Bookman Old Style" pitchFamily="18" charset="0"/>
            </a:endParaRPr>
          </a:p>
        </p:txBody>
      </p:sp>
      <p:pic>
        <p:nvPicPr>
          <p:cNvPr id="6" name="Рисунок 0" descr="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Содержимое 6"/>
          <p:cNvGrpSpPr>
            <a:grpSpLocks noGrp="1"/>
          </p:cNvGrpSpPr>
          <p:nvPr>
            <p:ph idx="1"/>
          </p:nvPr>
        </p:nvGrpSpPr>
        <p:grpSpPr>
          <a:xfrm>
            <a:off x="500034" y="1381710"/>
            <a:ext cx="8229600" cy="832844"/>
            <a:chOff x="145191" y="153647"/>
            <a:chExt cx="7844712" cy="102739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45191" y="241958"/>
              <a:ext cx="7844712" cy="939082"/>
            </a:xfrm>
            <a:prstGeom prst="roundRect">
              <a:avLst/>
            </a:prstGeom>
            <a:solidFill>
              <a:srgbClr val="FFFFDD"/>
            </a:solidFill>
            <a:ln w="165100">
              <a:solidFill>
                <a:srgbClr val="C00000"/>
              </a:solidFill>
            </a:ln>
            <a:sp3d prstMaterial="dkEdge">
              <a:bevelT w="120650" h="88900"/>
              <a:bevelB w="88900" h="3175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150202" y="153647"/>
              <a:ext cx="7753028" cy="847398"/>
            </a:xfrm>
            <a:prstGeom prst="rect">
              <a:avLst/>
            </a:prstGeom>
            <a:ln>
              <a:solidFill>
                <a:srgbClr val="C0000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6040" tIns="66040" rIns="66040" bIns="66040" spcCol="1270" anchor="ctr"/>
            <a:lstStyle/>
            <a:p>
              <a:pPr algn="ctr">
                <a:lnSpc>
                  <a:spcPct val="80000"/>
                </a:lnSpc>
                <a:spcAft>
                  <a:spcPct val="35000"/>
                </a:spcAft>
                <a:defRPr/>
              </a:pP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42911" y="1500174"/>
            <a:ext cx="45720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89050">
              <a:lnSpc>
                <a:spcPct val="90000"/>
              </a:lnSpc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БЮДЖЕТА ГОРОДА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3" name="Заголовок 1"/>
          <p:cNvSpPr txBox="1">
            <a:spLocks/>
          </p:cNvSpPr>
          <p:nvPr/>
        </p:nvSpPr>
        <p:spPr>
          <a:xfrm>
            <a:off x="5500694" y="1785926"/>
            <a:ext cx="3165502" cy="792088"/>
          </a:xfrm>
          <a:prstGeom prst="rect">
            <a:avLst/>
          </a:prstGeom>
          <a:ln w="25400" cmpd="sng">
            <a:solidFill>
              <a:schemeClr val="tx1"/>
            </a:solidFill>
          </a:ln>
          <a:effectLst>
            <a:glow rad="266700">
              <a:schemeClr val="tx2">
                <a:lumMod val="60000"/>
                <a:lumOff val="40000"/>
                <a:alpha val="69000"/>
              </a:schemeClr>
            </a:glow>
            <a:outerShdw blurRad="50800" dist="50800" dir="5400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ct val="3500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1 221 429,12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94" y="3571876"/>
            <a:ext cx="3262096" cy="10153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65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dkEdge">
            <a:bevelT w="120650" h="88900"/>
            <a:bevelB w="88900" h="3175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Скругленный прямоугольник 4"/>
          <p:cNvSpPr/>
          <p:nvPr/>
        </p:nvSpPr>
        <p:spPr>
          <a:xfrm>
            <a:off x="5572132" y="3571876"/>
            <a:ext cx="3162970" cy="965743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3660" tIns="73660" rIns="73660" bIns="73660" spcCol="1270" anchor="ctr"/>
          <a:lstStyle/>
          <a:p>
            <a:pPr algn="ctr" defTabSz="12890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500826" y="4500570"/>
            <a:ext cx="2428892" cy="714380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>
            <a:glow rad="266700">
              <a:schemeClr val="tx2">
                <a:lumMod val="60000"/>
                <a:lumOff val="40000"/>
                <a:alpha val="69000"/>
              </a:schemeClr>
            </a:glow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70 556,00</a:t>
            </a:r>
          </a:p>
        </p:txBody>
      </p:sp>
      <p:grpSp>
        <p:nvGrpSpPr>
          <p:cNvPr id="3" name="Группа 14"/>
          <p:cNvGrpSpPr/>
          <p:nvPr/>
        </p:nvGrpSpPr>
        <p:grpSpPr>
          <a:xfrm>
            <a:off x="428596" y="2786058"/>
            <a:ext cx="3857652" cy="1020933"/>
            <a:chOff x="4268508" y="1421935"/>
            <a:chExt cx="3529302" cy="102093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268508" y="1421935"/>
              <a:ext cx="3529302" cy="102093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65100">
              <a:solidFill>
                <a:schemeClr val="accent2">
                  <a:lumMod val="60000"/>
                  <a:lumOff val="40000"/>
                </a:schemeClr>
              </a:solidFill>
            </a:ln>
            <a:sp3d prstMaterial="dkEdge">
              <a:bevelT w="120650" h="88900"/>
              <a:bevelB w="88900" h="3175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4318346" y="1421935"/>
              <a:ext cx="3429626" cy="9710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</a:p>
          </p:txBody>
        </p:sp>
      </p:grpSp>
      <p:sp>
        <p:nvSpPr>
          <p:cNvPr id="20" name="Заголовок 1"/>
          <p:cNvSpPr txBox="1">
            <a:spLocks/>
          </p:cNvSpPr>
          <p:nvPr/>
        </p:nvSpPr>
        <p:spPr>
          <a:xfrm>
            <a:off x="2071670" y="3643314"/>
            <a:ext cx="2786083" cy="714380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>
            <a:glow rad="266700">
              <a:schemeClr val="tx2">
                <a:lumMod val="60000"/>
                <a:lumOff val="40000"/>
                <a:alpha val="69000"/>
              </a:schemeClr>
            </a:glow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204 237,00</a:t>
            </a:r>
          </a:p>
        </p:txBody>
      </p:sp>
      <p:grpSp>
        <p:nvGrpSpPr>
          <p:cNvPr id="4" name="Группа 20"/>
          <p:cNvGrpSpPr/>
          <p:nvPr/>
        </p:nvGrpSpPr>
        <p:grpSpPr>
          <a:xfrm>
            <a:off x="571472" y="5143512"/>
            <a:ext cx="3429024" cy="1143008"/>
            <a:chOff x="39173" y="4558536"/>
            <a:chExt cx="2725554" cy="8729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39173" y="4558536"/>
              <a:ext cx="2725554" cy="8729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65100">
              <a:solidFill>
                <a:srgbClr val="92D050"/>
              </a:solidFill>
            </a:ln>
            <a:sp3d prstMaterial="dkEdge">
              <a:bevelT w="120650" h="88900"/>
              <a:bevelB w="88900" h="3175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81787" y="4601150"/>
              <a:ext cx="2640326" cy="7877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3500" tIns="63500" rIns="63500" bIns="63500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5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</a:p>
          </p:txBody>
        </p:sp>
      </p:grpSp>
      <p:sp>
        <p:nvSpPr>
          <p:cNvPr id="24" name="Заголовок 1"/>
          <p:cNvSpPr txBox="1">
            <a:spLocks/>
          </p:cNvSpPr>
          <p:nvPr/>
        </p:nvSpPr>
        <p:spPr>
          <a:xfrm>
            <a:off x="3571868" y="5643578"/>
            <a:ext cx="2952328" cy="792088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>
            <a:glow rad="266700">
              <a:schemeClr val="tx2">
                <a:lumMod val="60000"/>
                <a:lumOff val="40000"/>
                <a:alpha val="69000"/>
              </a:schemeClr>
            </a:glow>
          </a:effectLst>
        </p:spPr>
        <p:txBody>
          <a:bodyPr lIns="36000" tIns="108000" rIns="36000" bIns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946 636,12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758138" cy="12144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Из чего складываются доходы бюджета города Георгиевска</a:t>
            </a:r>
            <a:endParaRPr lang="ru-RU" sz="2800" b="1" dirty="0">
              <a:latin typeface="Bookman Old Style" pitchFamily="18" charset="0"/>
            </a:endParaRPr>
          </a:p>
        </p:txBody>
      </p:sp>
      <p:pic>
        <p:nvPicPr>
          <p:cNvPr id="1026" name="Рисунок 0" descr="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285720" y="1214422"/>
          <a:ext cx="8715436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14282" y="3714752"/>
            <a:ext cx="8786874" cy="57150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Структура доходов бюджета города Георгиевска на </a:t>
            </a:r>
            <a:r>
              <a:rPr lang="ru-RU" sz="2000" dirty="0" smtClean="0">
                <a:solidFill>
                  <a:schemeClr val="tx1"/>
                </a:solidFill>
              </a:rPr>
              <a:t>2015-2016 годы, %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571472" y="4071942"/>
          <a:ext cx="357190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Овал 7"/>
          <p:cNvSpPr/>
          <p:nvPr/>
        </p:nvSpPr>
        <p:spPr>
          <a:xfrm>
            <a:off x="214282" y="6286520"/>
            <a:ext cx="214314" cy="128582"/>
          </a:xfrm>
          <a:prstGeom prst="ellipse">
            <a:avLst/>
          </a:prstGeom>
          <a:solidFill>
            <a:srgbClr val="FFA7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7"/>
          <p:cNvSpPr>
            <a:spLocks noChangeArrowheads="1"/>
          </p:cNvSpPr>
          <p:nvPr/>
        </p:nvSpPr>
        <p:spPr bwMode="auto">
          <a:xfrm>
            <a:off x="357158" y="6215082"/>
            <a:ext cx="857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Налоговые доходы                                                Неналоговые доходы                                      Безвозмездные поступления  </a:t>
            </a:r>
          </a:p>
        </p:txBody>
      </p:sp>
      <p:sp>
        <p:nvSpPr>
          <p:cNvPr id="12" name="Овал 11"/>
          <p:cNvSpPr/>
          <p:nvPr/>
        </p:nvSpPr>
        <p:spPr>
          <a:xfrm>
            <a:off x="3214678" y="6286520"/>
            <a:ext cx="214314" cy="12858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072198" y="6286520"/>
            <a:ext cx="214314" cy="128582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6" name="Диаграмма 13"/>
          <p:cNvGraphicFramePr>
            <a:graphicFrameLocks/>
          </p:cNvGraphicFramePr>
          <p:nvPr/>
        </p:nvGraphicFramePr>
        <p:xfrm>
          <a:off x="5143504" y="4071942"/>
          <a:ext cx="3429024" cy="214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715375" cy="4790798"/>
        </p:xfrm>
        <a:graphic>
          <a:graphicData uri="http://schemas.openxmlformats.org/drawingml/2006/table">
            <a:tbl>
              <a:tblPr/>
              <a:tblGrid>
                <a:gridCol w="1549400"/>
                <a:gridCol w="4537075"/>
                <a:gridCol w="936625"/>
                <a:gridCol w="863600"/>
                <a:gridCol w="828675"/>
              </a:tblGrid>
              <a:tr h="475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 отчет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отчет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97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276 208,6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268 000,1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274 793,0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08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94 183,3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100 579,6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111 226,0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97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1 01 02000 01 0000 110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94183,3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100 579,6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111 226,0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95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4 343,5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4 874,0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75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1 03 02000 01 0000 110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4 343,5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4 874,0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44 331,7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46 509,7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47 786,0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52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1 05 02000 02 0000 110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43 045,6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44 680,3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46 734,0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1 05 03000 01 0000 110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75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1 05 04000 02 0000 110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982,8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1 052,0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27 196,7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23 776,8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29 020,0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97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1 06 01000 00 0000 110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5 360,5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5 827,3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6 062,0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47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1 06 06000 00 0000 110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21 836,2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17 949,5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22 958,0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1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11 824,8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11 614,5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11 331,0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95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95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24 013,2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20 715,6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15 600,0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7B7C495-72DF-446A-9385-59BF77D74DF4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250825" y="142852"/>
            <a:ext cx="8786813" cy="114300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Доходы бюджета города Георгиевска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в 2014, 2015 и 2016 годах</a:t>
            </a:r>
          </a:p>
          <a:p>
            <a:pPr algn="ctr">
              <a:defRPr/>
            </a:pP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                                                                                                            тыс. рублей</a:t>
            </a: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0" descr="Гер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500042"/>
          <a:ext cx="8715375" cy="5515937"/>
        </p:xfrm>
        <a:graphic>
          <a:graphicData uri="http://schemas.openxmlformats.org/drawingml/2006/table">
            <a:tbl>
              <a:tblPr/>
              <a:tblGrid>
                <a:gridCol w="1550988"/>
                <a:gridCol w="4535487"/>
                <a:gridCol w="936625"/>
                <a:gridCol w="863600"/>
                <a:gridCol w="828675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 отчет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отчет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план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5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1 12 01000 01 0000 120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27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27 175,1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30 681,8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32 452,0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23 533,3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17 203,9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12 426,7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10 046,8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11 824,0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7 192,9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1 162,8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1 142 538,5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978 189,9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946 636,1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1 143 181,7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981 300,1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945 666,1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2 02 01000 00 0000 151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  и муниципальных образований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196 642,6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218 957,5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250 635 ,8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2 02 02000 00 0000 151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255 258,1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48 130,2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2 02 03000 00 0000 151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686 083,2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712 660,1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693 514,1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2 02 04000 00 0000 151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4 777,6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2 02 09000 00 0000 151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 от других бюджетов бюджетной системы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2 19 00000 00 0000 000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-1 674,9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-4 050,1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1 418 747,1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1 246 190,0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1 221 429,1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A8535CB2-7FAB-44FA-806E-A0EBA7CA4B5C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15888"/>
            <a:ext cx="9001125" cy="695325"/>
          </a:xfr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Виды налоговых доходов, поступающих в бюджет </a:t>
            </a:r>
            <a:br>
              <a:rPr lang="ru-RU" sz="2000" b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города Георгиевска в 2016 году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1285860"/>
          <a:ext cx="8643998" cy="3338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Диаграмма 15"/>
          <p:cNvGraphicFramePr>
            <a:graphicFrameLocks/>
          </p:cNvGraphicFramePr>
          <p:nvPr/>
        </p:nvGraphicFramePr>
        <p:xfrm>
          <a:off x="2555875" y="4149725"/>
          <a:ext cx="3529013" cy="249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8197" name="Рисунок 10" descr="43667b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97365">
            <a:off x="7354999" y="4585380"/>
            <a:ext cx="1323975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авая фигурная скобка 11"/>
          <p:cNvSpPr/>
          <p:nvPr/>
        </p:nvSpPr>
        <p:spPr>
          <a:xfrm>
            <a:off x="2484438" y="2205038"/>
            <a:ext cx="358775" cy="1724028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55875" y="1989138"/>
            <a:ext cx="1800225" cy="1944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Поступают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города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Георгиевска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нормативам отчислений от федеральных налогов и сборов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3933825"/>
            <a:ext cx="691197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местных налогов в общем объеме налоговых доходов бюджета города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Георгиевска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%;</a:t>
            </a:r>
          </a:p>
        </p:txBody>
      </p:sp>
      <p:sp>
        <p:nvSpPr>
          <p:cNvPr id="15" name="Овал 14"/>
          <p:cNvSpPr/>
          <p:nvPr/>
        </p:nvSpPr>
        <p:spPr>
          <a:xfrm>
            <a:off x="1403350" y="6524625"/>
            <a:ext cx="144463" cy="14446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12888" y="6453188"/>
            <a:ext cx="5435600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Отчисления от федеральных налогов и сборов                       Местные налоги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5219700" y="6524625"/>
            <a:ext cx="144463" cy="14446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" name="Рисунок 0" descr="Герб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60350"/>
            <a:ext cx="9001125" cy="647700"/>
          </a:xfr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latin typeface="Bookman Old Style" pitchFamily="18" charset="0"/>
                <a:cs typeface="Times New Roman" pitchFamily="18" charset="0"/>
              </a:rPr>
              <a:t>Нормативы отчислений от федеральных и местных </a:t>
            </a:r>
            <a:br>
              <a:rPr lang="ru-RU" sz="1800" b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Bookman Old Style" pitchFamily="18" charset="0"/>
                <a:cs typeface="Times New Roman" pitchFamily="18" charset="0"/>
              </a:rPr>
              <a:t>налогов и сборов в бюджет города Георгиевска, %</a:t>
            </a:r>
            <a:endParaRPr lang="ru-RU" sz="1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19" y="1714488"/>
          <a:ext cx="8858281" cy="450731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998055"/>
                <a:gridCol w="6852114"/>
                <a:gridCol w="1008112"/>
              </a:tblGrid>
              <a:tr h="48758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и сборы, установленные законодательством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Городской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036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 налоги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сборы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Налог на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физических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лиц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20%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8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РФ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0,0830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5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Налоги со специальными налоговыми режимами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том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единый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налог на вмененный налог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единый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сельскохозяйственный налог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налог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, взимаемый в связи с применением патентной системы налогообложения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1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пошлина (в зависимости от установленных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полномочий)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Местные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имущество физических лиц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6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0" descr="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42852"/>
            <a:ext cx="9001094" cy="928689"/>
          </a:xfr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    Какие налоги уплачивают жители города Георгиевска</a:t>
            </a:r>
            <a:br>
              <a:rPr lang="ru-RU" sz="2000" b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                                 в городской бюджет?</a:t>
            </a:r>
            <a:endParaRPr lang="ru-RU" sz="20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214422"/>
          <a:ext cx="8786874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0" descr="Герб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95262"/>
            <a:ext cx="8966200" cy="947721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latin typeface="Bookman Old Style" pitchFamily="18" charset="0"/>
                <a:cs typeface="Times New Roman" pitchFamily="18" charset="0"/>
              </a:rPr>
              <a:t>Динамика налоговых доходов</a:t>
            </a:r>
            <a:br>
              <a:rPr lang="ru-RU" sz="1800" b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Bookman Old Style" pitchFamily="18" charset="0"/>
                <a:cs typeface="Times New Roman" pitchFamily="18" charset="0"/>
              </a:rPr>
              <a:t>бюджета города Георгиевска на 2014-2016 годы </a:t>
            </a:r>
            <a:br>
              <a:rPr lang="ru-RU" sz="1800" b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Bookman Old Style" pitchFamily="18" charset="0"/>
                <a:cs typeface="Times New Roman" pitchFamily="18" charset="0"/>
              </a:rPr>
              <a:t>(удельный вес, %)</a:t>
            </a:r>
            <a:endParaRPr lang="ru-RU" sz="1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7"/>
          <p:cNvGraphicFramePr>
            <a:graphicFrameLocks/>
          </p:cNvGraphicFramePr>
          <p:nvPr/>
        </p:nvGraphicFramePr>
        <p:xfrm>
          <a:off x="0" y="692150"/>
          <a:ext cx="9144000" cy="616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0" descr="Гер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0"/>
            <a:ext cx="1000100" cy="12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1230</Words>
  <PresentationFormat>Экран (4:3)</PresentationFormat>
  <Paragraphs>347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БЮДЖЕТ ДЛЯ ГРАЖДАН  ДОХОДЫ</vt:lpstr>
      <vt:lpstr>Доходы бюджета города Георгиевска  на 2016 год                                                                                  тыс. руб.</vt:lpstr>
      <vt:lpstr>Из чего складываются доходы бюджета города Георгиевска</vt:lpstr>
      <vt:lpstr>Слайд 4</vt:lpstr>
      <vt:lpstr>Слайд 5</vt:lpstr>
      <vt:lpstr>Виды налоговых доходов, поступающих в бюджет  города Георгиевска в 2016 году  </vt:lpstr>
      <vt:lpstr>Нормативы отчислений от федеральных и местных  налогов и сборов в бюджет города Георгиевска, %</vt:lpstr>
      <vt:lpstr>    Какие налоги уплачивают жители города Георгиевска                                  в городской бюджет?</vt:lpstr>
      <vt:lpstr>Динамика налоговых доходов бюджета города Георгиевска на 2014-2016 годы  (удельный вес, %)</vt:lpstr>
      <vt:lpstr>Слайд 10</vt:lpstr>
      <vt:lpstr>Слайд 11</vt:lpstr>
      <vt:lpstr>Безвозмездные поступления из бюджетов  других уровней:  дотации, субвенции, субсидии –  что это такое?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71</cp:revision>
  <dcterms:created xsi:type="dcterms:W3CDTF">2016-01-28T07:04:17Z</dcterms:created>
  <dcterms:modified xsi:type="dcterms:W3CDTF">2016-02-17T12:42:26Z</dcterms:modified>
</cp:coreProperties>
</file>