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62" r:id="rId2"/>
    <p:sldId id="256" r:id="rId3"/>
    <p:sldId id="257" r:id="rId4"/>
    <p:sldId id="258" r:id="rId5"/>
    <p:sldId id="259" r:id="rId6"/>
    <p:sldId id="260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ECFF"/>
    <a:srgbClr val="66FFFF"/>
    <a:srgbClr val="81B992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96683" autoAdjust="0"/>
  </p:normalViewPr>
  <p:slideViewPr>
    <p:cSldViewPr>
      <p:cViewPr varScale="1">
        <p:scale>
          <a:sx n="70" d="100"/>
          <a:sy n="70" d="100"/>
        </p:scale>
        <p:origin x="-8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C6326-7A8C-4D16-9679-DCE19B0AF228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4A8C4-B731-490B-8D1E-DBDEE62176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8430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4A8C4-B731-490B-8D1E-DBDEE621761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9565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4A8C4-B731-490B-8D1E-DBDEE621761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0157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4A8C4-B731-490B-8D1E-DBDEE621761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6370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4A8C4-B731-490B-8D1E-DBDEE621761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6370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80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192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523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20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028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858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116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555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919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10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04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06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accent1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365126"/>
            <a:ext cx="6086490" cy="42068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Bookman Old Style" pitchFamily="18" charset="0"/>
              </a:rPr>
              <a:t>БЮДЖЕТНАЯ И НАЛОГОВАЯ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Bookman Old Style" pitchFamily="18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Bookman Old Style" pitchFamily="18" charset="0"/>
              </a:rPr>
              <a:t>ПОЛИТИКА ГОРОДА ГЕОРГИЕВСКА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Bookman Old Style" pitchFamily="18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Bookman Old Style" pitchFamily="18" charset="0"/>
              </a:rPr>
              <a:t> НА 2017 ГОД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panose="020B0604020202020204" pitchFamily="34" charset="0"/>
              </a:rPr>
              <a:t>И ПЛАНОВЫЙ ПЕРИОД 2018 И 2019 ГОДОВ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0242" name="Picture 2" descr="В НОВЫЙ ГОД С НОВЫМ БРЭНДО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76" y="4714875"/>
            <a:ext cx="3810000" cy="2143125"/>
          </a:xfrm>
          <a:prstGeom prst="rect">
            <a:avLst/>
          </a:prstGeom>
          <a:solidFill>
            <a:srgbClr val="CCECFF"/>
          </a:solidFill>
        </p:spPr>
      </p:pic>
    </p:spTree>
    <p:extLst>
      <p:ext uri="{BB962C8B-B14F-4D97-AF65-F5344CB8AC3E}">
        <p14:creationId xmlns:p14="http://schemas.microsoft.com/office/powerpoint/2010/main" xmlns="" val="388732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 rot="5400000">
            <a:off x="-164862" y="1079655"/>
            <a:ext cx="1129325" cy="82165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 rot="5400000">
            <a:off x="-157256" y="1915001"/>
            <a:ext cx="1136168" cy="82165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-13026" y="13288"/>
            <a:ext cx="9135644" cy="692229"/>
          </a:xfrm>
          <a:prstGeom prst="roundRect">
            <a:avLst>
              <a:gd name="adj" fmla="val 2689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FF"/>
                </a:solidFill>
                <a:latin typeface="Bookman Old Style" pitchFamily="18" charset="0"/>
                <a:cs typeface="Arial" panose="020B0604020202020204" pitchFamily="34" charset="0"/>
              </a:rPr>
              <a:t>Основные направления </a:t>
            </a:r>
            <a:r>
              <a:rPr lang="ru-RU" sz="1600" b="1" u="sng" dirty="0" smtClean="0">
                <a:solidFill>
                  <a:srgbClr val="0000FF"/>
                </a:solidFill>
                <a:latin typeface="Bookman Old Style" pitchFamily="18" charset="0"/>
                <a:cs typeface="Arial" panose="020B0604020202020204" pitchFamily="34" charset="0"/>
              </a:rPr>
              <a:t>бюджетной политики </a:t>
            </a:r>
            <a:r>
              <a:rPr lang="ru-RU" sz="1600" b="1" dirty="0">
                <a:solidFill>
                  <a:srgbClr val="0000FF"/>
                </a:solidFill>
                <a:latin typeface="Bookman Old Style" pitchFamily="18" charset="0"/>
                <a:cs typeface="Arial" panose="020B0604020202020204" pitchFamily="34" charset="0"/>
              </a:rPr>
              <a:t>города Георгиевска на 2017 год и плановый период 2018 и 2019 </a:t>
            </a:r>
            <a:r>
              <a:rPr lang="ru-RU" sz="1600" b="1" dirty="0" smtClean="0">
                <a:solidFill>
                  <a:srgbClr val="0000FF"/>
                </a:solidFill>
                <a:latin typeface="Bookman Old Style" pitchFamily="18" charset="0"/>
                <a:cs typeface="Arial" panose="020B0604020202020204" pitchFamily="34" charset="0"/>
              </a:rPr>
              <a:t>годов </a:t>
            </a:r>
            <a:r>
              <a:rPr lang="ru-RU" sz="1600" b="1" dirty="0">
                <a:solidFill>
                  <a:srgbClr val="0000FF"/>
                </a:solidFill>
                <a:latin typeface="Bookman Old Style" pitchFamily="18" charset="0"/>
                <a:cs typeface="Arial" panose="020B0604020202020204" pitchFamily="34" charset="0"/>
              </a:rPr>
              <a:t>разработаны </a:t>
            </a:r>
            <a:r>
              <a:rPr lang="ru-RU" sz="1600" b="1" dirty="0" smtClean="0">
                <a:solidFill>
                  <a:srgbClr val="0000FF"/>
                </a:solidFill>
                <a:latin typeface="Bookman Old Style" pitchFamily="18" charset="0"/>
                <a:cs typeface="Arial" panose="020B0604020202020204" pitchFamily="34" charset="0"/>
              </a:rPr>
              <a:t>с учетом </a:t>
            </a:r>
            <a:endParaRPr lang="ru-RU" sz="1600" b="1" dirty="0">
              <a:solidFill>
                <a:srgbClr val="0000FF"/>
              </a:solidFill>
              <a:latin typeface="Bookman Old Style" pitchFamily="18" charset="0"/>
              <a:cs typeface="Arial" panose="020B0604020202020204" pitchFamily="34" charset="0"/>
            </a:endParaRPr>
          </a:p>
        </p:txBody>
      </p:sp>
      <p:sp>
        <p:nvSpPr>
          <p:cNvPr id="2" name="Нашивка 1"/>
          <p:cNvSpPr/>
          <p:nvPr/>
        </p:nvSpPr>
        <p:spPr>
          <a:xfrm rot="5400000">
            <a:off x="-199718" y="4700803"/>
            <a:ext cx="1234120" cy="8346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Нашивка 2"/>
          <p:cNvSpPr/>
          <p:nvPr/>
        </p:nvSpPr>
        <p:spPr>
          <a:xfrm rot="5400000">
            <a:off x="-210002" y="2813438"/>
            <a:ext cx="1238679" cy="824640"/>
          </a:xfrm>
          <a:prstGeom prst="chevron">
            <a:avLst>
              <a:gd name="adj" fmla="val 520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 rot="5400000">
            <a:off x="-197169" y="3752126"/>
            <a:ext cx="1215605" cy="82817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 rot="5400000" flipV="1">
            <a:off x="-209629" y="5652766"/>
            <a:ext cx="1247036" cy="834683"/>
          </a:xfrm>
          <a:prstGeom prst="chevron">
            <a:avLst>
              <a:gd name="adj" fmla="val 554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с двумя скругленными соседними углами 10"/>
          <p:cNvSpPr/>
          <p:nvPr/>
        </p:nvSpPr>
        <p:spPr>
          <a:xfrm rot="5400000">
            <a:off x="4544161" y="-2805643"/>
            <a:ext cx="907657" cy="8249261"/>
          </a:xfrm>
          <a:prstGeom prst="round2Same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n cmpd="sng"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ln cmpd="sng">
                  <a:noFill/>
                </a:ln>
                <a:solidFill>
                  <a:schemeClr val="tx1"/>
                </a:solidFill>
              </a:rPr>
              <a:t>положений Послания Президента Российской Федерации Федеральному      Собранию Российской Федерации от 03 декабря 2015 года</a:t>
            </a:r>
            <a:endParaRPr lang="ru-RU" sz="2000" b="1" dirty="0">
              <a:ln cmpd="sng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Прямоугольник с двумя скругленными соседними углами 11"/>
          <p:cNvSpPr/>
          <p:nvPr/>
        </p:nvSpPr>
        <p:spPr>
          <a:xfrm rot="5400000">
            <a:off x="4681223" y="-1963043"/>
            <a:ext cx="633530" cy="8249264"/>
          </a:xfrm>
          <a:prstGeom prst="round2Same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у</a:t>
            </a:r>
            <a:r>
              <a:rPr lang="ru-RU" sz="2000" b="1" dirty="0" smtClean="0">
                <a:solidFill>
                  <a:schemeClr val="tx1"/>
                </a:solidFill>
              </a:rPr>
              <a:t>казов Президента Российской Федерации от 7 мая 2012 года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с двумя скругленными соседними углами 12"/>
          <p:cNvSpPr/>
          <p:nvPr/>
        </p:nvSpPr>
        <p:spPr>
          <a:xfrm rot="5400000">
            <a:off x="4638089" y="-1127823"/>
            <a:ext cx="719791" cy="8249266"/>
          </a:xfrm>
          <a:prstGeom prst="round2Same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Программы повышения эффективности бюджетных расходов в городе Георгиевске на период до 2020 года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с двумя скругленными соседними углами 13"/>
          <p:cNvSpPr/>
          <p:nvPr/>
        </p:nvSpPr>
        <p:spPr>
          <a:xfrm rot="5400000">
            <a:off x="4610191" y="-147326"/>
            <a:ext cx="775613" cy="8249246"/>
          </a:xfrm>
          <a:prstGeom prst="round2Same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муниципальных программ города Георгиевска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 rot="5400000">
            <a:off x="4614462" y="793053"/>
            <a:ext cx="767047" cy="8249264"/>
          </a:xfrm>
          <a:prstGeom prst="round2Same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о</a:t>
            </a:r>
            <a:r>
              <a:rPr lang="ru-RU" b="1" dirty="0" smtClean="0">
                <a:solidFill>
                  <a:schemeClr val="tx1"/>
                </a:solidFill>
              </a:rPr>
              <a:t>сновных направлений налоговой политики города Георгиевска на 2017 год и плановый период 2018 и 2019 годов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 rot="5400000">
            <a:off x="4590491" y="1705185"/>
            <a:ext cx="814988" cy="8249265"/>
          </a:xfrm>
          <a:prstGeom prst="round2Same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о</a:t>
            </a:r>
            <a:r>
              <a:rPr lang="ru-RU" b="1" dirty="0" smtClean="0">
                <a:solidFill>
                  <a:schemeClr val="tx1"/>
                </a:solidFill>
              </a:rPr>
              <a:t>сновных направлений долговой политики города Георгиевска на 2017 и плановый период 2018 и 2019 годов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0" y="0"/>
            <a:ext cx="9144000" cy="2039144"/>
          </a:xfrm>
          <a:prstGeom prst="downArrowCallou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0000">
                <a:schemeClr val="accent5">
                  <a:lumMod val="0"/>
                  <a:lumOff val="100000"/>
                </a:schemeClr>
              </a:gs>
              <a:gs pos="88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Bookman Old Style" pitchFamily="18" charset="0"/>
              </a:rPr>
              <a:t>На мероприятия по оптимизации расходов в целях обеспечения деятельности межведомственной централизованной бухгалтерии города Георгиевска в бюджете города зарезервированы средства в объеме 7 497,00 тыс. рублей. Реализация данного мероприятия в 2017 году позволит решить следующие задачи:</a:t>
            </a:r>
            <a:endParaRPr lang="ru-RU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2039144"/>
            <a:ext cx="9144000" cy="597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о</a:t>
            </a:r>
            <a:r>
              <a:rPr lang="ru-RU" b="1" dirty="0" smtClean="0"/>
              <a:t>птимизация бюджетных расходов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2852936"/>
            <a:ext cx="91440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</a:t>
            </a:r>
            <a:r>
              <a:rPr lang="ru-RU" b="1" dirty="0" smtClean="0"/>
              <a:t>ешение проблемы кадрового дефицита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3717032"/>
            <a:ext cx="914400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</a:t>
            </a:r>
            <a:r>
              <a:rPr lang="ru-RU" b="1" dirty="0" smtClean="0"/>
              <a:t>оддержка процессов реформирования бухгалтерского (бюджетного) учета, обеспечивающая формирование отчетности, повышение качества ведения учета и составления отчетности на основе единой методологии, позволяющей стандартизировать учетные процедуры от момента создания первичного документа до формирования отчетности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5661248"/>
            <a:ext cx="91440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</a:t>
            </a:r>
            <a:r>
              <a:rPr lang="ru-RU" b="1" dirty="0" smtClean="0"/>
              <a:t>нижение уровня коррупции в учреждениях и повышения эффективности управления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22047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-18288" y="0"/>
            <a:ext cx="9144000" cy="15567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      </a:t>
            </a:r>
            <a:r>
              <a:rPr lang="ru-RU" b="1" dirty="0" smtClean="0"/>
              <a:t>описание основных подходов к формированию проекта</a:t>
            </a:r>
          </a:p>
          <a:p>
            <a:pPr algn="ctr"/>
            <a:r>
              <a:rPr lang="ru-RU" b="1" dirty="0" smtClean="0"/>
              <a:t>                                  бюджета города на 2016 год и плановый период 2017-2018 годов,                    а также обеспечение долгосрочной сбалансированности и</a:t>
            </a:r>
          </a:p>
          <a:p>
            <a:pPr algn="ctr"/>
            <a:r>
              <a:rPr lang="ru-RU" b="1" dirty="0" smtClean="0"/>
              <a:t>  устойчивости бюджета города Георгиевска</a:t>
            </a:r>
            <a:endParaRPr lang="ru-RU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-21704" y="0"/>
            <a:ext cx="2021936" cy="1556792"/>
          </a:xfrm>
          <a:prstGeom prst="round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Bookman Old Style" pitchFamily="18" charset="0"/>
              </a:rPr>
              <a:t>Цель основных направлений </a:t>
            </a:r>
            <a:r>
              <a:rPr lang="ru-RU" b="1" u="sng" dirty="0" smtClean="0">
                <a:solidFill>
                  <a:srgbClr val="0000FF"/>
                </a:solidFill>
                <a:latin typeface="Bookman Old Style" pitchFamily="18" charset="0"/>
              </a:rPr>
              <a:t>бюджетной политики</a:t>
            </a:r>
            <a:endParaRPr lang="ru-RU" b="1" u="sng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-14872" y="1700808"/>
            <a:ext cx="9144000" cy="57606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НАПРАВЛЕНИЯ БЮДЖЕТНОЙ ПОЛИТИКИ</a:t>
            </a:r>
            <a:endParaRPr lang="ru-RU" b="1" dirty="0"/>
          </a:p>
        </p:txBody>
      </p:sp>
      <p:sp>
        <p:nvSpPr>
          <p:cNvPr id="5" name="Багетная рамка 4"/>
          <p:cNvSpPr/>
          <p:nvPr/>
        </p:nvSpPr>
        <p:spPr>
          <a:xfrm>
            <a:off x="0" y="2276872"/>
            <a:ext cx="9144000" cy="14378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/>
              <a:t>1. Разработка бюджетного прогноза города Георгиевска на период до 2022 года для определения финансового обеспечения муниципальных программ на долгосрочный период, а также оценки бюджетных рисков и своевременной проработки мер по их минимизации в 2016 году.</a:t>
            </a:r>
          </a:p>
        </p:txBody>
      </p:sp>
      <p:sp>
        <p:nvSpPr>
          <p:cNvPr id="6" name="Багетная рамка 5"/>
          <p:cNvSpPr/>
          <p:nvPr/>
        </p:nvSpPr>
        <p:spPr>
          <a:xfrm>
            <a:off x="0" y="3697184"/>
            <a:ext cx="9125712" cy="151776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/>
              <a:t>2. </a:t>
            </a:r>
            <a:r>
              <a:rPr lang="ru-RU" b="1" dirty="0"/>
              <a:t>С</a:t>
            </a:r>
            <a:r>
              <a:rPr lang="ru-RU" b="1" dirty="0" smtClean="0"/>
              <a:t>оздание </a:t>
            </a:r>
            <a:r>
              <a:rPr lang="ru-RU" b="1" dirty="0"/>
              <a:t>работоспособной системы ведомственного контроля, направленной на соблюдение подведомственными заказчиками требований законодательства Российской Федерации и иных нормативных правовых актов о контрактной системе в сфере закупок товаров, работ, услуг для обеспечения муниципальных нужд.</a:t>
            </a:r>
          </a:p>
        </p:txBody>
      </p:sp>
      <p:sp>
        <p:nvSpPr>
          <p:cNvPr id="7" name="Багетная рамка 6"/>
          <p:cNvSpPr/>
          <p:nvPr/>
        </p:nvSpPr>
        <p:spPr>
          <a:xfrm>
            <a:off x="0" y="5214950"/>
            <a:ext cx="9125712" cy="104350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/>
              <a:t>3. </a:t>
            </a:r>
            <a:r>
              <a:rPr lang="ru-RU" b="1" dirty="0"/>
              <a:t>П</a:t>
            </a:r>
            <a:r>
              <a:rPr lang="ru-RU" b="1" dirty="0" smtClean="0"/>
              <a:t>ересмотр </a:t>
            </a:r>
            <a:r>
              <a:rPr lang="ru-RU" b="1" dirty="0"/>
              <a:t>системы показателей мониторинга качества финансового менеджмента с целью обеспечения возможности оценки качества реализации ГРБС новых требований к организации их </a:t>
            </a:r>
            <a:r>
              <a:rPr lang="ru-RU" b="1" dirty="0" smtClean="0"/>
              <a:t>деятельности. </a:t>
            </a:r>
            <a:endParaRPr lang="ru-RU" b="1" dirty="0"/>
          </a:p>
        </p:txBody>
      </p:sp>
      <p:sp>
        <p:nvSpPr>
          <p:cNvPr id="8" name="Багетная рамка 7"/>
          <p:cNvSpPr/>
          <p:nvPr/>
        </p:nvSpPr>
        <p:spPr>
          <a:xfrm>
            <a:off x="0" y="6261959"/>
            <a:ext cx="9144000" cy="59604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/>
              <a:t>4. </a:t>
            </a:r>
            <a:r>
              <a:rPr lang="ru-RU" b="1" dirty="0"/>
              <a:t>П</a:t>
            </a:r>
            <a:r>
              <a:rPr lang="ru-RU" b="1" dirty="0" smtClean="0"/>
              <a:t>родолжение </a:t>
            </a:r>
            <a:r>
              <a:rPr lang="ru-RU" b="1" dirty="0"/>
              <a:t>работы по формированию стимулов для более рационального и экономного использования бюджетных </a:t>
            </a:r>
            <a:r>
              <a:rPr lang="ru-RU" b="1" dirty="0" smtClean="0"/>
              <a:t>средств.</a:t>
            </a:r>
            <a:endParaRPr lang="ru-RU" b="1" dirty="0"/>
          </a:p>
        </p:txBody>
      </p:sp>
      <p:sp>
        <p:nvSpPr>
          <p:cNvPr id="9" name="Выноска со стрелкой вправо 8"/>
          <p:cNvSpPr/>
          <p:nvPr/>
        </p:nvSpPr>
        <p:spPr>
          <a:xfrm>
            <a:off x="2000232" y="500042"/>
            <a:ext cx="357190" cy="576064"/>
          </a:xfrm>
          <a:prstGeom prst="rightArrowCallou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5592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-19432" y="0"/>
            <a:ext cx="9163432" cy="476672"/>
          </a:xfrm>
          <a:prstGeom prst="downArrowCallout">
            <a:avLst>
              <a:gd name="adj1" fmla="val 61410"/>
              <a:gd name="adj2" fmla="val 74713"/>
              <a:gd name="adj3" fmla="val 31105"/>
              <a:gd name="adj4" fmla="val 49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агетная рамка 2"/>
          <p:cNvSpPr/>
          <p:nvPr/>
        </p:nvSpPr>
        <p:spPr>
          <a:xfrm>
            <a:off x="0" y="476672"/>
            <a:ext cx="9144000" cy="64807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/>
              <a:t>5. Продолжение работы по оптимизации сети муниципальных учреждений города </a:t>
            </a:r>
            <a:r>
              <a:rPr lang="ru-RU" b="1" dirty="0" smtClean="0"/>
              <a:t>    Георгиевска.</a:t>
            </a:r>
            <a:endParaRPr lang="ru-RU" b="1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-2667" y="1154862"/>
            <a:ext cx="9163432" cy="10526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/>
              <a:t>6. Завершение перехода на централизованное ведение бухгалтерского учета и формирование отчетности ГРБС и подведомственных им муниципальных учреждениях города.</a:t>
            </a:r>
          </a:p>
        </p:txBody>
      </p:sp>
      <p:sp>
        <p:nvSpPr>
          <p:cNvPr id="5" name="Багетная рамка 4"/>
          <p:cNvSpPr/>
          <p:nvPr/>
        </p:nvSpPr>
        <p:spPr>
          <a:xfrm>
            <a:off x="0" y="2260425"/>
            <a:ext cx="9144000" cy="64807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/>
              <a:t>7. Повышение оплаты труда отдельных категорий работников бюджетного сектора экономики в соответствии с </a:t>
            </a:r>
            <a:r>
              <a:rPr lang="en-US" b="1" dirty="0" smtClean="0"/>
              <a:t>“</a:t>
            </a:r>
            <a:r>
              <a:rPr lang="ru-RU" b="1" dirty="0" smtClean="0"/>
              <a:t>майскими указами</a:t>
            </a:r>
            <a:r>
              <a:rPr lang="en-US" b="1" dirty="0" smtClean="0"/>
              <a:t>”</a:t>
            </a:r>
            <a:r>
              <a:rPr lang="ru-RU" b="1" dirty="0" smtClean="0"/>
              <a:t> </a:t>
            </a:r>
            <a:r>
              <a:rPr lang="ru-RU" b="1" dirty="0"/>
              <a:t>Президента Российской </a:t>
            </a:r>
            <a:r>
              <a:rPr lang="ru-RU" b="1" dirty="0" smtClean="0"/>
              <a:t>Федерации</a:t>
            </a:r>
            <a:r>
              <a:rPr lang="ru-RU" b="1" dirty="0"/>
              <a:t>.</a:t>
            </a:r>
          </a:p>
        </p:txBody>
      </p:sp>
      <p:sp>
        <p:nvSpPr>
          <p:cNvPr id="6" name="Багетная рамка 5"/>
          <p:cNvSpPr/>
          <p:nvPr/>
        </p:nvSpPr>
        <p:spPr>
          <a:xfrm>
            <a:off x="0" y="2952147"/>
            <a:ext cx="9144000" cy="141251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/>
              <a:t>8. Обеспечение выплаты работникам муниципальных учреждений города заработной платы не ниже минимального размера оплаты труда, установленного Федеральным законом от 2 июня 2016 года N 164-ФЗ «О внесении изменения в статью 1 Федерального закона «О минимальном размере оплаты труда».</a:t>
            </a:r>
          </a:p>
        </p:txBody>
      </p:sp>
      <p:sp>
        <p:nvSpPr>
          <p:cNvPr id="7" name="Багетная рамка 6"/>
          <p:cNvSpPr/>
          <p:nvPr/>
        </p:nvSpPr>
        <p:spPr>
          <a:xfrm>
            <a:off x="0" y="4398619"/>
            <a:ext cx="9155575" cy="71739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/>
              <a:t>9. Сохранение позитивной динамики предоставления из городского бюджета средств на выполнение ремонтных работ объектов социального </a:t>
            </a:r>
            <a:r>
              <a:rPr lang="ru-RU" b="1" dirty="0" smtClean="0"/>
              <a:t>назначения.</a:t>
            </a:r>
            <a:endParaRPr lang="ru-RU" b="1" dirty="0"/>
          </a:p>
        </p:txBody>
      </p:sp>
      <p:sp>
        <p:nvSpPr>
          <p:cNvPr id="12" name="Багетная рамка 11"/>
          <p:cNvSpPr/>
          <p:nvPr/>
        </p:nvSpPr>
        <p:spPr>
          <a:xfrm>
            <a:off x="-9716" y="5149973"/>
            <a:ext cx="9144000" cy="63100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/>
              <a:t>10. Формирование эффективной системы управления бюджетными инвестициями </a:t>
            </a:r>
            <a:r>
              <a:rPr lang="ru-RU" b="1" dirty="0" smtClean="0"/>
              <a:t>в </a:t>
            </a:r>
            <a:r>
              <a:rPr lang="ru-RU" b="1" dirty="0"/>
              <a:t>рамках реализации адресной инвестиционной программы города </a:t>
            </a:r>
            <a:r>
              <a:rPr lang="ru-RU" b="1" dirty="0" smtClean="0"/>
              <a:t>Георгиевска. </a:t>
            </a:r>
            <a:endParaRPr lang="ru-RU" b="1" dirty="0"/>
          </a:p>
        </p:txBody>
      </p:sp>
      <p:sp>
        <p:nvSpPr>
          <p:cNvPr id="13" name="Багетная рамка 12"/>
          <p:cNvSpPr/>
          <p:nvPr/>
        </p:nvSpPr>
        <p:spPr>
          <a:xfrm>
            <a:off x="0" y="5833475"/>
            <a:ext cx="9163431" cy="102452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/>
              <a:t>11. Формирование объема бюджетных ассигнований дорожного фонда города Георгиевска с учетом положений </a:t>
            </a:r>
            <a:r>
              <a:rPr lang="ru-RU" b="1" dirty="0" smtClean="0"/>
              <a:t>ст. </a:t>
            </a:r>
            <a:r>
              <a:rPr lang="ru-RU" b="1" dirty="0"/>
              <a:t>179.4 </a:t>
            </a:r>
            <a:r>
              <a:rPr lang="ru-RU" b="1" dirty="0" smtClean="0"/>
              <a:t>БК РФ исходя </a:t>
            </a:r>
            <a:r>
              <a:rPr lang="ru-RU" b="1" dirty="0"/>
              <a:t>из прогнозируемого объема доходов городского бюджета.</a:t>
            </a:r>
          </a:p>
        </p:txBody>
      </p:sp>
    </p:spTree>
    <p:extLst>
      <p:ext uri="{BB962C8B-B14F-4D97-AF65-F5344CB8AC3E}">
        <p14:creationId xmlns:p14="http://schemas.microsoft.com/office/powerpoint/2010/main" xmlns="" val="320666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52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0" y="0"/>
            <a:ext cx="2000232" cy="6858000"/>
          </a:xfrm>
          <a:prstGeom prst="round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Общие подходы к формированию бюджета города</a:t>
            </a:r>
          </a:p>
          <a:p>
            <a:pPr algn="ctr"/>
            <a:r>
              <a:rPr lang="ru-RU" b="1" dirty="0" smtClean="0">
                <a:solidFill>
                  <a:srgbClr val="0000FF"/>
                </a:solidFill>
              </a:rPr>
              <a:t> на 2017  год и плановый период 2018 и 2019 годов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000232" y="0"/>
            <a:ext cx="7143768" cy="6858000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 </a:t>
            </a:r>
            <a:r>
              <a:rPr lang="ru-RU" sz="2000" dirty="0" smtClean="0"/>
              <a:t>       </a:t>
            </a:r>
            <a:r>
              <a:rPr lang="ru-RU" sz="2000" b="1" dirty="0" smtClean="0">
                <a:solidFill>
                  <a:schemeClr val="bg1"/>
                </a:solidFill>
                <a:latin typeface="Bookman Old Style" pitchFamily="18" charset="0"/>
              </a:rPr>
              <a:t>*</a:t>
            </a:r>
            <a: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  <a:t> уточнение «базовых» объемов бюджетных ассигнований произведено с учетом:</a:t>
            </a:r>
            <a:b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Bookman Old Style" pitchFamily="18" charset="0"/>
              </a:rPr>
              <a:t>          -индексации </a:t>
            </a:r>
            <a: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  <a:t>расходов на оплату муниципальными учреждениями города коммунальных услуг: в 2017 году – на 2,35%, в 2018 году – на 2,19%, в 2019 году – на 1,91%;</a:t>
            </a:r>
            <a:b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Bookman Old Style" pitchFamily="18" charset="0"/>
              </a:rPr>
              <a:t>           -индексации </a:t>
            </a:r>
            <a: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  <a:t>расходов на оплату питания в муниципальных дошкольных учреждениях города: в 2017 году – на 4,0%, в 2018 году – на 4,0%, в 2019 году – на 4,0%;</a:t>
            </a:r>
            <a:b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Bookman Old Style" pitchFamily="18" charset="0"/>
              </a:rPr>
              <a:t>           -повышения </a:t>
            </a:r>
            <a: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  <a:t>оплаты труда отдельных категорий работников </a:t>
            </a:r>
            <a:r>
              <a:rPr lang="ru-RU" sz="2000" b="1" dirty="0" smtClean="0">
                <a:solidFill>
                  <a:schemeClr val="bg1"/>
                </a:solidFill>
                <a:latin typeface="Bookman Old Style" pitchFamily="18" charset="0"/>
              </a:rPr>
              <a:t>муниципальных </a:t>
            </a:r>
            <a: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  <a:t>учреждений образования и  культуры в соответствии с указами </a:t>
            </a:r>
            <a:r>
              <a:rPr lang="ru-RU" sz="2000" b="1" dirty="0" smtClean="0">
                <a:solidFill>
                  <a:schemeClr val="bg1"/>
                </a:solidFill>
                <a:latin typeface="Bookman Old Style" pitchFamily="18" charset="0"/>
              </a:rPr>
              <a:t>Президента </a:t>
            </a:r>
            <a: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  <a:t>Российской Федерации от 7 мая 2012 года, исходя из изменения </a:t>
            </a:r>
            <a:r>
              <a:rPr lang="ru-RU" sz="2000" b="1" dirty="0" smtClean="0">
                <a:solidFill>
                  <a:schemeClr val="bg1"/>
                </a:solidFill>
                <a:latin typeface="Bookman Old Style" pitchFamily="18" charset="0"/>
              </a:rPr>
              <a:t>подходов </a:t>
            </a:r>
            <a: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  <a:t>к расчету бюджетных ассигнований на указанные цели (прогнозный средний уровень заработной платы по Ставропольскому краю на 2017 год – 21 167,20  рублей);</a:t>
            </a:r>
            <a:b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Bookman Old Style" pitchFamily="18" charset="0"/>
              </a:rPr>
              <a:t>            -уточнения </a:t>
            </a:r>
            <a: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  <a:t>объема принятых обязательств с учетом прекращающихся расходных обязательств ограниченного срока действия и изменения контингента получателей.</a:t>
            </a:r>
            <a:br>
              <a:rPr lang="ru-RU" sz="2000" b="1" dirty="0">
                <a:solidFill>
                  <a:schemeClr val="bg1"/>
                </a:solidFill>
                <a:latin typeface="Bookman Old Style" pitchFamily="18" charset="0"/>
              </a:rPr>
            </a:br>
            <a:endParaRPr lang="ru-RU" sz="2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897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52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0" y="0"/>
            <a:ext cx="1907704" cy="6858000"/>
          </a:xfrm>
          <a:prstGeom prst="round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Основные задачи </a:t>
            </a:r>
            <a:r>
              <a:rPr lang="ru-RU" sz="2000" b="1" u="sng" dirty="0" smtClean="0">
                <a:solidFill>
                  <a:srgbClr val="0000FF"/>
                </a:solidFill>
              </a:rPr>
              <a:t>бюджетной политики </a:t>
            </a:r>
          </a:p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на 2017 год </a:t>
            </a:r>
          </a:p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и плановый период 2018 и 2019 годов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31232" y="428604"/>
            <a:ext cx="6912768" cy="608821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     *интеграция </a:t>
            </a:r>
            <a:r>
              <a:rPr lang="ru-RU" sz="2800" dirty="0">
                <a:solidFill>
                  <a:schemeClr val="bg1"/>
                </a:solidFill>
              </a:rPr>
              <a:t>процессов стратегического прогнозирования и бюджетного планирования</a:t>
            </a:r>
            <a:r>
              <a:rPr lang="ru-RU" sz="2800" dirty="0" smtClean="0">
                <a:solidFill>
                  <a:schemeClr val="bg1"/>
                </a:solidFill>
              </a:rPr>
              <a:t>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/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     *переход </a:t>
            </a:r>
            <a:r>
              <a:rPr lang="ru-RU" sz="2800" dirty="0">
                <a:solidFill>
                  <a:schemeClr val="bg1"/>
                </a:solidFill>
              </a:rPr>
              <a:t>на централизованное ведение бухгалтерского учета и формирования отчетности ГРБС и подведомственных им учреждениях</a:t>
            </a:r>
            <a:r>
              <a:rPr lang="ru-RU" sz="2800" dirty="0" smtClean="0">
                <a:solidFill>
                  <a:schemeClr val="bg1"/>
                </a:solidFill>
              </a:rPr>
              <a:t>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/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     *обеспечение </a:t>
            </a:r>
            <a:r>
              <a:rPr lang="ru-RU" sz="2800" dirty="0">
                <a:solidFill>
                  <a:schemeClr val="bg1"/>
                </a:solidFill>
              </a:rPr>
              <a:t>предварительного и последующего финансового контроля при реализации процедур проведения закупок товаров, работ, услуг для обеспечения муниципальных нужд города Георгиевска.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> 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45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52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0" y="0"/>
            <a:ext cx="1907704" cy="6858000"/>
          </a:xfrm>
          <a:prstGeom prst="roundRect">
            <a:avLst/>
          </a:prstGeom>
          <a:gradFill>
            <a:gsLst>
              <a:gs pos="1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Основные цели и задачи </a:t>
            </a:r>
            <a:r>
              <a:rPr lang="ru-RU" sz="2000" b="1" u="sng" dirty="0" smtClean="0">
                <a:solidFill>
                  <a:srgbClr val="0000FF"/>
                </a:solidFill>
              </a:rPr>
              <a:t>налоговой политики </a:t>
            </a:r>
          </a:p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на 2017 год </a:t>
            </a:r>
          </a:p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и плановый период 2018 и 2019 годов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1928794" y="0"/>
            <a:ext cx="7215206" cy="683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  <a:r>
              <a:rPr kumimoji="0" lang="ru-RU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Цели   налоговой   политики   города   Георгиевска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на 2017 год и плановый период 2018 и 2019 годов: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сохранение устойчивости бюджета города посредством получения необходимого объема бюджетных доходов;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поддержка экономической активности хозяйствующих субъектов города.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ru-RU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 Задачи   налоговой   политики   города   Георгиевска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200" dirty="0" smtClean="0">
                <a:solidFill>
                  <a:schemeClr val="bg1"/>
                </a:solidFill>
              </a:rPr>
              <a:t>на 2017 год и плановый период 2018 и 2019 годов:</a:t>
            </a:r>
            <a:endParaRPr kumimoji="0" lang="ru-RU" sz="2200" b="1" i="0" u="sng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реализация новых принципов налогообложения по имущественным налогам исходя из кадастровой стоимости объектов налогообложения;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повышение эффективности мер налогового стимулирования, направленных на экономический рост города;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повышение качества администрирования доходов;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повышение эффективности управления муниципальными активами.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452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1351</TotalTime>
  <Words>650</Words>
  <Application>Microsoft Office PowerPoint</Application>
  <PresentationFormat>Экран (4:3)</PresentationFormat>
  <Paragraphs>55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БЮДЖЕТНАЯ И НАЛОГОВАЯ  ПОЛИТИКА ГОРОДА ГЕОРГИЕВСКА  НА 2017 ГОД И ПЛАНОВЫЙ ПЕРИОД 2018 И 2019 ГОДОВ</vt:lpstr>
      <vt:lpstr>Слайд 2</vt:lpstr>
      <vt:lpstr>Слайд 3</vt:lpstr>
      <vt:lpstr>Слайд 4</vt:lpstr>
      <vt:lpstr>Слайд 5</vt:lpstr>
      <vt:lpstr>        * уточнение «базовых» объемов бюджетных ассигнований произведено с учетом:           -индексации расходов на оплату муниципальными учреждениями города коммунальных услуг: в 2017 году – на 2,35%, в 2018 году – на 2,19%, в 2019 году – на 1,91%;            -индексации расходов на оплату питания в муниципальных дошкольных учреждениях города: в 2017 году – на 4,0%, в 2018 году – на 4,0%, в 2019 году – на 4,0%;            -повышения оплаты труда отдельных категорий работников муниципальных учреждений образования и  культуры в соответствии с указами Президента Российской Федерации от 7 мая 2012 года, исходя из изменения подходов к расчету бюджетных ассигнований на указанные цели (прогнозный средний уровень заработной платы по Ставропольскому краю на 2017 год – 21 167,20  рублей);             -уточнения объема принятых обязательств с учетом прекращающихся расходных обязательств ограниченного срока действия и изменения контингента получателей. </vt:lpstr>
      <vt:lpstr>     *интеграция процессов стратегического прогнозирования и бюджетного планирования;       *переход на централизованное ведение бухгалтерского учета и формирования отчетности ГРБС и подведомственных им учреждениях;       *обеспечение предварительного и последующего финансового контроля при реализации процедур проведения закупок товаров, работ, услуг для обеспечения муниципальных нужд города Георгиевска.  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Gorbunova</dc:creator>
  <cp:lastModifiedBy>Elena</cp:lastModifiedBy>
  <cp:revision>104</cp:revision>
  <cp:lastPrinted>2017-02-20T08:49:39Z</cp:lastPrinted>
  <dcterms:created xsi:type="dcterms:W3CDTF">2017-02-15T13:49:41Z</dcterms:created>
  <dcterms:modified xsi:type="dcterms:W3CDTF">2017-03-16T08:53:48Z</dcterms:modified>
</cp:coreProperties>
</file>