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3" r:id="rId5"/>
    <p:sldId id="259" r:id="rId6"/>
    <p:sldId id="280" r:id="rId7"/>
    <p:sldId id="278" r:id="rId8"/>
    <p:sldId id="285" r:id="rId9"/>
    <p:sldId id="281" r:id="rId10"/>
    <p:sldId id="261" r:id="rId11"/>
    <p:sldId id="262" r:id="rId12"/>
    <p:sldId id="282" r:id="rId13"/>
    <p:sldId id="283" r:id="rId14"/>
    <p:sldId id="265" r:id="rId15"/>
    <p:sldId id="266" r:id="rId16"/>
    <p:sldId id="284" r:id="rId17"/>
    <p:sldId id="271" r:id="rId18"/>
    <p:sldId id="28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FFF99"/>
    <a:srgbClr val="FFFFCC"/>
    <a:srgbClr val="EAEAEA"/>
    <a:srgbClr val="ACD8E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/>
              <a:t>Закупки </a:t>
            </a:r>
            <a:r>
              <a:rPr lang="ru-RU" sz="2000" dirty="0" smtClean="0"/>
              <a:t>(количество</a:t>
            </a:r>
            <a:r>
              <a:rPr lang="ru-RU" sz="2000" dirty="0"/>
              <a:t>)</a:t>
            </a:r>
          </a:p>
        </c:rich>
      </c:tx>
      <c:layout/>
    </c:title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5.5998833479148934E-2"/>
          <c:y val="0.16186132983377091"/>
          <c:w val="0.64046751968503934"/>
          <c:h val="0.80713067116610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Закупки (количество)</c:v>
                </c:pt>
              </c:strCache>
            </c:strRef>
          </c:tx>
          <c:explosion val="25"/>
          <c:dPt>
            <c:idx val="1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3.2745151647710788E-2"/>
                  <c:y val="-1.9238845144356961E-2"/>
                </c:manualLayout>
              </c:layout>
              <c:showVal val="1"/>
            </c:dLbl>
            <c:dLbl>
              <c:idx val="1"/>
              <c:layout>
                <c:manualLayout>
                  <c:x val="2.8364319043452903E-2"/>
                  <c:y val="-0.25382670916135563"/>
                </c:manualLayout>
              </c:layout>
              <c:showVal val="1"/>
            </c:dLbl>
            <c:dLbl>
              <c:idx val="2"/>
              <c:layout>
                <c:manualLayout>
                  <c:x val="-5.9772346165062704E-2"/>
                  <c:y val="-7.854486939132608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электронный аукцион</c:v>
                </c:pt>
                <c:pt idx="1">
                  <c:v>запрос котировок </c:v>
                </c:pt>
                <c:pt idx="2">
                  <c:v>конкурс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234</c:v>
                </c:pt>
                <c:pt idx="1">
                  <c:v>39</c:v>
                </c:pt>
                <c:pt idx="2">
                  <c:v>9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/>
            </a:pPr>
            <a:endParaRPr lang="ru-RU"/>
          </a:p>
        </c:txPr>
      </c:legendEntry>
      <c:layout>
        <c:manualLayout>
          <c:xMode val="edge"/>
          <c:yMode val="edge"/>
          <c:x val="0.76635407553222512"/>
          <c:y val="0.23306430446194482"/>
          <c:w val="0.21975703557888851"/>
          <c:h val="0.5099628171478565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7.1726450860309127E-2"/>
          <c:y val="4.4057617797775513E-2"/>
          <c:w val="0.78762321376494604"/>
          <c:h val="0.797602487189101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2.6129495476618907E-2"/>
                  <c:y val="-5.4715737176091114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Закупки (объем), млн.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386.4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8035695929943413E-2"/>
                  <c:y val="-6.58695750283536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Закупки (объем), млн.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431.3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8A3CC4"/>
            </a:solidFill>
          </c:spPr>
          <c:dLbls>
            <c:dLbl>
              <c:idx val="0"/>
              <c:layout>
                <c:manualLayout>
                  <c:x val="3.4969894310808665E-2"/>
                  <c:y val="-6.401554841317491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+mn-lt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Закупки (объем), млн. 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694.9</c:v>
                </c:pt>
              </c:numCache>
            </c:numRef>
          </c:val>
        </c:ser>
        <c:shape val="box"/>
        <c:axId val="96286976"/>
        <c:axId val="96292864"/>
        <c:axId val="0"/>
      </c:bar3DChart>
      <c:catAx>
        <c:axId val="9628697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>
                <a:latin typeface="+mn-lt"/>
                <a:cs typeface="Times New Roman" pitchFamily="18" charset="0"/>
              </a:defRPr>
            </a:pPr>
            <a:endParaRPr lang="ru-RU"/>
          </a:p>
        </c:txPr>
        <c:crossAx val="96292864"/>
        <c:crosses val="autoZero"/>
        <c:auto val="1"/>
        <c:lblAlgn val="ctr"/>
        <c:lblOffset val="100"/>
      </c:catAx>
      <c:valAx>
        <c:axId val="96292864"/>
        <c:scaling>
          <c:orientation val="minMax"/>
        </c:scaling>
        <c:axPos val="l"/>
        <c:majorGridlines/>
        <c:numFmt formatCode="General" sourceLinked="1"/>
        <c:tickLblPos val="nextTo"/>
        <c:crossAx val="962869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 b="1">
              <a:latin typeface="+mn-lt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3.0563958970143936E-2"/>
                  <c:y val="-7.340577181565118E-2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/>
                      <a:t>288,5</a:t>
                    </a: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6.6334991708127018E-3"/>
                  <c:y val="-5.5555555555555455E-2"/>
                </c:manualLayout>
              </c:layout>
              <c:showVal val="1"/>
            </c:dLbl>
            <c:dLbl>
              <c:idx val="2"/>
              <c:layout>
                <c:manualLayout>
                  <c:x val="1.9900497512438067E-2"/>
                  <c:y val="-3.96825396825396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Контракты, млн.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288.5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2.3806940799066811E-2"/>
                  <c:y val="-6.3506370794559772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355,6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1.3266998341625221E-2"/>
                  <c:y val="-2.3809523809523812E-2"/>
                </c:manualLayout>
              </c:layout>
              <c:showVal val="1"/>
            </c:dLbl>
            <c:dLbl>
              <c:idx val="2"/>
              <c:layout>
                <c:manualLayout>
                  <c:x val="1.5478164731896079E-2"/>
                  <c:y val="-1.587301587301579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Контракты, млн.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355.6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518E"/>
            </a:solidFill>
          </c:spPr>
          <c:dLbls>
            <c:dLbl>
              <c:idx val="0"/>
              <c:layout>
                <c:manualLayout>
                  <c:x val="3.144635846754492E-2"/>
                  <c:y val="-6.3269574116178021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Контракты, млн. 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594.5</c:v>
                </c:pt>
              </c:numCache>
            </c:numRef>
          </c:val>
        </c:ser>
        <c:gapWidth val="60"/>
        <c:shape val="cylinder"/>
        <c:axId val="98398208"/>
        <c:axId val="98399744"/>
        <c:axId val="0"/>
      </c:bar3DChart>
      <c:catAx>
        <c:axId val="98398208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399744"/>
        <c:crosses val="autoZero"/>
        <c:auto val="1"/>
        <c:lblAlgn val="ctr"/>
        <c:lblOffset val="100"/>
      </c:catAx>
      <c:valAx>
        <c:axId val="983997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3982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9990339749198728E-2"/>
          <c:y val="4.4057617797775513E-2"/>
          <c:w val="0.7238637357830271"/>
          <c:h val="0.8270669291338582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-1.5589154811258801E-3"/>
                  <c:y val="1.7276886930258778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Закупки у СМП и СОНКО, %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814D7"/>
            </a:solidFill>
          </c:spPr>
          <c:dPt>
            <c:idx val="0"/>
            <c:spPr>
              <a:solidFill>
                <a:srgbClr val="DF07C0"/>
              </a:solidFill>
            </c:spPr>
          </c:dPt>
          <c:dLbls>
            <c:dLbl>
              <c:idx val="0"/>
              <c:layout>
                <c:manualLayout>
                  <c:x val="3.850083908805456E-3"/>
                  <c:y val="1.1447287749920798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Закупки у СМП и СОНКО, %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72.3</c:v>
                </c:pt>
              </c:numCache>
            </c:numRef>
          </c:val>
        </c:ser>
        <c:axId val="112076672"/>
        <c:axId val="112078208"/>
      </c:barChart>
      <c:catAx>
        <c:axId val="112076672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078208"/>
        <c:crosses val="autoZero"/>
        <c:auto val="1"/>
        <c:lblAlgn val="ctr"/>
        <c:lblOffset val="100"/>
      </c:catAx>
      <c:valAx>
        <c:axId val="112078208"/>
        <c:scaling>
          <c:orientation val="minMax"/>
        </c:scaling>
        <c:axPos val="l"/>
        <c:majorGridlines/>
        <c:numFmt formatCode="General" sourceLinked="1"/>
        <c:tickLblPos val="nextTo"/>
        <c:crossAx val="112076672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9276611256926222"/>
          <c:y val="0.33133514560679916"/>
          <c:w val="0.19059036891221934"/>
          <c:h val="0.2440898012748407"/>
        </c:manualLayout>
      </c:layout>
      <c:txPr>
        <a:bodyPr/>
        <a:lstStyle/>
        <a:p>
          <a:pPr>
            <a:defRPr sz="2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CFFFF"/>
            </a:solidFill>
          </c:spPr>
          <c:dLbls>
            <c:dLbl>
              <c:idx val="0"/>
              <c:layout>
                <c:manualLayout>
                  <c:x val="3.468829450538554E-2"/>
                  <c:y val="-5.0542812494518155E-2"/>
                </c:manualLayout>
              </c:layout>
              <c:showVal val="1"/>
            </c:dLbl>
            <c:dLbl>
              <c:idx val="1"/>
              <c:layout>
                <c:manualLayout>
                  <c:x val="2.3001344344152106E-2"/>
                  <c:y val="-2.3809523809523812E-2"/>
                </c:manualLayout>
              </c:layout>
              <c:showVal val="1"/>
            </c:dLbl>
            <c:dLbl>
              <c:idx val="2"/>
              <c:layout>
                <c:manualLayout>
                  <c:x val="9.259259259259538E-3"/>
                  <c:y val="-1.190476190476194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экономия по закупкам малого объема, млн.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FFFF"/>
            </a:solidFill>
          </c:spPr>
          <c:dLbls>
            <c:dLbl>
              <c:idx val="0"/>
              <c:layout>
                <c:manualLayout>
                  <c:x val="2.4288329812431984E-2"/>
                  <c:y val="-5.9523809523809486E-2"/>
                </c:manualLayout>
              </c:layout>
              <c:showVal val="1"/>
            </c:dLbl>
            <c:dLbl>
              <c:idx val="1"/>
              <c:layout>
                <c:manualLayout>
                  <c:x val="3.3401019994451914E-2"/>
                  <c:y val="-2.7778090238720202E-2"/>
                </c:manualLayout>
              </c:layout>
              <c:showVal val="1"/>
            </c:dLbl>
            <c:dLbl>
              <c:idx val="2"/>
              <c:layout>
                <c:manualLayout>
                  <c:x val="2.0833333333333412E-2"/>
                  <c:y val="-2.380952380952383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экономия по закупкам малого объема, млн.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4.9864498644986599E-2"/>
                  <c:y val="-7.1428571428571425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экономия по закупкам малого объема, млн. 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20.8</c:v>
                </c:pt>
              </c:numCache>
            </c:numRef>
          </c:val>
        </c:ser>
        <c:shape val="box"/>
        <c:axId val="112118400"/>
        <c:axId val="112128384"/>
        <c:axId val="0"/>
      </c:bar3DChart>
      <c:catAx>
        <c:axId val="11211840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12128384"/>
        <c:crosses val="autoZero"/>
        <c:auto val="1"/>
        <c:lblAlgn val="ctr"/>
        <c:lblOffset val="100"/>
      </c:catAx>
      <c:valAx>
        <c:axId val="112128384"/>
        <c:scaling>
          <c:orientation val="minMax"/>
        </c:scaling>
        <c:axPos val="l"/>
        <c:majorGridlines/>
        <c:numFmt formatCode="General" sourceLinked="1"/>
        <c:tickLblPos val="nextTo"/>
        <c:crossAx val="112118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225685331001634"/>
          <c:y val="0.39879546306711688"/>
          <c:w val="0.12144608753174146"/>
          <c:h val="0.30160292463442206"/>
        </c:manualLayout>
      </c:layout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FF87E-7E26-4091-8C8B-EB6F96604073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 работе комитета по муниципальным закупкам администрации Георгиевского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округа Ставропольского края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2023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Закупки у СМП и СОНКО 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соответствии с требованиями статьи 30 Федерального закона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 44-ФЗ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комитетом от имени заказчика было проведено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конкурентных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закупок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субъектов малого предпринимательства и социально ориентированных некоммерческих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организаций 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общую сумму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18,3 млн. рублей </a:t>
            </a: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67544" y="2708920"/>
          <a:ext cx="82089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Закупки у единственного поставщика (подрядчика, исполнителя)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rmAutofit/>
          </a:bodyPr>
          <a:lstStyle/>
          <a:p>
            <a:pPr marL="0" indent="531813" algn="just">
              <a:spcBef>
                <a:spcPts val="120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году в целях реализации требований Федерального закона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44-ФЗ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комитетом осуществлялся учет и контроль закупок администрации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ГМО СК 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единственного поставщика (подрядчика, исполнителя). </a:t>
            </a:r>
          </a:p>
          <a:p>
            <a:pPr marL="0" indent="531813" algn="just">
              <a:spcBef>
                <a:spcPts val="120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основании части 1 статьи 93 Федерального закона № 44-ФЗ заключено </a:t>
            </a:r>
            <a:r>
              <a:rPr lang="ru-RU" dirty="0" smtClean="0">
                <a:latin typeface="Times New Roman"/>
                <a:ea typeface="Calibri"/>
              </a:rPr>
              <a:t>88 договоров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единственным поставщиком (подрядчиком, исполнителем) на общую сумму 1,6 млн.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Закупки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малого объема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/>
          <a:lstStyle/>
          <a:p>
            <a:pPr marL="0" indent="0" algn="ctr"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2023 году посредством использования электронной торговой системы для автоматизации закупок малого объема «РТС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market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заказчиками округа осуществлено 3314 закупок на общую сумму 420,7 млн. руб. 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Сумма экономии бюджетных средств по закупкам малого объема составила 20,8 млн. руб. (4,9%).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сравнения: в 2022 году посредством использования электронной торговой системы для автоматизации закупок малого объема заказчиками округа осуществлено 1449 закупок на общую сумму 289,1 млн. руб.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Сумма экономии бюджетных средств по закупкам малого объема составила 11,7 млн. руб. (4,7%);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2021 году посредством использования электронной торговой системы для автоматизации закупок малого объема заказчиками округа осуществлено 1623 закупки на общую сумму 330 млн. руб.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Сумма экономии бюджетных средств по закупкам малого объема составила 10,3 млн. руб. (3,1%).</a:t>
            </a: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Сравнительный анализ по закупкам малого объема «РТС –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market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 в 2021-2023 годах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Закупки товаров, работ, услуг на </a:t>
            </a: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/>
          </a:bodyPr>
          <a:lstStyle/>
          <a:p>
            <a:pPr indent="531813" algn="ctr">
              <a:spcBef>
                <a:spcPts val="1800"/>
              </a:spcBef>
            </a:pP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С целью обеспечения бесперебойной работы Георгиевского муниципального округа Ставропольского края в течение ноября-декабря </a:t>
            </a:r>
            <a:br>
              <a:rPr lang="ru-RU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2023 года комитетом по муниципальным закупкам проведены закупки товаров, работ, услуг на 2024 год. </a:t>
            </a:r>
          </a:p>
          <a:p>
            <a:pPr indent="531813" algn="ctr">
              <a:spcBef>
                <a:spcPts val="1800"/>
              </a:spcBef>
            </a:pP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Всего за счет средств 2024 года размещено в единой информационной системе в сфере закупок 51 извещение о закупках на общую сумму </a:t>
            </a:r>
            <a:br>
              <a:rPr lang="ru-RU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196,3 млн. руб.</a:t>
            </a:r>
          </a:p>
          <a:p>
            <a:pPr indent="531813" algn="just">
              <a:spcBef>
                <a:spcPts val="1800"/>
              </a:spcBef>
            </a:pPr>
            <a:endParaRPr lang="ru-RU" sz="200" b="0" dirty="0" smtClean="0">
              <a:latin typeface="Times New Roman" pitchFamily="18" charset="0"/>
              <a:cs typeface="Times New Roman" pitchFamily="18" charset="0"/>
            </a:endParaRPr>
          </a:p>
          <a:p>
            <a:pPr indent="531813" algn="just"/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Ведомственный 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контроль в сфере закупок товаров, работ,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Autofit/>
          </a:bodyPr>
          <a:lstStyle/>
          <a:p>
            <a:pPr marL="0" indent="531813" algn="just">
              <a:spcBef>
                <a:spcPts val="180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2023 году в соответствии с Планом проведения проверок проверен 1 подведомственный заказчик:</a:t>
            </a:r>
          </a:p>
          <a:p>
            <a:pPr marL="0" indent="531813" algn="just">
              <a:spcBef>
                <a:spcPts val="1200"/>
              </a:spcBef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Муниципальное учреждение «Центр молодежных проектов».</a:t>
            </a:r>
          </a:p>
          <a:p>
            <a:pPr marL="0" indent="531813" algn="just">
              <a:spcBef>
                <a:spcPts val="120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результате проведенной проверки выявлены нарушения законодательства в сфере закупок товаров, работ, услуг. Субъекту проверки даны рекомендации в целях недопущения в дальнейшем нарушений.</a:t>
            </a:r>
          </a:p>
          <a:p>
            <a:pPr marL="0" indent="531813" algn="just">
              <a:spcBef>
                <a:spcPts val="120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Внеплановых проверок в сфере закупок товаров, работ, услуг для обеспечения муниципальных нужд Георгиевского муниципального округа Ставропольского края не проводилось.</a:t>
            </a:r>
          </a:p>
          <a:p>
            <a:pPr marL="0" indent="531813" algn="just">
              <a:spcBef>
                <a:spcPts val="60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соответствии с распоряжением администрации Георгиевского муниципального округа Ставропольского края от 12 декабря 2023 г. № 190-р в 2024 году запланировано проведение 2 проверок.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Жалобы в сфере закупок товаров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работ, </a:t>
            </a: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услуг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/>
          </a:bodyPr>
          <a:lstStyle/>
          <a:p>
            <a:pPr indent="531813" algn="ctr">
              <a:spcBef>
                <a:spcPts val="1800"/>
              </a:spcBef>
            </a:pP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Количество поступивших жалоб в сфере закупок товаров, работ, услуг в 2023 году составило 4, из них признана обоснованной – 1, выдано предписание – 1.</a:t>
            </a:r>
          </a:p>
          <a:p>
            <a:pPr indent="531813" algn="ctr">
              <a:spcBef>
                <a:spcPts val="1800"/>
              </a:spcBef>
            </a:pP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Для сравнения: в 2022 году количество поступивших жалоб в сфере закупок товаров, работ, услуг составило 2, из них признанны </a:t>
            </a:r>
            <a:br>
              <a:rPr lang="ru-RU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обоснованными – 1, выдано предписание – 1. </a:t>
            </a:r>
          </a:p>
          <a:p>
            <a:pPr indent="531813" algn="ctr">
              <a:spcBef>
                <a:spcPts val="1800"/>
              </a:spcBef>
            </a:pP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В 2021 году количество поступивших жалоб в сфере закупок товаров, работ, услуг составило 6, </a:t>
            </a:r>
            <a:br>
              <a:rPr lang="ru-RU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из них признанны обоснованными – 2, </a:t>
            </a:r>
            <a:br>
              <a:rPr lang="ru-RU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выдано предписаний – 2.</a:t>
            </a: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Перспективы и задачи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2024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 последующие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Autofit/>
          </a:bodyPr>
          <a:lstStyle/>
          <a:p>
            <a:pPr marL="0" indent="531813" algn="just">
              <a:lnSpc>
                <a:spcPct val="120000"/>
              </a:lnSpc>
              <a:spcBef>
                <a:spcPts val="600"/>
              </a:spcBef>
              <a:buNone/>
            </a:pPr>
            <a:endParaRPr lang="ru-RU" sz="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1813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целях реализации требований Федерального закона № 44-ФЗ, в 2024 году и последующие годы необходимо проделать следующую работу:</a:t>
            </a:r>
          </a:p>
          <a:p>
            <a:pPr marL="0" indent="531813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1. Обеспечить эффективность и открытость расходования, а также экономию средств местного бюджета при осуществлении закупок товаров, работ, услуг для обеспечения муниципальных нужд Георгиевского муниципального округа Ставропольского края с применением различных способов определения поставщика (подрядчика, исполнителя).</a:t>
            </a:r>
          </a:p>
          <a:p>
            <a:pPr marL="0" indent="531813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2. Оказывать методическую и консультационную помощь заказчикам Георгиевского муниципального округа Ставропольского края в сфере закупок товаров, работ и услуг для обеспечения муниципальных нужд. </a:t>
            </a:r>
          </a:p>
          <a:p>
            <a:pPr marL="0" indent="531813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3. В связи с изменением законодательства о контрактной системе в сфере закупок, провести обучение (повышение квалификации) специалистов комитета по муниципальным закупкам администрации Георгиевского муниципального округа Ставропольского края (по необходимости).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Спасибо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 внимание!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Основными направлениями деятельности комитета 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году являлись: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544616"/>
          </a:xfrm>
        </p:spPr>
        <p:txBody>
          <a:bodyPr>
            <a:noAutofit/>
          </a:bodyPr>
          <a:lstStyle/>
          <a:p>
            <a:pPr algn="just">
              <a:spcBef>
                <a:spcPts val="9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закупок товаров, работ и услуг для обеспечения муниципальных нужд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ГМО СК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соответствии с нормами Федерального закона № 44-ФЗ;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координация деятельности заказчиков ГМО СК по вопросам, относящимся к установленной сфере деятельности;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общего методического руководства формирования, осуществления и исполнения закупок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товаров, работ, услуг;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совершенствование деятельности заказчиков ГМО СК в сфере осуществления закупок товаров, работ, услуг;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полномочий на определение поставщиков (подрядчиков, исполнителей) конкурентными способами для заказчиков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ГМО СК при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осуществлении централизованных закупок товаров, работ, услуг для обеспечения нужд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ГМО СК;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ведомственного контроля в сфере закупок товаров, работ, услуг для обеспечения нужд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ГМО СК.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Нормативно-правовые акты по вопросам осуществления закупок товаров, работ, услуг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84576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900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buNone/>
            </a:pPr>
            <a:r>
              <a:rPr lang="ru-RU" sz="3000" dirty="0" smtClean="0">
                <a:latin typeface="Times New Roman" pitchFamily="18" charset="0"/>
                <a:ea typeface="Calibri"/>
                <a:cs typeface="Times New Roman" pitchFamily="18" charset="0"/>
              </a:rPr>
              <a:t>В 2023 году администрацией Георгиевского муниципального округа Ставропольского края приняты необходимые нормативно-правовые акты по вопросам осуществления закупок товаров, работ, услуг, разработку которых осуществляли специалисты комитета по муниципальным закупкам, в том числе: </a:t>
            </a:r>
          </a:p>
          <a:p>
            <a:pPr indent="450215" algn="just">
              <a:lnSpc>
                <a:spcPct val="115000"/>
              </a:lnSpc>
            </a:pPr>
            <a:r>
              <a:rPr lang="ru-RU" sz="3000" dirty="0" smtClean="0">
                <a:latin typeface="Times New Roman" pitchFamily="18" charset="0"/>
                <a:ea typeface="Calibri"/>
                <a:cs typeface="Times New Roman" pitchFamily="18" charset="0"/>
              </a:rPr>
              <a:t>15 постановлений администрации Георгиевского муниципального округа Ставропольского края</a:t>
            </a:r>
          </a:p>
          <a:p>
            <a:pPr indent="450215" algn="just">
              <a:lnSpc>
                <a:spcPct val="115000"/>
              </a:lnSpc>
            </a:pPr>
            <a:r>
              <a:rPr lang="ru-RU" sz="3000" dirty="0" smtClean="0">
                <a:latin typeface="Times New Roman" pitchFamily="18" charset="0"/>
                <a:ea typeface="Calibri"/>
                <a:cs typeface="Times New Roman" pitchFamily="18" charset="0"/>
              </a:rPr>
              <a:t>2 распоряжения администрации Георгиевского муниципального округа Ставропольского края</a:t>
            </a:r>
          </a:p>
          <a:p>
            <a:pPr marL="0" indent="0" algn="ctr"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Закупки 2023 год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54461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/>
                <a:ea typeface="Calibri"/>
              </a:rPr>
              <a:t>В ЕИС размещена информация о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282 конкурентных закупках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на общую сумму 694,9 млн. рублей, в том числе: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аукцион – 234 (258,8 млн. руб.),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запрос котировок – 39 (74,6 млн. руб.),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конкурс – 9 (361,5 млн. руб.).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600" dirty="0" smtClean="0">
              <a:latin typeface="Times New Roman"/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15616" y="3140968"/>
          <a:ext cx="7056784" cy="37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Сравнительный анализ по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объему закупок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2021-2023 годах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544616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сравнения: в 2022 году в ЕИС размещена информация </a:t>
            </a:r>
          </a:p>
          <a:p>
            <a:pPr marL="0" indent="0"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 227 конкурентных закупках на общую сумму 431,3 млн. рублей;</a:t>
            </a:r>
          </a:p>
          <a:p>
            <a:pPr marL="0" indent="0"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2021 году в ЕИС размещена информация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 332 конкурентных закупках на общую сумму 386,4 млн. рублей</a:t>
            </a:r>
          </a:p>
          <a:p>
            <a:pPr marL="0" indent="0" algn="ctr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55576" y="2780928"/>
          <a:ext cx="7704856" cy="40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единой комиссии</a:t>
            </a: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661248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2023 году комиссией по осуществлению закупок для обеспечения муниципальных нужд Георгиевского муниципального округа Ставропольского края проведено 290 заседаний.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Рассмотрено 878 заявок участников закупок,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поданных в рамках проведения конкурентных процедур определения поставщиков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(подрядчиков, исполнителей). 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Количество не допущенных (отклоненных)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заявок – 73.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Контракты</a:t>
            </a: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</p:spPr>
        <p:txBody>
          <a:bodyPr/>
          <a:lstStyle/>
          <a:p>
            <a:pPr marL="0" indent="0" algn="ctr">
              <a:spcBef>
                <a:spcPts val="360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2023 году по итогам осуществления закупок заказчиками Георгиевского муниципального округа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Ставропольского края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заключено 262 контракта 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 общую сумму 594,5 млн. рублей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сравнения: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2022 году по итогам осуществления закупок заключено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209 контрактов на общую сумму 355,6 млн. рублей;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2021 году по итогам осуществления закупок заключено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297 контрактов на общую сумму 288,5 млн. рублей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Сравнительный анализ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суммам заключенных контрактов в 2021- 2023 годах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544616"/>
          </a:xfrm>
        </p:spPr>
        <p:txBody>
          <a:bodyPr/>
          <a:lstStyle/>
          <a:p>
            <a:pPr marL="0" indent="0" algn="ctr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39552" y="1340768"/>
          <a:ext cx="813690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Экономия</a:t>
            </a: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661248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None/>
            </a:pPr>
            <a:endParaRPr lang="ru-RU" sz="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результате осуществления закупок в 2023 году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общая сумма экономии (без учета несостоявшихся закупок)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составила 50,3 млн. руб. (7,8%)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сравнения: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2022 году общая сумма экономии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(без учета несостоявшихся закупок)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составила 50,7 млн. руб.;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2021 году общая сумма экономии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(без учета несостоявшихся закупок)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составила 58 млн. руб.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626</Words>
  <Application>Microsoft Office PowerPoint</Application>
  <PresentationFormat>Экран (4:3)</PresentationFormat>
  <Paragraphs>88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 работе комитета по муниципальным закупкам администрации Георгиевского муниципального округа Ставропольского края  в 2023 году</vt:lpstr>
      <vt:lpstr>Основными направлениями деятельности комитета в 2023 году являлись:</vt:lpstr>
      <vt:lpstr>Нормативно-правовые акты по вопросам осуществления закупок товаров, работ, услуг</vt:lpstr>
      <vt:lpstr>Закупки 2023 год</vt:lpstr>
      <vt:lpstr>Сравнительный анализ по объему закупок  в 2021-2023 годах </vt:lpstr>
      <vt:lpstr>Работа единой комиссии</vt:lpstr>
      <vt:lpstr>Контракты</vt:lpstr>
      <vt:lpstr>Сравнительный анализ по суммам заключенных контрактов в 2021- 2023 годах</vt:lpstr>
      <vt:lpstr>Экономия</vt:lpstr>
      <vt:lpstr>Закупки у СМП и СОНКО в 2023 году</vt:lpstr>
      <vt:lpstr>Закупки у единственного поставщика (подрядчика, исполнителя)</vt:lpstr>
      <vt:lpstr>Закупки малого объема</vt:lpstr>
      <vt:lpstr>Сравнительный анализ по закупкам малого объема «РТС – market» в 2021-2023 годах</vt:lpstr>
      <vt:lpstr>Закупки товаров, работ, услуг на 2024 год</vt:lpstr>
      <vt:lpstr>Ведомственный контроль в сфере закупок товаров, работ, услуг</vt:lpstr>
      <vt:lpstr>Жалобы в сфере закупок товаров, работ, услуг</vt:lpstr>
      <vt:lpstr>Перспективы и задачи  на 2024 и последующие годы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работе комитета по муниципальным закупкам администрации Георгиевского городского округа Ставропольского края  в 2017 году</dc:title>
  <dc:creator>Пользователь</dc:creator>
  <cp:lastModifiedBy>Пользователь</cp:lastModifiedBy>
  <cp:revision>197</cp:revision>
  <dcterms:created xsi:type="dcterms:W3CDTF">2018-02-05T07:54:11Z</dcterms:created>
  <dcterms:modified xsi:type="dcterms:W3CDTF">2024-02-27T14:25:20Z</dcterms:modified>
</cp:coreProperties>
</file>