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rawings/drawing7.xml" ContentType="application/vnd.openxmlformats-officedocument.drawingml.chartshapes+xml"/>
  <Override PartName="/ppt/charts/style5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Default Extension="png" ContentType="image/png"/>
  <Override PartName="/ppt/charts/style1.xml" ContentType="application/vnd.ms-office.chart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layout3.xml" ContentType="application/vnd.openxmlformats-officedocument.drawingml.diagramLayout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7" r:id="rId2"/>
  </p:sldMasterIdLst>
  <p:notesMasterIdLst>
    <p:notesMasterId r:id="rId50"/>
  </p:notesMasterIdLst>
  <p:sldIdLst>
    <p:sldId id="373" r:id="rId3"/>
    <p:sldId id="326" r:id="rId4"/>
    <p:sldId id="395" r:id="rId5"/>
    <p:sldId id="397" r:id="rId6"/>
    <p:sldId id="382" r:id="rId7"/>
    <p:sldId id="346" r:id="rId8"/>
    <p:sldId id="393" r:id="rId9"/>
    <p:sldId id="385" r:id="rId10"/>
    <p:sldId id="363" r:id="rId11"/>
    <p:sldId id="347" r:id="rId12"/>
    <p:sldId id="351" r:id="rId13"/>
    <p:sldId id="356" r:id="rId14"/>
    <p:sldId id="415" r:id="rId15"/>
    <p:sldId id="369" r:id="rId16"/>
    <p:sldId id="388" r:id="rId17"/>
    <p:sldId id="384" r:id="rId18"/>
    <p:sldId id="416" r:id="rId19"/>
    <p:sldId id="417" r:id="rId20"/>
    <p:sldId id="419" r:id="rId21"/>
    <p:sldId id="359" r:id="rId22"/>
    <p:sldId id="379" r:id="rId23"/>
    <p:sldId id="366" r:id="rId24"/>
    <p:sldId id="380" r:id="rId25"/>
    <p:sldId id="418" r:id="rId26"/>
    <p:sldId id="328" r:id="rId27"/>
    <p:sldId id="362" r:id="rId28"/>
    <p:sldId id="364" r:id="rId29"/>
    <p:sldId id="398" r:id="rId30"/>
    <p:sldId id="352" r:id="rId31"/>
    <p:sldId id="343" r:id="rId32"/>
    <p:sldId id="391" r:id="rId33"/>
    <p:sldId id="406" r:id="rId34"/>
    <p:sldId id="402" r:id="rId35"/>
    <p:sldId id="411" r:id="rId36"/>
    <p:sldId id="401" r:id="rId37"/>
    <p:sldId id="409" r:id="rId38"/>
    <p:sldId id="404" r:id="rId39"/>
    <p:sldId id="413" r:id="rId40"/>
    <p:sldId id="399" r:id="rId41"/>
    <p:sldId id="407" r:id="rId42"/>
    <p:sldId id="400" r:id="rId43"/>
    <p:sldId id="408" r:id="rId44"/>
    <p:sldId id="403" r:id="rId45"/>
    <p:sldId id="412" r:id="rId46"/>
    <p:sldId id="405" r:id="rId47"/>
    <p:sldId id="414" r:id="rId48"/>
    <p:sldId id="420" r:id="rId49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C2B"/>
    <a:srgbClr val="2ED8FA"/>
    <a:srgbClr val="ADDB7B"/>
    <a:srgbClr val="E47866"/>
    <a:srgbClr val="5B93D7"/>
    <a:srgbClr val="F2974C"/>
    <a:srgbClr val="A1D05C"/>
    <a:srgbClr val="8EB149"/>
    <a:srgbClr val="FF99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6087" autoAdjust="0"/>
  </p:normalViewPr>
  <p:slideViewPr>
    <p:cSldViewPr>
      <p:cViewPr varScale="1">
        <p:scale>
          <a:sx n="108" d="100"/>
          <a:sy n="108" d="100"/>
        </p:scale>
        <p:origin x="-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9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57;&#1083;&#1072;&#1081;&#1076;.xlsx" TargetMode="External"/><Relationship Id="rId4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73;&#1097;&#1072;&#1103;%202\12%20&#1044;&#1045;&#1050;&#1040;&#1041;&#1056;&#1068;\&#1088;&#1072;&#1089;&#1095;&#1077;&#1090;&#1099;%20&#1082;%20&#1076;&#1080;&#1072;&#1075;&#1088;&#1072;&#1084;&#1084;&#1072;&#1084;%20&#1087;&#1086;%20&#1087;&#1091;&#1073;&#1083;&#1080;&#1095;&#1085;&#1099;&#1084;%20&#1089;&#1083;&#1091;&#1096;&#1072;&#1085;&#1080;&#1103;&#1084;%202012%20&#1075;&#1086;&#1076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2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&#1054;&#1041;&#1065;&#1040;&#1071;%202015\12%20&#1044;&#1045;&#1050;&#1040;&#1041;&#1056;&#1068;\&#1055;&#1091;&#1073;&#1083;&#1080;&#1095;&#1085;&#1099;&#1077;%20&#1089;&#1083;&#1091;&#1096;&#1072;&#1085;&#1080;&#1103;%20&#1087;&#1088;&#1086;&#1077;&#1082;&#1090;%20&#1073;&#1102;&#1076;&#1078;&#1077;&#1090;&#1072;%20&#1085;&#1072;%202016%20&#1075;&#1086;&#1076;\&#1058;&#1072;&#1073;&#1083;&#1080;&#1094;&#1072;%20&#1082;%20&#1089;&#1083;&#1072;&#1081;&#1076;&#1091;%207%20&#1080;%20&#1076;&#1088;.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&#1054;&#1073;&#1097;&#1072;&#1103;%202\12%20&#1044;&#1045;&#1050;&#1040;&#1041;&#1056;&#1068;\&#1055;&#1091;&#1073;&#1083;&#1080;&#1095;&#1085;&#1099;&#1077;%20&#1089;&#1083;&#1091;&#1096;&#1072;&#1085;&#1080;&#1103;%20&#1073;&#1102;&#1076;&#1078;&#1077;&#1090;&#1072;%202012%20&#1075;&#1086;&#1076;&#1072;\&#1088;&#1072;&#1089;&#1095;&#1077;&#1090;&#1099;%20&#1082;%20&#1076;&#1080;&#1072;&#1075;&#1088;&#1072;&#1084;&#1084;&#1072;&#1084;%20&#1087;&#1086;%20&#1087;&#1091;&#1073;&#1083;&#1080;&#1095;&#1085;&#1099;&#1084;%20&#1089;&#1083;&#1091;&#1096;&#1072;&#1085;&#1080;&#1103;&#1084;%202012%20&#1075;&#1086;&#1076;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58;&#1072;&#1073;&#1083;&#1080;&#1094;&#1072;%20&#1082;%20&#1089;&#1083;&#1072;&#1081;&#1076;&#1091;%2010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58;&#1072;&#1073;&#1083;&#1080;&#1094;&#1072;%20&#1082;%20&#1089;&#1083;&#1072;&#1081;&#1076;&#1091;%2010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8.xml"/><Relationship Id="rId1" Type="http://schemas.openxmlformats.org/officeDocument/2006/relationships/oleObject" Target="file:///C:\&#1054;&#1041;&#1065;&#1040;&#1071;%202017\11%20&#1053;&#1054;&#1071;&#1041;&#1056;&#1068;\&#1055;&#1091;&#1073;&#1083;&#1080;&#1095;&#1085;&#1099;&#1077;%20&#1089;&#1083;&#1091;&#1096;&#1072;&#1085;&#1080;&#1103;\&#1076;&#1080;&#1072;&#1075;&#1088;&#1072;&#1084;&#1084;&#1099;.xlsx" TargetMode="External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Лист4!$B$5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Лист4!$C$4:$F$4</c:f>
              <c:strCache>
                <c:ptCount val="4"/>
                <c:pt idx="0">
                  <c:v>2017 год (первоначальный)</c:v>
                </c:pt>
                <c:pt idx="1">
                  <c:v>2018 год (проект)</c:v>
                </c:pt>
                <c:pt idx="2">
                  <c:v>2019 год (проект)</c:v>
                </c:pt>
                <c:pt idx="3">
                  <c:v>2020 год (проект)</c:v>
                </c:pt>
              </c:strCache>
            </c:strRef>
          </c:cat>
          <c:val>
            <c:numRef>
              <c:f>Лист4!$C$5:$F$5</c:f>
              <c:numCache>
                <c:formatCode>#\ ##0.0</c:formatCode>
                <c:ptCount val="4"/>
                <c:pt idx="0">
                  <c:v>2965.4</c:v>
                </c:pt>
                <c:pt idx="1">
                  <c:v>2869.4</c:v>
                </c:pt>
                <c:pt idx="2">
                  <c:v>2850.9</c:v>
                </c:pt>
                <c:pt idx="3">
                  <c:v>2838.8</c:v>
                </c:pt>
              </c:numCache>
            </c:numRef>
          </c:val>
        </c:ser>
        <c:ser>
          <c:idx val="1"/>
          <c:order val="1"/>
          <c:tx>
            <c:strRef>
              <c:f>Лист4!$B$6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2.5462668816040053E-17"/>
                  <c:y val="-4.61152445378853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944444444444451E-3"/>
                  <c:y val="-3.228067117651976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842100676477954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888888888888905E-3"/>
                  <c:y val="-5.76440556723566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Лист4!$C$4:$F$4</c:f>
              <c:strCache>
                <c:ptCount val="4"/>
                <c:pt idx="0">
                  <c:v>2017 год (первоначальный)</c:v>
                </c:pt>
                <c:pt idx="1">
                  <c:v>2018 год (проект)</c:v>
                </c:pt>
                <c:pt idx="2">
                  <c:v>2019 год (проект)</c:v>
                </c:pt>
                <c:pt idx="3">
                  <c:v>2020 год (проект)</c:v>
                </c:pt>
              </c:strCache>
            </c:strRef>
          </c:cat>
          <c:val>
            <c:numRef>
              <c:f>Лист4!$C$6:$F$6</c:f>
              <c:numCache>
                <c:formatCode>#\ ##0.0</c:formatCode>
                <c:ptCount val="4"/>
                <c:pt idx="0">
                  <c:v>3014.2</c:v>
                </c:pt>
                <c:pt idx="1">
                  <c:v>2942.4</c:v>
                </c:pt>
                <c:pt idx="2">
                  <c:v>2865.9</c:v>
                </c:pt>
                <c:pt idx="3">
                  <c:v>2823.8</c:v>
                </c:pt>
              </c:numCache>
            </c:numRef>
          </c:val>
        </c:ser>
        <c:ser>
          <c:idx val="2"/>
          <c:order val="2"/>
          <c:tx>
            <c:strRef>
              <c:f>Лист4!$B$7</c:f>
              <c:strCache>
                <c:ptCount val="1"/>
                <c:pt idx="0">
                  <c:v>Дефицит (-)/Профицит (+)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1519259737465043E-3"/>
                  <c:y val="7.729468599033836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8903040876044092E-17"/>
                  <c:y val="8.05152979066024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 </a:t>
                    </a:r>
                    <a:r>
                      <a:rPr lang="ru-RU" dirty="0" smtClean="0"/>
                      <a:t>73,0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7.085346215781003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77777777777822E-3"/>
                  <c:y val="-6.917286680682887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Лист4!$C$4:$F$4</c:f>
              <c:strCache>
                <c:ptCount val="4"/>
                <c:pt idx="0">
                  <c:v>2017 год (первоначальный)</c:v>
                </c:pt>
                <c:pt idx="1">
                  <c:v>2018 год (проект)</c:v>
                </c:pt>
                <c:pt idx="2">
                  <c:v>2019 год (проект)</c:v>
                </c:pt>
                <c:pt idx="3">
                  <c:v>2020 год (проект)</c:v>
                </c:pt>
              </c:strCache>
            </c:strRef>
          </c:cat>
          <c:val>
            <c:numRef>
              <c:f>Лист4!$C$7:$F$7</c:f>
              <c:numCache>
                <c:formatCode>#\ ##0.0</c:formatCode>
                <c:ptCount val="4"/>
                <c:pt idx="0">
                  <c:v>-48.79999999999977</c:v>
                </c:pt>
                <c:pt idx="1">
                  <c:v>-101.6</c:v>
                </c:pt>
                <c:pt idx="2">
                  <c:v>-15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gapWidth val="75"/>
        <c:axId val="71621632"/>
        <c:axId val="74654464"/>
      </c:barChart>
      <c:catAx>
        <c:axId val="71621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654464"/>
        <c:crosses val="autoZero"/>
        <c:auto val="1"/>
        <c:lblAlgn val="ctr"/>
        <c:lblOffset val="100"/>
      </c:catAx>
      <c:valAx>
        <c:axId val="74654464"/>
        <c:scaling>
          <c:orientation val="minMax"/>
        </c:scaling>
        <c:axPos val="l"/>
        <c:numFmt formatCode="#\ 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162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741983727630028E-2"/>
          <c:y val="0.1216990833829852"/>
          <c:w val="0.90425801627237035"/>
          <c:h val="0.7618972534978381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6.070647419072619E-4"/>
                  <c:y val="0.2624067371141286"/>
                </c:manualLayout>
              </c:layout>
              <c:showVal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9484908136482944E-3"/>
                  <c:y val="0.22904541503117951"/>
                </c:manualLayout>
              </c:layout>
              <c:showVal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88888888888894E-3"/>
                  <c:y val="0.17184842260663061"/>
                </c:manualLayout>
              </c:layout>
              <c:showVal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888888888888894E-3"/>
                  <c:y val="0.13835855227814697"/>
                </c:manualLayout>
              </c:layout>
              <c:showVal val="1"/>
              <c:separator>; </c:separator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chemeClr val="bg1">
                  <a:alpha val="58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eparator>; </c:separato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Лист1!$A$4:$A$7</c:f>
              <c:strCache>
                <c:ptCount val="4"/>
                <c:pt idx="0">
                  <c:v>2017 год 
(первоначальный)</c:v>
                </c:pt>
                <c:pt idx="1">
                  <c:v>2018 год 
(проект)</c:v>
                </c:pt>
                <c:pt idx="2">
                  <c:v>2019 год 
(проект)</c:v>
                </c:pt>
                <c:pt idx="3">
                  <c:v>2020 год 
(проект)</c:v>
                </c:pt>
              </c:strCache>
            </c:strRef>
          </c:cat>
          <c:val>
            <c:numRef>
              <c:f>Лист1!$B$4:$B$7</c:f>
              <c:numCache>
                <c:formatCode>#,##0.00</c:formatCode>
                <c:ptCount val="4"/>
                <c:pt idx="0">
                  <c:v>3014.2599999999998</c:v>
                </c:pt>
                <c:pt idx="1">
                  <c:v>2942.4100000000003</c:v>
                </c:pt>
                <c:pt idx="2">
                  <c:v>2865.8900000000003</c:v>
                </c:pt>
                <c:pt idx="3">
                  <c:v>2823.84</c:v>
                </c:pt>
              </c:numCache>
            </c:numRef>
          </c:val>
        </c:ser>
        <c:dLbls/>
        <c:gapWidth val="59"/>
        <c:gapDepth val="90"/>
        <c:shape val="box"/>
        <c:axId val="78079872"/>
        <c:axId val="81883136"/>
        <c:axId val="0"/>
      </c:bar3DChart>
      <c:catAx>
        <c:axId val="78079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883136"/>
        <c:crosses val="autoZero"/>
        <c:auto val="1"/>
        <c:lblAlgn val="ctr"/>
        <c:lblOffset val="100"/>
      </c:catAx>
      <c:valAx>
        <c:axId val="818831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7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951650724173103"/>
          <c:y val="7.9969702489956773E-2"/>
          <c:w val="0.75654235723479291"/>
          <c:h val="0.61875550101151533"/>
        </c:manualLayout>
      </c:layout>
      <c:pie3DChart>
        <c:varyColors val="1"/>
        <c:ser>
          <c:idx val="0"/>
          <c:order val="0"/>
          <c:tx>
            <c:strRef>
              <c:f>Лист4!$C$5</c:f>
              <c:strCache>
                <c:ptCount val="1"/>
                <c:pt idx="0">
                  <c:v>2011 год</c:v>
                </c:pt>
              </c:strCache>
            </c:strRef>
          </c:tx>
          <c:explosion val="30"/>
          <c:dLbls>
            <c:dLbl>
              <c:idx val="0"/>
              <c:layout>
                <c:manualLayout>
                  <c:x val="-8.6305154482198295E-5"/>
                  <c:y val="1.601242581424560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85,2%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40357760545401E-2"/>
                  <c:y val="-1.921763391787073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Times New Roman" pitchFamily="18" charset="0"/>
                        <a:cs typeface="Times New Roman" pitchFamily="18" charset="0"/>
                      </a:rPr>
                      <a:t>14,8%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Лист4!$A$6:$B$7</c:f>
              <c:strCache>
                <c:ptCount val="2"/>
                <c:pt idx="0">
                  <c:v>Расходы социально культурной сферы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Лист4!$C$6:$C$7</c:f>
              <c:numCache>
                <c:formatCode>0.0%</c:formatCode>
                <c:ptCount val="2"/>
                <c:pt idx="0">
                  <c:v>0.8295881001780655</c:v>
                </c:pt>
                <c:pt idx="1">
                  <c:v>0.17041189982193525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19416586277797751"/>
          <c:y val="0.82502651032128782"/>
          <c:w val="0.77172095297809373"/>
          <c:h val="0.11165552881619192"/>
        </c:manualLayout>
      </c:layout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sz="240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460181539807518"/>
          <c:y val="9.2966239772688863E-2"/>
          <c:w val="0.84012040682414735"/>
          <c:h val="0.80580486679703167"/>
        </c:manualLayout>
      </c:layout>
      <c:barChart>
        <c:barDir val="col"/>
        <c:grouping val="clustered"/>
        <c:ser>
          <c:idx val="0"/>
          <c:order val="0"/>
          <c:tx>
            <c:strRef>
              <c:f>образование!$A$3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образование!$B$2:$D$2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образование!$B$3:$D$3</c:f>
              <c:numCache>
                <c:formatCode>#,##0.00</c:formatCode>
                <c:ptCount val="3"/>
                <c:pt idx="0">
                  <c:v>666538.30000000005</c:v>
                </c:pt>
                <c:pt idx="1">
                  <c:v>649883.4</c:v>
                </c:pt>
                <c:pt idx="2" formatCode="General">
                  <c:v>600329.96000000031</c:v>
                </c:pt>
              </c:numCache>
            </c:numRef>
          </c:val>
        </c:ser>
        <c:ser>
          <c:idx val="1"/>
          <c:order val="1"/>
          <c:tx>
            <c:strRef>
              <c:f>образование!$A$4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2470826991374997E-2"/>
                  <c:y val="-3.185982080230555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64840182648401E-2"/>
                  <c:y val="-1.911589248138332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образование!$B$2:$D$2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образование!$B$4:$D$4</c:f>
              <c:numCache>
                <c:formatCode>#,##0.00</c:formatCode>
                <c:ptCount val="3"/>
                <c:pt idx="0">
                  <c:v>795608.7</c:v>
                </c:pt>
                <c:pt idx="1">
                  <c:v>804559.35000000033</c:v>
                </c:pt>
                <c:pt idx="2" formatCode="General">
                  <c:v>813887.83000000031</c:v>
                </c:pt>
              </c:numCache>
            </c:numRef>
          </c:val>
        </c:ser>
        <c:dLbls>
          <c:showVal val="1"/>
        </c:dLbls>
        <c:axId val="81982592"/>
        <c:axId val="81984128"/>
      </c:barChart>
      <c:lineChart>
        <c:grouping val="standard"/>
        <c:ser>
          <c:idx val="2"/>
          <c:order val="2"/>
          <c:tx>
            <c:strRef>
              <c:f>образование!$A$5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4505961241794874E-2"/>
                  <c:y val="-5.4161695363919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599657768053223E-2"/>
                  <c:y val="-5.09757132836888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58091846280156E-2"/>
                  <c:y val="-5.4161695363919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образование!$B$2:$D$2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образование!$B$5:$D$5</c:f>
              <c:numCache>
                <c:formatCode>#,##0.00</c:formatCode>
                <c:ptCount val="3"/>
                <c:pt idx="0">
                  <c:v>1462147</c:v>
                </c:pt>
                <c:pt idx="1">
                  <c:v>1454442.75</c:v>
                </c:pt>
                <c:pt idx="2">
                  <c:v>1414217.79</c:v>
                </c:pt>
              </c:numCache>
            </c:numRef>
          </c:val>
        </c:ser>
        <c:dLbls/>
        <c:marker val="1"/>
        <c:axId val="81982592"/>
        <c:axId val="81984128"/>
      </c:lineChart>
      <c:catAx>
        <c:axId val="81982592"/>
        <c:scaling>
          <c:orientation val="minMax"/>
        </c:scaling>
        <c:axPos val="b"/>
        <c:numFmt formatCode="General" sourceLinked="0"/>
        <c:tickLblPos val="nextTo"/>
        <c:crossAx val="81984128"/>
        <c:crosses val="autoZero"/>
        <c:auto val="1"/>
        <c:lblAlgn val="ctr"/>
        <c:lblOffset val="100"/>
      </c:catAx>
      <c:valAx>
        <c:axId val="81984128"/>
        <c:scaling>
          <c:orientation val="minMax"/>
          <c:max val="1500000"/>
        </c:scaling>
        <c:axPos val="l"/>
        <c:majorGridlines/>
        <c:numFmt formatCode="#,##0.00" sourceLinked="1"/>
        <c:tickLblPos val="nextTo"/>
        <c:crossAx val="819825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plotArea>
      <c:layout/>
      <c:barChart>
        <c:barDir val="col"/>
        <c:grouping val="clustered"/>
        <c:ser>
          <c:idx val="0"/>
          <c:order val="0"/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38100">
                <a:solidFill>
                  <a:srgbClr val="C00000"/>
                </a:solidFill>
              </a:ln>
            </c:spPr>
            <c:trendlineType val="linear"/>
          </c:trendline>
          <c:cat>
            <c:strRef>
              <c:f>Культура!$B$3:$D$3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Культура!$B$4:$D$4</c:f>
              <c:numCache>
                <c:formatCode>#,##0.00</c:formatCode>
                <c:ptCount val="3"/>
                <c:pt idx="0">
                  <c:v>133029.54999999999</c:v>
                </c:pt>
                <c:pt idx="1">
                  <c:v>116439.58</c:v>
                </c:pt>
                <c:pt idx="2">
                  <c:v>119229.4</c:v>
                </c:pt>
              </c:numCache>
            </c:numRef>
          </c:val>
        </c:ser>
        <c:dLbls>
          <c:showVal val="1"/>
        </c:dLbls>
        <c:gapWidth val="243"/>
        <c:overlap val="-2"/>
        <c:axId val="82054144"/>
        <c:axId val="82064128"/>
      </c:barChart>
      <c:catAx>
        <c:axId val="82054144"/>
        <c:scaling>
          <c:orientation val="minMax"/>
        </c:scaling>
        <c:axPos val="b"/>
        <c:numFmt formatCode="General" sourceLinked="0"/>
        <c:majorTickMark val="none"/>
        <c:tickLblPos val="nextTo"/>
        <c:crossAx val="82064128"/>
        <c:crosses val="autoZero"/>
        <c:auto val="1"/>
        <c:lblAlgn val="ctr"/>
        <c:lblOffset val="100"/>
      </c:catAx>
      <c:valAx>
        <c:axId val="82064128"/>
        <c:scaling>
          <c:orientation val="minMax"/>
        </c:scaling>
        <c:axPos val="l"/>
        <c:numFmt formatCode="#,##0.00" sourceLinked="1"/>
        <c:majorTickMark val="none"/>
        <c:tickLblPos val="nextTo"/>
        <c:crossAx val="82054144"/>
        <c:crosses val="autoZero"/>
        <c:crossBetween val="between"/>
      </c:valAx>
      <c:spPr>
        <a:noFill/>
        <a:ln>
          <a:solidFill>
            <a:schemeClr val="accent2">
              <a:lumMod val="75000"/>
            </a:schemeClr>
          </a:solidFill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'развитие ЖКХ'!$B$4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8.531911727011885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277779448576065E-2"/>
                  <c:y val="6.34424205341910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666671223389296E-3"/>
                  <c:y val="7.438076890215500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'развитие ЖКХ'!$C$3:$E$3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'развитие ЖКХ'!$C$4:$E$4</c:f>
              <c:numCache>
                <c:formatCode>#,##0.00</c:formatCode>
                <c:ptCount val="3"/>
                <c:pt idx="0">
                  <c:v>138564.34999999998</c:v>
                </c:pt>
                <c:pt idx="1">
                  <c:v>120145.90999999999</c:v>
                </c:pt>
                <c:pt idx="2">
                  <c:v>112657</c:v>
                </c:pt>
              </c:numCache>
            </c:numRef>
          </c:val>
        </c:ser>
        <c:ser>
          <c:idx val="1"/>
          <c:order val="1"/>
          <c:tx>
            <c:strRef>
              <c:f>'развитие ЖКХ'!$B$5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2470826991374997E-2"/>
                  <c:y val="-3.185982080230555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64840182648401E-2"/>
                  <c:y val="-1.911589248138332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'развитие ЖКХ'!$C$3:$E$3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'развитие ЖКХ'!$C$5:$E$5</c:f>
              <c:numCache>
                <c:formatCode>#,##0.00</c:formatCode>
                <c:ptCount val="3"/>
                <c:pt idx="0">
                  <c:v>889.2</c:v>
                </c:pt>
                <c:pt idx="1">
                  <c:v>889.2</c:v>
                </c:pt>
                <c:pt idx="2">
                  <c:v>889.2</c:v>
                </c:pt>
              </c:numCache>
            </c:numRef>
          </c:val>
        </c:ser>
        <c:dLbls>
          <c:showVal val="1"/>
        </c:dLbls>
        <c:axId val="82193792"/>
        <c:axId val="82228352"/>
      </c:barChart>
      <c:lineChart>
        <c:grouping val="standard"/>
        <c:ser>
          <c:idx val="2"/>
          <c:order val="2"/>
          <c:tx>
            <c:strRef>
              <c:f>'развитие ЖКХ'!$B$6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4505911472650007E-2"/>
                  <c:y val="-5.6349375325566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377410583706344E-2"/>
                  <c:y val="-6.191398013940455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58091846280156E-2"/>
                  <c:y val="-5.4161695363919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'развитие ЖКХ'!$C$3:$E$3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'развитие ЖКХ'!$C$6:$E$6</c:f>
              <c:numCache>
                <c:formatCode>#,##0.00</c:formatCode>
                <c:ptCount val="3"/>
                <c:pt idx="0">
                  <c:v>139453.55000000002</c:v>
                </c:pt>
                <c:pt idx="1">
                  <c:v>121035.11</c:v>
                </c:pt>
                <c:pt idx="2">
                  <c:v>113546.2</c:v>
                </c:pt>
              </c:numCache>
            </c:numRef>
          </c:val>
        </c:ser>
        <c:dLbls/>
        <c:marker val="1"/>
        <c:axId val="82193792"/>
        <c:axId val="82228352"/>
      </c:lineChart>
      <c:catAx>
        <c:axId val="82193792"/>
        <c:scaling>
          <c:orientation val="minMax"/>
        </c:scaling>
        <c:axPos val="b"/>
        <c:numFmt formatCode="General" sourceLinked="0"/>
        <c:tickLblPos val="nextTo"/>
        <c:crossAx val="82228352"/>
        <c:crosses val="autoZero"/>
        <c:auto val="1"/>
        <c:lblAlgn val="ctr"/>
        <c:lblOffset val="100"/>
      </c:catAx>
      <c:valAx>
        <c:axId val="82228352"/>
        <c:scaling>
          <c:orientation val="minMax"/>
        </c:scaling>
        <c:axPos val="l"/>
        <c:majorGridlines/>
        <c:numFmt formatCode="#,##0.00" sourceLinked="1"/>
        <c:tickLblPos val="nextTo"/>
        <c:crossAx val="821937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682403762029746"/>
          <c:y val="5.8760807432702483E-2"/>
          <c:w val="0.8678981846019248"/>
          <c:h val="0.80133926725813021"/>
        </c:manualLayout>
      </c:layout>
      <c:barChart>
        <c:barDir val="col"/>
        <c:grouping val="clustered"/>
        <c:ser>
          <c:idx val="0"/>
          <c:order val="0"/>
          <c:tx>
            <c:strRef>
              <c:f>УПРСХ!$A$3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УПРСХ!$B$2:$D$2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УПРСХ!$B$3:$D$3</c:f>
              <c:numCache>
                <c:formatCode>#,##0.00</c:formatCode>
                <c:ptCount val="3"/>
                <c:pt idx="0">
                  <c:v>10228.25</c:v>
                </c:pt>
                <c:pt idx="1">
                  <c:v>8888.2099999999937</c:v>
                </c:pt>
                <c:pt idx="2">
                  <c:v>7541.13</c:v>
                </c:pt>
              </c:numCache>
            </c:numRef>
          </c:val>
        </c:ser>
        <c:ser>
          <c:idx val="1"/>
          <c:order val="1"/>
          <c:tx>
            <c:strRef>
              <c:f>УПРСХ!$A$4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7.4864549745630893E-2"/>
                  <c:y val="3.823178496276665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64840182648401E-2"/>
                  <c:y val="-1.911589248138332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УПРСХ!$B$2:$D$2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УПРСХ!$B$4:$D$4</c:f>
              <c:numCache>
                <c:formatCode>#,##0.00</c:formatCode>
                <c:ptCount val="3"/>
                <c:pt idx="0">
                  <c:v>22547.49</c:v>
                </c:pt>
                <c:pt idx="1">
                  <c:v>22525.05</c:v>
                </c:pt>
                <c:pt idx="2">
                  <c:v>22509.39</c:v>
                </c:pt>
              </c:numCache>
            </c:numRef>
          </c:val>
        </c:ser>
        <c:dLbls>
          <c:showVal val="1"/>
        </c:dLbls>
        <c:axId val="82292736"/>
        <c:axId val="82294272"/>
      </c:barChart>
      <c:lineChart>
        <c:grouping val="standard"/>
        <c:ser>
          <c:idx val="2"/>
          <c:order val="2"/>
          <c:tx>
            <c:strRef>
              <c:f>УПРСХ!$A$5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4505961241794874E-2"/>
                  <c:y val="-5.4161695363919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599657768053223E-2"/>
                  <c:y val="-5.097571328368887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258091846280156E-2"/>
                  <c:y val="-5.4161695363919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УПРСХ!$B$2:$D$2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УПРСХ!$B$5:$D$5</c:f>
              <c:numCache>
                <c:formatCode>#,##0.00</c:formatCode>
                <c:ptCount val="3"/>
                <c:pt idx="0">
                  <c:v>32775.740000000005</c:v>
                </c:pt>
                <c:pt idx="1">
                  <c:v>31413.260000000009</c:v>
                </c:pt>
                <c:pt idx="2">
                  <c:v>30050.52</c:v>
                </c:pt>
              </c:numCache>
            </c:numRef>
          </c:val>
        </c:ser>
        <c:dLbls/>
        <c:marker val="1"/>
        <c:axId val="82292736"/>
        <c:axId val="82294272"/>
      </c:lineChart>
      <c:catAx>
        <c:axId val="82292736"/>
        <c:scaling>
          <c:orientation val="minMax"/>
        </c:scaling>
        <c:axPos val="b"/>
        <c:numFmt formatCode="General" sourceLinked="0"/>
        <c:tickLblPos val="nextTo"/>
        <c:crossAx val="82294272"/>
        <c:crosses val="autoZero"/>
        <c:auto val="1"/>
        <c:lblAlgn val="ctr"/>
        <c:lblOffset val="100"/>
      </c:catAx>
      <c:valAx>
        <c:axId val="82294272"/>
        <c:scaling>
          <c:orientation val="minMax"/>
        </c:scaling>
        <c:axPos val="l"/>
        <c:majorGridlines/>
        <c:numFmt formatCode="#,##0.00" sourceLinked="1"/>
        <c:tickLblPos val="nextTo"/>
        <c:crossAx val="822927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397943407758966"/>
          <c:y val="8.9436667597025718E-2"/>
          <c:w val="0.85369687236584091"/>
          <c:h val="0.74446346909418815"/>
        </c:manualLayout>
      </c:layout>
      <c:barChart>
        <c:barDir val="col"/>
        <c:grouping val="clustered"/>
        <c:ser>
          <c:idx val="0"/>
          <c:order val="0"/>
          <c:tx>
            <c:strRef>
              <c:f>УТСЗН!$A$3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УТСЗН!$B$2:$D$2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УТСЗН!$B$3:$D$3</c:f>
              <c:numCache>
                <c:formatCode>#,##0.00</c:formatCode>
                <c:ptCount val="3"/>
                <c:pt idx="0">
                  <c:v>2033.1699999999998</c:v>
                </c:pt>
                <c:pt idx="1">
                  <c:v>670</c:v>
                </c:pt>
                <c:pt idx="2">
                  <c:v>670</c:v>
                </c:pt>
              </c:numCache>
            </c:numRef>
          </c:val>
        </c:ser>
        <c:ser>
          <c:idx val="1"/>
          <c:order val="1"/>
          <c:tx>
            <c:strRef>
              <c:f>УТСЗН!$A$4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1.3888890407796923E-3"/>
                  <c:y val="8.5875360514130777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80815592839E-3"/>
                  <c:y val="7.7255583943434139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290683758823679E-2"/>
                  <c:y val="8.086197765706970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УТСЗН!$B$2:$D$2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УТСЗН!$B$4:$D$4</c:f>
              <c:numCache>
                <c:formatCode>#,##0.00</c:formatCode>
                <c:ptCount val="3"/>
                <c:pt idx="0">
                  <c:v>834498.27999999945</c:v>
                </c:pt>
                <c:pt idx="1">
                  <c:v>857575.77999999945</c:v>
                </c:pt>
                <c:pt idx="2">
                  <c:v>863108.11</c:v>
                </c:pt>
              </c:numCache>
            </c:numRef>
          </c:val>
        </c:ser>
        <c:dLbls>
          <c:showVal val="1"/>
        </c:dLbls>
        <c:axId val="82170240"/>
        <c:axId val="82171776"/>
      </c:barChart>
      <c:lineChart>
        <c:grouping val="standard"/>
        <c:ser>
          <c:idx val="2"/>
          <c:order val="2"/>
          <c:tx>
            <c:strRef>
              <c:f>УТСЗН!$A$5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5894800513429634E-2"/>
                  <c:y val="-4.69493169017612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8080168206492561E-2"/>
                  <c:y val="-5.55690934724578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469821901774279E-2"/>
                  <c:y val="-6.24099161961197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УТСЗН!$B$2:$D$2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УТСЗН!$B$5:$D$5</c:f>
              <c:numCache>
                <c:formatCode>#,##0.00</c:formatCode>
                <c:ptCount val="3"/>
                <c:pt idx="0">
                  <c:v>836531.45000000042</c:v>
                </c:pt>
                <c:pt idx="1">
                  <c:v>858245.77999999945</c:v>
                </c:pt>
                <c:pt idx="2">
                  <c:v>863778.11</c:v>
                </c:pt>
              </c:numCache>
            </c:numRef>
          </c:val>
        </c:ser>
        <c:dLbls/>
        <c:marker val="1"/>
        <c:axId val="82170240"/>
        <c:axId val="82171776"/>
      </c:lineChart>
      <c:catAx>
        <c:axId val="82170240"/>
        <c:scaling>
          <c:orientation val="minMax"/>
        </c:scaling>
        <c:axPos val="b"/>
        <c:numFmt formatCode="General" sourceLinked="0"/>
        <c:tickLblPos val="nextTo"/>
        <c:crossAx val="82171776"/>
        <c:crosses val="autoZero"/>
        <c:auto val="1"/>
        <c:lblAlgn val="ctr"/>
        <c:lblOffset val="100"/>
      </c:catAx>
      <c:valAx>
        <c:axId val="82171776"/>
        <c:scaling>
          <c:orientation val="minMax"/>
        </c:scaling>
        <c:axPos val="l"/>
        <c:majorGridlines/>
        <c:numFmt formatCode="#,##0.00" sourceLinked="1"/>
        <c:tickLblPos val="nextTo"/>
        <c:crossAx val="8217024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793514873140874"/>
          <c:y val="5.8760807432702483E-2"/>
          <c:w val="0.85678707349081396"/>
          <c:h val="0.80133926725813021"/>
        </c:manualLayout>
      </c:layout>
      <c:barChart>
        <c:barDir val="col"/>
        <c:grouping val="clustered"/>
        <c:ser>
          <c:idx val="0"/>
          <c:order val="0"/>
          <c:tx>
            <c:strRef>
              <c:f>'Развитие мун образов'!$A$3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'Развитие мун образов'!$B$2:$D$2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'Развитие мун образов'!$B$3:$D$3</c:f>
              <c:numCache>
                <c:formatCode>#,##0.00</c:formatCode>
                <c:ptCount val="3"/>
                <c:pt idx="0">
                  <c:v>210746.33</c:v>
                </c:pt>
                <c:pt idx="1">
                  <c:v>170704.24000000008</c:v>
                </c:pt>
                <c:pt idx="2">
                  <c:v>151319.14000000001</c:v>
                </c:pt>
              </c:numCache>
            </c:numRef>
          </c:val>
        </c:ser>
        <c:ser>
          <c:idx val="1"/>
          <c:order val="1"/>
          <c:tx>
            <c:strRef>
              <c:f>'Развитие мун образов'!$A$4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-3.2470826991374997E-2"/>
                  <c:y val="-3.1859820802305552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264840182648401E-2"/>
                  <c:y val="-1.911589248138332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'Развитие мун образов'!$B$2:$D$2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'Развитие мун образов'!$B$4:$D$4</c:f>
              <c:numCache>
                <c:formatCode>#,##0.00</c:formatCode>
                <c:ptCount val="3"/>
                <c:pt idx="0">
                  <c:v>27889.74</c:v>
                </c:pt>
                <c:pt idx="1">
                  <c:v>3335.29</c:v>
                </c:pt>
                <c:pt idx="2">
                  <c:v>3345.5</c:v>
                </c:pt>
              </c:numCache>
            </c:numRef>
          </c:val>
        </c:ser>
        <c:dLbls>
          <c:showVal val="1"/>
        </c:dLbls>
        <c:axId val="82642048"/>
        <c:axId val="82643584"/>
      </c:barChart>
      <c:lineChart>
        <c:grouping val="standard"/>
        <c:ser>
          <c:idx val="2"/>
          <c:order val="2"/>
          <c:tx>
            <c:strRef>
              <c:f>'Развитие мун образов'!$A$5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5.4505961241794874E-2"/>
                  <c:y val="-5.416169536391943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373306107480693E-2"/>
                  <c:y val="-8.160300720173968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4128353966256863E-2"/>
                  <c:y val="-7.38507327143089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'Развитие мун образов'!$B$2:$D$2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'Развитие мун образов'!$B$5:$D$5</c:f>
              <c:numCache>
                <c:formatCode>#,##0.00</c:formatCode>
                <c:ptCount val="3"/>
                <c:pt idx="0">
                  <c:v>238636.06999999998</c:v>
                </c:pt>
                <c:pt idx="1">
                  <c:v>174039.53</c:v>
                </c:pt>
                <c:pt idx="2">
                  <c:v>154664.64000000001</c:v>
                </c:pt>
              </c:numCache>
            </c:numRef>
          </c:val>
        </c:ser>
        <c:dLbls/>
        <c:marker val="1"/>
        <c:axId val="82642048"/>
        <c:axId val="82643584"/>
      </c:lineChart>
      <c:catAx>
        <c:axId val="82642048"/>
        <c:scaling>
          <c:orientation val="minMax"/>
        </c:scaling>
        <c:axPos val="b"/>
        <c:numFmt formatCode="General" sourceLinked="0"/>
        <c:tickLblPos val="nextTo"/>
        <c:crossAx val="82643584"/>
        <c:crosses val="autoZero"/>
        <c:auto val="1"/>
        <c:lblAlgn val="ctr"/>
        <c:lblOffset val="100"/>
      </c:catAx>
      <c:valAx>
        <c:axId val="82643584"/>
        <c:scaling>
          <c:orientation val="minMax"/>
        </c:scaling>
        <c:axPos val="l"/>
        <c:majorGridlines/>
        <c:numFmt formatCode="#,##0.00" sourceLinked="1"/>
        <c:tickLblPos val="nextTo"/>
        <c:crossAx val="826420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plotArea>
      <c:layout>
        <c:manualLayout>
          <c:layoutTarget val="inner"/>
          <c:xMode val="edge"/>
          <c:yMode val="edge"/>
          <c:x val="0.11682403762029746"/>
          <c:y val="7.4074495147852012E-2"/>
          <c:w val="0.8678981846019248"/>
          <c:h val="0.85065519845436866"/>
        </c:manualLayout>
      </c:layout>
      <c:barChart>
        <c:barDir val="col"/>
        <c:grouping val="clustered"/>
        <c:ser>
          <c:idx val="0"/>
          <c:order val="0"/>
          <c:dLbls>
            <c:dLbl>
              <c:idx val="1"/>
              <c:layout>
                <c:manualLayout>
                  <c:x val="0"/>
                  <c:y val="-7.000542955496942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8100">
                <a:solidFill>
                  <a:srgbClr val="C00000"/>
                </a:solidFill>
              </a:ln>
            </c:spPr>
            <c:trendlineType val="linear"/>
          </c:trendline>
          <c:cat>
            <c:strRef>
              <c:f>'упр фин'!$B$2:$D$2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'упр фин'!$B$3:$D$3</c:f>
              <c:numCache>
                <c:formatCode>#,##0.00</c:formatCode>
                <c:ptCount val="3"/>
                <c:pt idx="0">
                  <c:v>84328.640000000014</c:v>
                </c:pt>
                <c:pt idx="1">
                  <c:v>68057.100000000006</c:v>
                </c:pt>
                <c:pt idx="2">
                  <c:v>61111.59</c:v>
                </c:pt>
              </c:numCache>
            </c:numRef>
          </c:val>
        </c:ser>
        <c:dLbls>
          <c:showVal val="1"/>
        </c:dLbls>
        <c:gapWidth val="270"/>
        <c:axId val="82668928"/>
        <c:axId val="82715776"/>
      </c:barChart>
      <c:catAx>
        <c:axId val="82668928"/>
        <c:scaling>
          <c:orientation val="minMax"/>
        </c:scaling>
        <c:axPos val="b"/>
        <c:numFmt formatCode="General" sourceLinked="0"/>
        <c:majorTickMark val="none"/>
        <c:tickLblPos val="nextTo"/>
        <c:crossAx val="82715776"/>
        <c:crosses val="autoZero"/>
        <c:auto val="1"/>
        <c:lblAlgn val="ctr"/>
        <c:lblOffset val="100"/>
      </c:catAx>
      <c:valAx>
        <c:axId val="82715776"/>
        <c:scaling>
          <c:orientation val="minMax"/>
        </c:scaling>
        <c:axPos val="l"/>
        <c:numFmt formatCode="#,##0.00" sourceLinked="1"/>
        <c:majorTickMark val="none"/>
        <c:tickLblPos val="nextTo"/>
        <c:crossAx val="82668928"/>
        <c:crosses val="autoZero"/>
        <c:crossBetween val="between"/>
      </c:valAx>
      <c:spPr>
        <a:noFill/>
        <a:ln>
          <a:solidFill>
            <a:schemeClr val="accent2">
              <a:lumMod val="75000"/>
            </a:schemeClr>
          </a:solidFill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1627296587926663E-2"/>
          <c:y val="5.7709347929741063E-2"/>
          <c:w val="0.88337270341207352"/>
          <c:h val="0.82168115007345088"/>
        </c:manualLayout>
      </c:layout>
      <c:barChart>
        <c:barDir val="col"/>
        <c:grouping val="stacked"/>
        <c:ser>
          <c:idx val="0"/>
          <c:order val="0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0"/>
                  <c:y val="-0.4124074074074077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4124074074074077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4124074074074077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40777777777777802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'городская среда'!$B$3:$D$3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'городская среда'!$B$4:$D$4</c:f>
              <c:numCache>
                <c:formatCode>#\ ##0.0</c:formatCode>
                <c:ptCount val="3"/>
                <c:pt idx="0">
                  <c:v>3157.9</c:v>
                </c:pt>
                <c:pt idx="1">
                  <c:v>3157.9</c:v>
                </c:pt>
                <c:pt idx="2">
                  <c:v>3157.9</c:v>
                </c:pt>
              </c:numCache>
            </c:numRef>
          </c:val>
        </c:ser>
        <c:dLbls>
          <c:showVal val="1"/>
        </c:dLbls>
        <c:gapWidth val="241"/>
        <c:overlap val="100"/>
        <c:axId val="82764544"/>
        <c:axId val="82766080"/>
      </c:barChart>
      <c:catAx>
        <c:axId val="82764544"/>
        <c:scaling>
          <c:orientation val="minMax"/>
        </c:scaling>
        <c:axPos val="b"/>
        <c:numFmt formatCode="General" sourceLinked="0"/>
        <c:tickLblPos val="nextTo"/>
        <c:crossAx val="82766080"/>
        <c:crosses val="autoZero"/>
        <c:auto val="1"/>
        <c:lblAlgn val="ctr"/>
        <c:lblOffset val="100"/>
      </c:catAx>
      <c:valAx>
        <c:axId val="82766080"/>
        <c:scaling>
          <c:orientation val="minMax"/>
        </c:scaling>
        <c:axPos val="l"/>
        <c:majorGridlines/>
        <c:numFmt formatCode="#\ ##0.0" sourceLinked="1"/>
        <c:tickLblPos val="nextTo"/>
        <c:crossAx val="82764544"/>
        <c:crosses val="autoZero"/>
        <c:crossBetween val="between"/>
      </c:valAx>
      <c:spPr>
        <a:noFill/>
        <a:ln>
          <a:solidFill>
            <a:srgbClr val="C00000"/>
          </a:solidFill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1068943706514862E-2"/>
          <c:y val="8.0606722090512256E-2"/>
          <c:w val="0.98893105629348566"/>
          <c:h val="0.75488322661551921"/>
        </c:manualLayout>
      </c:layout>
      <c:barChart>
        <c:barDir val="col"/>
        <c:grouping val="stacked"/>
        <c:ser>
          <c:idx val="1"/>
          <c:order val="0"/>
          <c:tx>
            <c:strRef>
              <c:f>'доходы 1'!$B$4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'доходы 1'!$C$2:$F$2</c:f>
              <c:strCache>
                <c:ptCount val="4"/>
                <c:pt idx="0">
                  <c:v>2017 год (план) первоначальный</c:v>
                </c:pt>
                <c:pt idx="1">
                  <c:v>2018 год (проект)</c:v>
                </c:pt>
                <c:pt idx="2">
                  <c:v>2019 год (проект)</c:v>
                </c:pt>
                <c:pt idx="3">
                  <c:v>2020 год (проект)</c:v>
                </c:pt>
              </c:strCache>
            </c:strRef>
          </c:cat>
          <c:val>
            <c:numRef>
              <c:f>'доходы 1'!$C$4:$F$4</c:f>
              <c:numCache>
                <c:formatCode>#,##0.00</c:formatCode>
                <c:ptCount val="4"/>
                <c:pt idx="0">
                  <c:v>1098.44</c:v>
                </c:pt>
                <c:pt idx="1">
                  <c:v>1182.23</c:v>
                </c:pt>
                <c:pt idx="2">
                  <c:v>1162.01</c:v>
                </c:pt>
                <c:pt idx="3">
                  <c:v>1135.0999999999999</c:v>
                </c:pt>
              </c:numCache>
            </c:numRef>
          </c:val>
        </c:ser>
        <c:ser>
          <c:idx val="0"/>
          <c:order val="1"/>
          <c:tx>
            <c:strRef>
              <c:f>'доходы 1'!$B$3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'доходы 1'!$C$2:$F$2</c:f>
              <c:strCache>
                <c:ptCount val="4"/>
                <c:pt idx="0">
                  <c:v>2017 год (план) первоначальный</c:v>
                </c:pt>
                <c:pt idx="1">
                  <c:v>2018 год (проект)</c:v>
                </c:pt>
                <c:pt idx="2">
                  <c:v>2019 год (проект)</c:v>
                </c:pt>
                <c:pt idx="3">
                  <c:v>2020 год (проект)</c:v>
                </c:pt>
              </c:strCache>
            </c:strRef>
          </c:cat>
          <c:val>
            <c:numRef>
              <c:f>'доходы 1'!$C$3:$F$3</c:f>
              <c:numCache>
                <c:formatCode>#,##0.00</c:formatCode>
                <c:ptCount val="4"/>
                <c:pt idx="0">
                  <c:v>1866.97</c:v>
                </c:pt>
                <c:pt idx="1">
                  <c:v>1687.1299999999999</c:v>
                </c:pt>
                <c:pt idx="2">
                  <c:v>1688.8799999999999</c:v>
                </c:pt>
                <c:pt idx="3">
                  <c:v>1703.74</c:v>
                </c:pt>
              </c:numCache>
            </c:numRef>
          </c:val>
        </c:ser>
        <c:dLbls/>
        <c:gapWidth val="84"/>
        <c:overlap val="100"/>
        <c:axId val="75171712"/>
        <c:axId val="75173248"/>
      </c:barChart>
      <c:catAx>
        <c:axId val="75171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173248"/>
        <c:crosses val="autoZero"/>
        <c:auto val="1"/>
        <c:lblAlgn val="ctr"/>
        <c:lblOffset val="100"/>
      </c:catAx>
      <c:valAx>
        <c:axId val="75173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tickLblPos val="nextTo"/>
        <c:crossAx val="7517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22498499769326"/>
          <c:y val="0.95171044033737251"/>
          <c:w val="0.54427535236215563"/>
          <c:h val="4.8289559662627782E-2"/>
        </c:manualLayout>
      </c:layout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'Доходы 2'!$B$4</c:f>
              <c:strCache>
                <c:ptCount val="1"/>
                <c:pt idx="0">
                  <c:v>2017 год (первоначальный план)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'Доходы 2'!$C$3:$F$3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</c:v>
                </c:pt>
              </c:strCache>
            </c:strRef>
          </c:cat>
          <c:val>
            <c:numRef>
              <c:f>'Доходы 2'!$C$4:$F$4</c:f>
              <c:numCache>
                <c:formatCode>#\ ##0.0</c:formatCode>
                <c:ptCount val="4"/>
                <c:pt idx="0">
                  <c:v>417.6</c:v>
                </c:pt>
                <c:pt idx="1">
                  <c:v>257.2</c:v>
                </c:pt>
                <c:pt idx="2">
                  <c:v>1682.5</c:v>
                </c:pt>
                <c:pt idx="3">
                  <c:v>4.7</c:v>
                </c:pt>
              </c:numCache>
            </c:numRef>
          </c:val>
        </c:ser>
        <c:ser>
          <c:idx val="1"/>
          <c:order val="1"/>
          <c:tx>
            <c:strRef>
              <c:f>'Доходы 2'!$B$5</c:f>
              <c:strCache>
                <c:ptCount val="1"/>
                <c:pt idx="0">
                  <c:v>2018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'Доходы 2'!$C$3:$F$3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Прочие</c:v>
                </c:pt>
              </c:strCache>
            </c:strRef>
          </c:cat>
          <c:val>
            <c:numRef>
              <c:f>'Доходы 2'!$C$5:$F$5</c:f>
              <c:numCache>
                <c:formatCode>#\ ##0.0</c:formatCode>
                <c:ptCount val="4"/>
                <c:pt idx="0">
                  <c:v>450.5</c:v>
                </c:pt>
                <c:pt idx="1">
                  <c:v>210.5</c:v>
                </c:pt>
                <c:pt idx="2">
                  <c:v>1655.1</c:v>
                </c:pt>
                <c:pt idx="3">
                  <c:v>8.1</c:v>
                </c:pt>
              </c:numCache>
            </c:numRef>
          </c:val>
        </c:ser>
        <c:dLbls/>
        <c:gapWidth val="100"/>
        <c:overlap val="-24"/>
        <c:axId val="75449472"/>
        <c:axId val="75451008"/>
      </c:barChart>
      <c:catAx>
        <c:axId val="75449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451008"/>
        <c:crosses val="autoZero"/>
        <c:auto val="1"/>
        <c:lblAlgn val="ctr"/>
        <c:lblOffset val="100"/>
      </c:catAx>
      <c:valAx>
        <c:axId val="75451008"/>
        <c:scaling>
          <c:orientation val="minMax"/>
          <c:max val="22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449472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view3D>
      <c:rotX val="30"/>
      <c:rotY val="230"/>
      <c:perspective val="30"/>
    </c:view3D>
    <c:plotArea>
      <c:layout>
        <c:manualLayout>
          <c:layoutTarget val="inner"/>
          <c:xMode val="edge"/>
          <c:yMode val="edge"/>
          <c:x val="3.2872970524702207E-2"/>
          <c:y val="0"/>
          <c:w val="0.84535525979606529"/>
          <c:h val="1"/>
        </c:manualLayout>
      </c:layout>
      <c:pie3DChart>
        <c:varyColors val="1"/>
        <c:ser>
          <c:idx val="0"/>
          <c:order val="0"/>
          <c:explosion val="26"/>
          <c:dLbls>
            <c:delete val="1"/>
          </c:dLbls>
          <c:cat>
            <c:strRef>
              <c:f>'1'!$A$18:$A$19</c:f>
              <c:strCache>
                <c:ptCount val="2"/>
                <c:pt idx="0">
                  <c:v>межбюджетные трансферты</c:v>
                </c:pt>
                <c:pt idx="1">
                  <c:v>Новые направления</c:v>
                </c:pt>
              </c:strCache>
            </c:strRef>
          </c:cat>
          <c:val>
            <c:numRef>
              <c:f>'1'!$B$18:$B$19</c:f>
              <c:numCache>
                <c:formatCode>General</c:formatCode>
                <c:ptCount val="2"/>
                <c:pt idx="0" formatCode="#,##0.00">
                  <c:v>1102.5999999999999</c:v>
                </c:pt>
                <c:pt idx="1">
                  <c:v>6.4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9.3055555555555766E-2"/>
          <c:y val="0.11346613811808889"/>
          <c:w val="0.81388888888889022"/>
          <c:h val="0.64615247897162453"/>
        </c:manualLayout>
      </c:layout>
      <c:ofPieChart>
        <c:ofPieType val="pie"/>
        <c:varyColors val="1"/>
        <c:ser>
          <c:idx val="0"/>
          <c:order val="0"/>
          <c:dPt>
            <c:idx val="1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0.10555555555555562"/>
                  <c:y val="1.6148549968704375E-3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2 869,4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млн. р. </a:t>
                    </a:r>
                    <a:endParaRPr lang="ru-RU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6597222222222233"/>
                  <c:y val="9.956569997913628E-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24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1 182,2 млн. р. (41,2%)</a:t>
                    </a:r>
                    <a:endParaRPr lang="ru-R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dLblPos val="bestFit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25140277777777775"/>
                      <c:h val="0.1827019403296474"/>
                    </c:manualLayout>
                  </c15:layout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Лист7!$A$4:$A$5</c:f>
              <c:strCache>
                <c:ptCount val="2"/>
                <c:pt idx="0">
                  <c:v>Расходы за счет межбюджетных трансфертов</c:v>
                </c:pt>
                <c:pt idx="1">
                  <c:v>Расходы за счет средств местного бюджета</c:v>
                </c:pt>
              </c:strCache>
            </c:strRef>
          </c:cat>
          <c:val>
            <c:numRef>
              <c:f>Лист7!$B$4:$B$5</c:f>
              <c:numCache>
                <c:formatCode>General</c:formatCode>
                <c:ptCount val="2"/>
                <c:pt idx="0">
                  <c:v>920.3</c:v>
                </c:pt>
                <c:pt idx="1">
                  <c:v>121.3</c:v>
                </c:pt>
              </c:numCache>
            </c:numRef>
          </c:val>
        </c:ser>
        <c:dLbls>
          <c:showVal val="1"/>
        </c:dLbls>
        <c:gapWidth val="100"/>
        <c:secondPieSize val="75"/>
        <c:serLines>
          <c:spPr>
            <a:ln w="6350" cap="rnd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c:spPr>
        </c:serLines>
      </c:ofPieChart>
    </c:plotArea>
    <c:plotVisOnly val="1"/>
    <c:dispBlanksAs val="zero"/>
  </c:chart>
  <c:spPr>
    <a:noFill/>
    <a:ln>
      <a:noFill/>
    </a:ln>
  </c:spPr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view3D>
      <c:rotX val="30"/>
      <c:rotY val="260"/>
      <c:perspective val="0"/>
    </c:view3D>
    <c:plotArea>
      <c:layout>
        <c:manualLayout>
          <c:layoutTarget val="inner"/>
          <c:xMode val="edge"/>
          <c:yMode val="edge"/>
          <c:x val="7.6577324533390737E-2"/>
          <c:y val="1.1737516299471196E-3"/>
          <c:w val="0.87218460991396851"/>
          <c:h val="0.88814143517436661"/>
        </c:manualLayout>
      </c:layout>
      <c:pie3DChart>
        <c:varyColors val="1"/>
        <c:ser>
          <c:idx val="0"/>
          <c:order val="0"/>
          <c:explosion val="40"/>
          <c:dLbls>
            <c:dLbl>
              <c:idx val="0"/>
              <c:layout>
                <c:manualLayout>
                  <c:x val="-0.1255356517935258"/>
                  <c:y val="8.5261738116068804E-3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694118565119599"/>
                  <c:y val="-7.4437686567614667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18484673883819297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219882472836779E-2"/>
                  <c:y val="0.25200150866577414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5.694575201418433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0.13244008196352444"/>
                  <c:y val="6.2929281205608159E-2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/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28475696147922747"/>
                      <c:h val="9.9436043901691126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0.17181802199926541"/>
                  <c:y val="0.10500472449690015"/>
                </c:manualLayout>
              </c:layout>
              <c:dLblPos val="bestFit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6308355947642845E-3"/>
                  <c:y val="0.18525037764070404"/>
                </c:manualLayout>
              </c:layout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CatName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2422428724743595"/>
                      <c:h val="0.14083122517354052"/>
                    </c:manualLayout>
                  </c15:layout>
                </c:ext>
              </c:extLst>
            </c:dLbl>
            <c:dLbl>
              <c:idx val="8"/>
              <c:spPr>
                <a:solidFill>
                  <a:schemeClr val="lt1"/>
                </a:solidFill>
                <a:ln w="25400" cap="flat" cmpd="sng" algn="ctr">
                  <a:solidFill>
                    <a:schemeClr val="accent6"/>
                  </a:solidFill>
                  <a:prstDash val="solid"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solidFill>
                        <a:schemeClr val="dk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'1'!$A$17:$A$74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ЕНВД</c:v>
                </c:pt>
                <c:pt idx="3">
                  <c:v>ЕСХН</c:v>
                </c:pt>
                <c:pt idx="4">
                  <c:v>Патент</c:v>
                </c:pt>
                <c:pt idx="5">
                  <c:v>Неналоговые
доходы</c:v>
                </c:pt>
                <c:pt idx="6">
                  <c:v>Гос. пошлина</c:v>
                </c:pt>
                <c:pt idx="7">
                  <c:v>Налог на имущество</c:v>
                </c:pt>
                <c:pt idx="8">
                  <c:v>Земельный налог</c:v>
                </c:pt>
              </c:strCache>
            </c:strRef>
          </c:cat>
          <c:val>
            <c:numRef>
              <c:f>'1'!$B$17:$B$74</c:f>
              <c:numCache>
                <c:formatCode>0.0%</c:formatCode>
                <c:ptCount val="9"/>
                <c:pt idx="0">
                  <c:v>0.38800000000000018</c:v>
                </c:pt>
                <c:pt idx="1">
                  <c:v>5.9000000000000018E-2</c:v>
                </c:pt>
                <c:pt idx="2">
                  <c:v>0.10500000000000002</c:v>
                </c:pt>
                <c:pt idx="3">
                  <c:v>2.5999999999999999E-2</c:v>
                </c:pt>
                <c:pt idx="4">
                  <c:v>1.4999999999999998E-2</c:v>
                </c:pt>
                <c:pt idx="5">
                  <c:v>0.254</c:v>
                </c:pt>
                <c:pt idx="6">
                  <c:v>2.0000000000000011E-2</c:v>
                </c:pt>
                <c:pt idx="7">
                  <c:v>2.5999999999999999E-2</c:v>
                </c:pt>
                <c:pt idx="8">
                  <c:v>0.10700000000000004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>
        <c:manualLayout>
          <c:layoutTarget val="inner"/>
          <c:xMode val="edge"/>
          <c:yMode val="edge"/>
          <c:x val="0.28329504800554695"/>
          <c:y val="0.18799710773680425"/>
          <c:w val="0.68699128370704066"/>
          <c:h val="0.77223427331887295"/>
        </c:manualLayout>
      </c:layout>
      <c:barChart>
        <c:barDir val="bar"/>
        <c:grouping val="clustered"/>
        <c:ser>
          <c:idx val="0"/>
          <c:order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'1'!$E$20:$E$28</c:f>
              <c:strCache>
                <c:ptCount val="9"/>
                <c:pt idx="0">
                  <c:v>Неналоговые
доходы</c:v>
                </c:pt>
                <c:pt idx="1">
                  <c:v>Земельный налог</c:v>
                </c:pt>
                <c:pt idx="2">
                  <c:v>Налог на имущество </c:v>
                </c:pt>
                <c:pt idx="3">
                  <c:v>Гос. пошлина</c:v>
                </c:pt>
                <c:pt idx="4">
                  <c:v>Патент</c:v>
                </c:pt>
                <c:pt idx="5">
                  <c:v>ЕСХН</c:v>
                </c:pt>
                <c:pt idx="6">
                  <c:v>ЕНВД</c:v>
                </c:pt>
                <c:pt idx="7">
                  <c:v>Акцизы</c:v>
                </c:pt>
                <c:pt idx="8">
                  <c:v>НДФЛ</c:v>
                </c:pt>
              </c:strCache>
            </c:strRef>
          </c:cat>
          <c:val>
            <c:numRef>
              <c:f>'1'!$F$20:$F$28</c:f>
            </c:numRef>
          </c:val>
        </c:ser>
        <c:ser>
          <c:idx val="1"/>
          <c:order val="1"/>
          <c:spPr>
            <a:solidFill>
              <a:schemeClr val="accent4">
                <a:lumMod val="50000"/>
              </a:schemeClr>
            </a:solidFill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'1'!$E$20:$E$28</c:f>
              <c:strCache>
                <c:ptCount val="9"/>
                <c:pt idx="0">
                  <c:v>Неналоговые
доходы</c:v>
                </c:pt>
                <c:pt idx="1">
                  <c:v>Земельный налог</c:v>
                </c:pt>
                <c:pt idx="2">
                  <c:v>Налог на имущество </c:v>
                </c:pt>
                <c:pt idx="3">
                  <c:v>Гос. пошлина</c:v>
                </c:pt>
                <c:pt idx="4">
                  <c:v>Патент</c:v>
                </c:pt>
                <c:pt idx="5">
                  <c:v>ЕСХН</c:v>
                </c:pt>
                <c:pt idx="6">
                  <c:v>ЕНВД</c:v>
                </c:pt>
                <c:pt idx="7">
                  <c:v>Акцизы</c:v>
                </c:pt>
                <c:pt idx="8">
                  <c:v>НДФЛ</c:v>
                </c:pt>
              </c:strCache>
            </c:strRef>
          </c:cat>
          <c:val>
            <c:numRef>
              <c:f>'1'!$G$20:$G$28</c:f>
              <c:numCache>
                <c:formatCode>General</c:formatCode>
                <c:ptCount val="9"/>
                <c:pt idx="0" formatCode="#\ ##0.0">
                  <c:v>138.30000000000001</c:v>
                </c:pt>
                <c:pt idx="1">
                  <c:v>58.6</c:v>
                </c:pt>
                <c:pt idx="2">
                  <c:v>14.3</c:v>
                </c:pt>
                <c:pt idx="3" formatCode="#\ ##0.0">
                  <c:v>10.8</c:v>
                </c:pt>
                <c:pt idx="4" formatCode="#\ ##0.0">
                  <c:v>8</c:v>
                </c:pt>
                <c:pt idx="5" formatCode="#\ ##0.0">
                  <c:v>14.2</c:v>
                </c:pt>
                <c:pt idx="6" formatCode="#\ ##0.0">
                  <c:v>57.5</c:v>
                </c:pt>
                <c:pt idx="7" formatCode="#\ ##0.0">
                  <c:v>31.9</c:v>
                </c:pt>
                <c:pt idx="8" formatCode="#\ ##0.0">
                  <c:v>211.5</c:v>
                </c:pt>
              </c:numCache>
            </c:numRef>
          </c:val>
        </c:ser>
        <c:dLbls/>
        <c:overlap val="-25"/>
        <c:axId val="77837824"/>
        <c:axId val="77839360"/>
      </c:barChart>
      <c:catAx>
        <c:axId val="778378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defRPr>
            </a:pPr>
            <a:endParaRPr lang="ru-RU"/>
          </a:p>
        </c:txPr>
        <c:crossAx val="77839360"/>
        <c:crosses val="autoZero"/>
        <c:auto val="1"/>
        <c:lblAlgn val="ctr"/>
        <c:lblOffset val="100"/>
      </c:catAx>
      <c:valAx>
        <c:axId val="77839360"/>
        <c:scaling>
          <c:orientation val="minMax"/>
        </c:scaling>
        <c:delete val="1"/>
        <c:axPos val="b"/>
        <c:numFmt formatCode="#\ ##0.0" sourceLinked="1"/>
        <c:tickLblPos val="nextTo"/>
        <c:crossAx val="77837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4"/>
  <c:chart>
    <c:autoTitleDeleted val="1"/>
    <c:plotArea>
      <c:layout>
        <c:manualLayout>
          <c:layoutTarget val="inner"/>
          <c:xMode val="edge"/>
          <c:yMode val="edge"/>
          <c:x val="0"/>
          <c:y val="4.0273302966337072E-3"/>
          <c:w val="1"/>
          <c:h val="0.6896961411354776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Минимальный размер оплаты труда</c:v>
                </c:pt>
              </c:strCache>
            </c:strRef>
          </c:tx>
          <c:spPr>
            <a:ln>
              <a:solidFill>
                <a:srgbClr val="E97C2B"/>
              </a:solidFill>
            </a:ln>
          </c:spPr>
          <c:marker>
            <c:symbol val="circle"/>
            <c:size val="9"/>
            <c:spPr>
              <a:solidFill>
                <a:srgbClr val="FF9900"/>
              </a:solidFill>
              <a:ln>
                <a:solidFill>
                  <a:srgbClr val="E97C2B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3"/>
              <c:layout>
                <c:manualLayout>
                  <c:x val="-5.6360983038922979E-2"/>
                  <c:y val="5.133472586368246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с 01.07.2017 года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7500</c:v>
                </c:pt>
                <c:pt idx="1">
                  <c:v>7800</c:v>
                </c:pt>
                <c:pt idx="2">
                  <c:v>9489</c:v>
                </c:pt>
                <c:pt idx="3">
                  <c:v>11598</c:v>
                </c:pt>
                <c:pt idx="4">
                  <c:v>11946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Прожиточный минимум в Ставропольском крае (2 квартал предудыщего финансового года)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>
              <c:idx val="0"/>
              <c:layout>
                <c:manualLayout>
                  <c:x val="-4.8100716082051485E-2"/>
                  <c:y val="-4.684829912085663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100716082051458E-2"/>
                  <c:y val="-5.270433651096373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100716082051485E-2"/>
                  <c:y val="-5.270433651096373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6251157278820747E-2"/>
                  <c:y val="-4.099229282988949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3178003369995855E-2"/>
                  <c:y val="-4.225382995518415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2016 год</c:v>
                </c:pt>
                <c:pt idx="1">
                  <c:v>с 01.07.2017 года</c:v>
                </c:pt>
                <c:pt idx="2">
                  <c:v>2018 год</c:v>
                </c:pt>
                <c:pt idx="3">
                  <c:v>2019 год</c:v>
                </c:pt>
                <c:pt idx="4">
                  <c:v>2020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9041</c:v>
                </c:pt>
                <c:pt idx="1">
                  <c:v>8916</c:v>
                </c:pt>
                <c:pt idx="2">
                  <c:v>9404</c:v>
                </c:pt>
              </c:numCache>
            </c:numRef>
          </c:val>
        </c:ser>
        <c:dLbls/>
        <c:marker val="1"/>
        <c:axId val="114184960"/>
        <c:axId val="114219264"/>
      </c:lineChart>
      <c:catAx>
        <c:axId val="114184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4219264"/>
        <c:crosses val="autoZero"/>
        <c:auto val="1"/>
        <c:lblAlgn val="ctr"/>
        <c:lblOffset val="100"/>
      </c:catAx>
      <c:valAx>
        <c:axId val="114219264"/>
        <c:scaling>
          <c:orientation val="minMax"/>
          <c:max val="13000"/>
          <c:min val="2000"/>
        </c:scaling>
        <c:delete val="1"/>
        <c:axPos val="l"/>
        <c:numFmt formatCode="#,##0" sourceLinked="1"/>
        <c:tickLblPos val="none"/>
        <c:crossAx val="114184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304086582972262E-2"/>
          <c:y val="0.77754920399745431"/>
          <c:w val="0.9752708032441022"/>
          <c:h val="9.228900628243257E-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7792768797589923"/>
          <c:y val="0.15213568892123785"/>
          <c:w val="0.48204494620094046"/>
          <c:h val="0.71253534484659997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bevelB w="165100" prst="coolSlant"/>
            </a:sp3d>
          </c:spPr>
          <c:explosion val="18"/>
          <c:dPt>
            <c:idx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/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65100" prst="coolSlant"/>
              </a:sp3d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3,15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8950161076369157E-3"/>
                  <c:y val="-2.801120448179273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100" b="0" i="0" u="none" strike="noStrike" kern="1200" baseline="0">
                    <a:solidFill>
                      <a:schemeClr val="dk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Лист3!$B$5:$B$9</c:f>
              <c:strCache>
                <c:ptCount val="5"/>
                <c:pt idx="0">
                  <c:v>Индексация коммунальных услуг</c:v>
                </c:pt>
                <c:pt idx="1">
                  <c:v>Оформление муниципальной собственности</c:v>
                </c:pt>
                <c:pt idx="2">
                  <c:v>Развитие систем коммунальной инфраструктуры</c:v>
                </c:pt>
                <c:pt idx="3">
                  <c:v>Укрепление материально-технической базы "Управления ГО и ЧС"</c:v>
                </c:pt>
                <c:pt idx="4">
                  <c:v>Поддержка среднего и малого предпринимательства</c:v>
                </c:pt>
              </c:strCache>
            </c:strRef>
          </c:cat>
          <c:val>
            <c:numRef>
              <c:f>Лист3!$C$5:$C$9</c:f>
              <c:numCache>
                <c:formatCode>General</c:formatCode>
                <c:ptCount val="5"/>
                <c:pt idx="0">
                  <c:v>4.5</c:v>
                </c:pt>
                <c:pt idx="1">
                  <c:v>3.15</c:v>
                </c:pt>
                <c:pt idx="2">
                  <c:v>2.5</c:v>
                </c:pt>
                <c:pt idx="3">
                  <c:v>3.5</c:v>
                </c:pt>
                <c:pt idx="4">
                  <c:v>1</c:v>
                </c:pt>
              </c:numCache>
            </c:numRef>
          </c:val>
        </c:ser>
        <c:dLbls/>
        <c:firstSliceAng val="151"/>
        <c:holeSize val="47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890DB-9888-4CBC-BC5F-DD272684A15D}" type="doc">
      <dgm:prSet loTypeId="urn:microsoft.com/office/officeart/2005/8/layout/matrix1" loCatId="matrix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CC947B66-15B9-48A8-9480-AE7693AA09E4}">
      <dgm:prSet phldrT="[Текст]" custT="1"/>
      <dgm:spPr>
        <a:solidFill>
          <a:srgbClr val="F2F2F2"/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/>
      </dgm:spPr>
      <dgm:t>
        <a:bodyPr tIns="540000"/>
        <a:lstStyle/>
        <a:p>
          <a:pPr algn="ctr">
            <a:lnSpc>
              <a:spcPts val="3100"/>
            </a:lnSpc>
          </a:pPr>
          <a:r>
            <a:rPr lang="ru-RU" sz="2800" b="1" kern="120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Обеспечение  сбалансированности  местного  бюджета </a:t>
          </a:r>
        </a:p>
        <a:p>
          <a:pPr algn="ctr">
            <a:lnSpc>
              <a:spcPts val="3100"/>
            </a:lnSpc>
          </a:pPr>
          <a:endParaRPr lang="ru-RU" sz="2000" b="1" kern="12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68A838-44B6-47CA-BB51-6B45FF21E131}" type="parTrans" cxnId="{57E906B0-F8E5-49F4-8035-4F800E135E6E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4253E-CF59-4BB2-BFED-65538034E1AB}" type="sibTrans" cxnId="{57E906B0-F8E5-49F4-8035-4F800E135E6E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70AD7C-3630-4829-AB71-7F9AC6AF5969}">
      <dgm:prSet phldrT="[Текст]"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237463-1CF0-4F1D-BD3F-460E3893A2C2}" type="parTrans" cxnId="{2037C083-19AB-4B69-A90E-29DA9D96A78D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5F61F-E7D9-4417-8F47-662478E3D142}" type="sibTrans" cxnId="{2037C083-19AB-4B69-A90E-29DA9D96A78D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42359-5188-4169-BDF8-56224CDFFC0F}">
      <dgm:prSet phldrT="[Текст]"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07668-B4F3-4366-8AA2-6FEEBECAD915}" type="parTrans" cxnId="{05C066DA-9419-4CD6-8B81-6F1395AABF87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2F97EC-95DB-4F13-B126-05EC597A44C7}" type="sibTrans" cxnId="{05C066DA-9419-4CD6-8B81-6F1395AABF87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4CCE0-EB19-477B-8561-BBD95E1A22DD}">
      <dgm:prSet phldrT="[Текст]"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33332-23A9-4DDB-A410-EAF5A92FBEF2}" type="parTrans" cxnId="{DF0B43E1-545B-4917-90D3-9F5DA52BAA7B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F63315-352F-43F9-81E6-6C7F43B8251E}" type="sibTrans" cxnId="{DF0B43E1-545B-4917-90D3-9F5DA52BAA7B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E00DF-57BD-4116-BE0A-505A71909303}">
      <dgm:prSet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B18FC-E3CA-460D-85B9-0E0650827749}" type="parTrans" cxnId="{876ADFE3-EBF3-44C2-9136-4A395916CA16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91296B-0C05-43B1-A6E8-2094B16145C1}" type="sibTrans" cxnId="{876ADFE3-EBF3-44C2-9136-4A395916CA16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18AA6-384D-42A8-903F-DB7A80B5D474}">
      <dgm:prSet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F73E24-DF49-4452-B34C-1156528488C4}" type="parTrans" cxnId="{B2BFBF35-E43D-43D3-9DAF-CB2FDFAD1D3E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187B4-99FB-4567-AE4E-7AF809C6B410}" type="sibTrans" cxnId="{B2BFBF35-E43D-43D3-9DAF-CB2FDFAD1D3E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CA822-E1EE-4621-86BF-461DCAA5FD28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 tIns="216000"/>
        <a:lstStyle/>
        <a:p>
          <a:pPr algn="ctr">
            <a:lnSpc>
              <a:spcPts val="2100"/>
            </a:lnSpc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 налогового  потенциала  и совершенствование  налогового администрирования </a:t>
          </a:r>
          <a:endParaRPr lang="ru-RU" sz="2000" b="1" dirty="0" smtClean="0">
            <a:ln>
              <a:solidFill>
                <a:schemeClr val="tx1"/>
              </a:solidFill>
            </a:ln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89E13-272A-4730-9C8F-1FCA0CFF3AA8}" type="parTrans" cxnId="{BE1E4A29-54FA-4D10-A86C-418520ED2153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C9E1E3-420A-4462-B185-975C21F1A2FA}" type="sibTrans" cxnId="{BE1E4A29-54FA-4D10-A86C-418520ED2153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441EE8-2017-476A-81C6-A54C11EF028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 tIns="72000" bIns="216000" anchor="b" anchorCtr="0"/>
        <a:lstStyle/>
        <a:p>
          <a:pPr>
            <a:lnSpc>
              <a:spcPts val="2200"/>
            </a:lnSpc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Сбалансированность местного бюджета и  вовлечение  граждан  в  развитие общественной  инфраструктуры</a:t>
          </a:r>
          <a:endParaRPr lang="ru-RU" sz="2000" b="1" dirty="0">
            <a:ln>
              <a:solidFill>
                <a:schemeClr val="tx1"/>
              </a:solidFill>
            </a:ln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60DDF-7ED1-4AC4-8F2F-D8EDE395929C}" type="parTrans" cxnId="{029AAA74-3630-4919-9793-757954581174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CA2FD3-8D5D-45A5-8740-16CB306CA884}" type="sibTrans" cxnId="{029AAA74-3630-4919-9793-757954581174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DB19C-0C12-4582-A0D4-2B4205E87CFA}">
      <dgm:prSet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903DD-BEA6-4251-97E4-3005F416809C}" type="parTrans" cxnId="{3414B4AD-5DA3-4476-9F20-AE1CB5A76F13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B6C62-38D1-4C01-B941-E089E546D38B}" type="sibTrans" cxnId="{3414B4AD-5DA3-4476-9F20-AE1CB5A76F13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976215-1ACA-4C22-9F88-A9C02EFC56B1}">
      <dgm:prSet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13E64-0185-4C9F-A413-7F0CE6C22283}" type="parTrans" cxnId="{96C1FAF2-9DF7-49D9-868E-96CDFEC1B28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53759-CBB6-44E3-8484-253E00408249}" type="sibTrans" cxnId="{96C1FAF2-9DF7-49D9-868E-96CDFEC1B282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8CA99-3A73-4C20-A22C-F6CC15D3E60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tIns="0" bIns="0" anchor="b" anchorCtr="0"/>
        <a:lstStyle/>
        <a:p>
          <a:pPr algn="ctr">
            <a:lnSpc>
              <a:spcPts val="2700"/>
            </a:lnSpc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 эффективности управления </a:t>
          </a:r>
        </a:p>
        <a:p>
          <a:pPr algn="ctr">
            <a:lnSpc>
              <a:spcPts val="2700"/>
            </a:lnSpc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муниципальным  долгом</a:t>
          </a:r>
        </a:p>
        <a:p>
          <a:pPr algn="ctr">
            <a:lnSpc>
              <a:spcPts val="2700"/>
            </a:lnSpc>
            <a:spcAft>
              <a:spcPts val="0"/>
            </a:spcAft>
          </a:pPr>
          <a:endParaRPr lang="ru-RU" sz="2000" b="1" dirty="0">
            <a:ln>
              <a:solidFill>
                <a:schemeClr val="tx1"/>
              </a:solidFill>
            </a:ln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369BC1-3395-4F54-998C-8A04EBD109E9}" type="parTrans" cxnId="{508B68EA-69C8-4945-B721-E74A8B1DA469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74814E-C0FE-4CC0-92A7-99BE6EB3568B}" type="sibTrans" cxnId="{508B68EA-69C8-4945-B721-E74A8B1DA469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84A5AA-79BF-4B43-AFF5-415A938EA219}">
      <dgm:prSet/>
      <dgm:spPr/>
      <dgm:t>
        <a:bodyPr/>
        <a:lstStyle/>
        <a:p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4093C5-25D8-4B56-9C0B-82D057652E7B}" type="parTrans" cxnId="{69EA1EF6-A9B4-4C7D-AB65-4F944615A67D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518FE-84F5-4803-95DD-5B03A3AB4742}" type="sibTrans" cxnId="{69EA1EF6-A9B4-4C7D-AB65-4F944615A67D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D9B637-390E-449A-BBF0-2F6977C1B9B4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 tIns="108000"/>
        <a:lstStyle/>
        <a:p>
          <a:pPr algn="ctr">
            <a:spcAft>
              <a:spcPts val="0"/>
            </a:spcAft>
          </a:pPr>
          <a:r>
            <a:rPr lang="ru-RU" sz="20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Концентрация  финансовых ресурсов на  приоритетных  направлениях развития  округа</a:t>
          </a:r>
        </a:p>
      </dgm:t>
    </dgm:pt>
    <dgm:pt modelId="{2AACF2A5-99A2-43AF-A18B-1103C8D85E2B}" type="sibTrans" cxnId="{AC06195B-B6A4-45EC-AEBB-AC04BB8A13DA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7F7B1-1654-4198-984B-6BC613F1507E}" type="parTrans" cxnId="{AC06195B-B6A4-45EC-AEBB-AC04BB8A13DA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144A4-97F2-4A81-A3A3-823B1662886B}" type="pres">
      <dgm:prSet presAssocID="{4B1890DB-9888-4CBC-BC5F-DD272684A15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FB41A3-B6EB-47F4-A657-09D75D4BCF30}" type="pres">
      <dgm:prSet presAssocID="{4B1890DB-9888-4CBC-BC5F-DD272684A15D}" presName="matrix" presStyleCnt="0"/>
      <dgm:spPr/>
      <dgm:t>
        <a:bodyPr/>
        <a:lstStyle/>
        <a:p>
          <a:endParaRPr lang="ru-RU"/>
        </a:p>
      </dgm:t>
    </dgm:pt>
    <dgm:pt modelId="{1210239F-2BF9-4A56-BF0A-C1B7B3AE79F7}" type="pres">
      <dgm:prSet presAssocID="{4B1890DB-9888-4CBC-BC5F-DD272684A15D}" presName="tile1" presStyleLbl="node1" presStyleIdx="0" presStyleCnt="4" custScaleX="98844" custScaleY="90130" custLinFactNeighborX="-1912" custLinFactNeighborY="-20728"/>
      <dgm:spPr/>
      <dgm:t>
        <a:bodyPr/>
        <a:lstStyle/>
        <a:p>
          <a:endParaRPr lang="ru-RU"/>
        </a:p>
      </dgm:t>
    </dgm:pt>
    <dgm:pt modelId="{AE7FDDB0-90D5-4E58-A384-2147B20CC614}" type="pres">
      <dgm:prSet presAssocID="{4B1890DB-9888-4CBC-BC5F-DD272684A15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70D21-DAC3-4E4B-9156-853E9B87CE36}" type="pres">
      <dgm:prSet presAssocID="{4B1890DB-9888-4CBC-BC5F-DD272684A15D}" presName="tile2" presStyleLbl="node1" presStyleIdx="1" presStyleCnt="4" custScaleX="98579" custScaleY="96012" custLinFactNeighborX="269" custLinFactNeighborY="-1868"/>
      <dgm:spPr/>
      <dgm:t>
        <a:bodyPr/>
        <a:lstStyle/>
        <a:p>
          <a:endParaRPr lang="ru-RU"/>
        </a:p>
      </dgm:t>
    </dgm:pt>
    <dgm:pt modelId="{2878CCF8-1B7B-40FD-8443-994FBFD137A1}" type="pres">
      <dgm:prSet presAssocID="{4B1890DB-9888-4CBC-BC5F-DD272684A15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74EFF-7B92-4B0D-A42B-B0F8DA65B6A0}" type="pres">
      <dgm:prSet presAssocID="{4B1890DB-9888-4CBC-BC5F-DD272684A15D}" presName="tile3" presStyleLbl="node1" presStyleIdx="2" presStyleCnt="4" custScaleX="99701" custScaleY="96515" custLinFactNeighborX="-670" custLinFactNeighborY="-5829"/>
      <dgm:spPr/>
      <dgm:t>
        <a:bodyPr/>
        <a:lstStyle/>
        <a:p>
          <a:endParaRPr lang="ru-RU"/>
        </a:p>
      </dgm:t>
    </dgm:pt>
    <dgm:pt modelId="{5F87DC02-A7FA-41D2-9EDB-94E4551153A4}" type="pres">
      <dgm:prSet presAssocID="{4B1890DB-9888-4CBC-BC5F-DD272684A15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5E4D8-2E52-4849-9D3F-196F9725FC19}" type="pres">
      <dgm:prSet presAssocID="{4B1890DB-9888-4CBC-BC5F-DD272684A15D}" presName="tile4" presStyleLbl="node1" presStyleIdx="3" presStyleCnt="4" custScaleX="97935" custScaleY="91989" custLinFactNeighborX="1337" custLinFactNeighborY="-3180"/>
      <dgm:spPr/>
      <dgm:t>
        <a:bodyPr/>
        <a:lstStyle/>
        <a:p>
          <a:endParaRPr lang="ru-RU"/>
        </a:p>
      </dgm:t>
    </dgm:pt>
    <dgm:pt modelId="{87B48719-5162-4326-B105-EEA847884ABA}" type="pres">
      <dgm:prSet presAssocID="{4B1890DB-9888-4CBC-BC5F-DD272684A15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21EB1F-F865-45EF-9EB2-A5044CB0255F}" type="pres">
      <dgm:prSet presAssocID="{4B1890DB-9888-4CBC-BC5F-DD272684A15D}" presName="centerTile" presStyleLbl="fgShp" presStyleIdx="0" presStyleCnt="1" custScaleX="195003" custScaleY="122744" custLinFactNeighborX="0" custLinFactNeighborY="-1325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57E906B0-F8E5-49F4-8035-4F800E135E6E}" srcId="{4B1890DB-9888-4CBC-BC5F-DD272684A15D}" destId="{CC947B66-15B9-48A8-9480-AE7693AA09E4}" srcOrd="0" destOrd="0" parTransId="{D368A838-44B6-47CA-BB51-6B45FF21E131}" sibTransId="{12D4253E-CF59-4BB2-BFED-65538034E1AB}"/>
    <dgm:cxn modelId="{69EA1EF6-A9B4-4C7D-AB65-4F944615A67D}" srcId="{CC947B66-15B9-48A8-9480-AE7693AA09E4}" destId="{2984A5AA-79BF-4B43-AFF5-415A938EA219}" srcOrd="4" destOrd="0" parTransId="{584093C5-25D8-4B56-9C0B-82D057652E7B}" sibTransId="{E58518FE-84F5-4803-95DD-5B03A3AB4742}"/>
    <dgm:cxn modelId="{1464B9FF-FD58-4758-9ADE-104BFC1E90E8}" type="presOf" srcId="{C648CA99-3A73-4C20-A22C-F6CC15D3E603}" destId="{BD35E4D8-2E52-4849-9D3F-196F9725FC19}" srcOrd="0" destOrd="0" presId="urn:microsoft.com/office/officeart/2005/8/layout/matrix1"/>
    <dgm:cxn modelId="{AC06195B-B6A4-45EC-AEBB-AC04BB8A13DA}" srcId="{CC947B66-15B9-48A8-9480-AE7693AA09E4}" destId="{C6D9B637-390E-449A-BBF0-2F6977C1B9B4}" srcOrd="1" destOrd="0" parTransId="{E457F7B1-1654-4198-984B-6BC613F1507E}" sibTransId="{2AACF2A5-99A2-43AF-A18B-1103C8D85E2B}"/>
    <dgm:cxn modelId="{876ADFE3-EBF3-44C2-9136-4A395916CA16}" srcId="{4B1890DB-9888-4CBC-BC5F-DD272684A15D}" destId="{D12E00DF-57BD-4116-BE0A-505A71909303}" srcOrd="4" destOrd="0" parTransId="{0DFB18FC-E3CA-460D-85B9-0E0650827749}" sibTransId="{DD91296B-0C05-43B1-A6E8-2094B16145C1}"/>
    <dgm:cxn modelId="{508C34ED-A6ED-46E4-B74A-63D569886AB6}" type="presOf" srcId="{93441EE8-2017-476A-81C6-A54C11EF028C}" destId="{2A474EFF-7B92-4B0D-A42B-B0F8DA65B6A0}" srcOrd="0" destOrd="0" presId="urn:microsoft.com/office/officeart/2005/8/layout/matrix1"/>
    <dgm:cxn modelId="{96C1FAF2-9DF7-49D9-868E-96CDFEC1B282}" srcId="{CC947B66-15B9-48A8-9480-AE7693AA09E4}" destId="{A6976215-1ACA-4C22-9F88-A9C02EFC56B1}" srcOrd="6" destOrd="0" parTransId="{F8713E64-0185-4C9F-A413-7F0CE6C22283}" sibTransId="{41953759-CBB6-44E3-8484-253E00408249}"/>
    <dgm:cxn modelId="{9D9BF460-E562-4FC1-ABB7-D641359D5424}" type="presOf" srcId="{C6D9B637-390E-449A-BBF0-2F6977C1B9B4}" destId="{B3670D21-DAC3-4E4B-9156-853E9B87CE36}" srcOrd="0" destOrd="0" presId="urn:microsoft.com/office/officeart/2005/8/layout/matrix1"/>
    <dgm:cxn modelId="{3414B4AD-5DA3-4476-9F20-AE1CB5A76F13}" srcId="{CC947B66-15B9-48A8-9480-AE7693AA09E4}" destId="{195DB19C-0C12-4582-A0D4-2B4205E87CFA}" srcOrd="5" destOrd="0" parTransId="{7D6903DD-BEA6-4251-97E4-3005F416809C}" sibTransId="{594B6C62-38D1-4C01-B941-E089E546D38B}"/>
    <dgm:cxn modelId="{B2BFBF35-E43D-43D3-9DAF-CB2FDFAD1D3E}" srcId="{4B1890DB-9888-4CBC-BC5F-DD272684A15D}" destId="{AC218AA6-384D-42A8-903F-DB7A80B5D474}" srcOrd="5" destOrd="0" parTransId="{A9F73E24-DF49-4452-B34C-1156528488C4}" sibTransId="{639187B4-99FB-4567-AE4E-7AF809C6B410}"/>
    <dgm:cxn modelId="{508B68EA-69C8-4945-B721-E74A8B1DA469}" srcId="{CC947B66-15B9-48A8-9480-AE7693AA09E4}" destId="{C648CA99-3A73-4C20-A22C-F6CC15D3E603}" srcOrd="3" destOrd="0" parTransId="{CE369BC1-3395-4F54-998C-8A04EBD109E9}" sibTransId="{7374814E-C0FE-4CC0-92A7-99BE6EB3568B}"/>
    <dgm:cxn modelId="{BE1E4A29-54FA-4D10-A86C-418520ED2153}" srcId="{CC947B66-15B9-48A8-9480-AE7693AA09E4}" destId="{155CA822-E1EE-4621-86BF-461DCAA5FD28}" srcOrd="0" destOrd="0" parTransId="{EE489E13-272A-4730-9C8F-1FCA0CFF3AA8}" sibTransId="{B0C9E1E3-420A-4462-B185-975C21F1A2FA}"/>
    <dgm:cxn modelId="{05C066DA-9419-4CD6-8B81-6F1395AABF87}" srcId="{4B1890DB-9888-4CBC-BC5F-DD272684A15D}" destId="{E7042359-5188-4169-BDF8-56224CDFFC0F}" srcOrd="2" destOrd="0" parTransId="{D2607668-B4F3-4366-8AA2-6FEEBECAD915}" sibTransId="{0E2F97EC-95DB-4F13-B126-05EC597A44C7}"/>
    <dgm:cxn modelId="{D61168AB-A39B-4807-8046-321F73343FFD}" type="presOf" srcId="{4B1890DB-9888-4CBC-BC5F-DD272684A15D}" destId="{DA4144A4-97F2-4A81-A3A3-823B1662886B}" srcOrd="0" destOrd="0" presId="urn:microsoft.com/office/officeart/2005/8/layout/matrix1"/>
    <dgm:cxn modelId="{7F854F8D-8BCA-4265-9BE0-B219482E16B2}" type="presOf" srcId="{155CA822-E1EE-4621-86BF-461DCAA5FD28}" destId="{AE7FDDB0-90D5-4E58-A384-2147B20CC614}" srcOrd="1" destOrd="0" presId="urn:microsoft.com/office/officeart/2005/8/layout/matrix1"/>
    <dgm:cxn modelId="{2037C083-19AB-4B69-A90E-29DA9D96A78D}" srcId="{4B1890DB-9888-4CBC-BC5F-DD272684A15D}" destId="{6A70AD7C-3630-4829-AB71-7F9AC6AF5969}" srcOrd="3" destOrd="0" parTransId="{3C237463-1CF0-4F1D-BD3F-460E3893A2C2}" sibTransId="{0615F61F-E7D9-4417-8F47-662478E3D142}"/>
    <dgm:cxn modelId="{DF0B43E1-545B-4917-90D3-9F5DA52BAA7B}" srcId="{4B1890DB-9888-4CBC-BC5F-DD272684A15D}" destId="{DA64CCE0-EB19-477B-8561-BBD95E1A22DD}" srcOrd="1" destOrd="0" parTransId="{64933332-23A9-4DDB-A410-EAF5A92FBEF2}" sibTransId="{69F63315-352F-43F9-81E6-6C7F43B8251E}"/>
    <dgm:cxn modelId="{029AAA74-3630-4919-9793-757954581174}" srcId="{CC947B66-15B9-48A8-9480-AE7693AA09E4}" destId="{93441EE8-2017-476A-81C6-A54C11EF028C}" srcOrd="2" destOrd="0" parTransId="{86E60DDF-7ED1-4AC4-8F2F-D8EDE395929C}" sibTransId="{9BCA2FD3-8D5D-45A5-8740-16CB306CA884}"/>
    <dgm:cxn modelId="{1413272B-DA6E-4070-9D12-7E63E4273379}" type="presOf" srcId="{155CA822-E1EE-4621-86BF-461DCAA5FD28}" destId="{1210239F-2BF9-4A56-BF0A-C1B7B3AE79F7}" srcOrd="0" destOrd="0" presId="urn:microsoft.com/office/officeart/2005/8/layout/matrix1"/>
    <dgm:cxn modelId="{30BAD562-EDB4-4376-8B4F-5083CCB2AEAF}" type="presOf" srcId="{C648CA99-3A73-4C20-A22C-F6CC15D3E603}" destId="{87B48719-5162-4326-B105-EEA847884ABA}" srcOrd="1" destOrd="0" presId="urn:microsoft.com/office/officeart/2005/8/layout/matrix1"/>
    <dgm:cxn modelId="{3F9F936B-D7DA-4942-9893-381624D29E9F}" type="presOf" srcId="{93441EE8-2017-476A-81C6-A54C11EF028C}" destId="{5F87DC02-A7FA-41D2-9EDB-94E4551153A4}" srcOrd="1" destOrd="0" presId="urn:microsoft.com/office/officeart/2005/8/layout/matrix1"/>
    <dgm:cxn modelId="{754797AE-79BC-4D6C-B0E7-8A399564C242}" type="presOf" srcId="{C6D9B637-390E-449A-BBF0-2F6977C1B9B4}" destId="{2878CCF8-1B7B-40FD-8443-994FBFD137A1}" srcOrd="1" destOrd="0" presId="urn:microsoft.com/office/officeart/2005/8/layout/matrix1"/>
    <dgm:cxn modelId="{39CAE76F-556A-49E4-8CFC-A6FA43907381}" type="presOf" srcId="{CC947B66-15B9-48A8-9480-AE7693AA09E4}" destId="{5421EB1F-F865-45EF-9EB2-A5044CB0255F}" srcOrd="0" destOrd="0" presId="urn:microsoft.com/office/officeart/2005/8/layout/matrix1"/>
    <dgm:cxn modelId="{D7459B4B-3AF5-489C-9F4C-A74C0AF979EC}" type="presParOf" srcId="{DA4144A4-97F2-4A81-A3A3-823B1662886B}" destId="{35FB41A3-B6EB-47F4-A657-09D75D4BCF30}" srcOrd="0" destOrd="0" presId="urn:microsoft.com/office/officeart/2005/8/layout/matrix1"/>
    <dgm:cxn modelId="{98184705-C0E3-4B4A-8149-704BB0A88E93}" type="presParOf" srcId="{35FB41A3-B6EB-47F4-A657-09D75D4BCF30}" destId="{1210239F-2BF9-4A56-BF0A-C1B7B3AE79F7}" srcOrd="0" destOrd="0" presId="urn:microsoft.com/office/officeart/2005/8/layout/matrix1"/>
    <dgm:cxn modelId="{3BBD2F6E-FC33-4374-AD72-6E0282C06F51}" type="presParOf" srcId="{35FB41A3-B6EB-47F4-A657-09D75D4BCF30}" destId="{AE7FDDB0-90D5-4E58-A384-2147B20CC614}" srcOrd="1" destOrd="0" presId="urn:microsoft.com/office/officeart/2005/8/layout/matrix1"/>
    <dgm:cxn modelId="{EA7E9585-31A4-4C4B-B13C-3CD623821A8D}" type="presParOf" srcId="{35FB41A3-B6EB-47F4-A657-09D75D4BCF30}" destId="{B3670D21-DAC3-4E4B-9156-853E9B87CE36}" srcOrd="2" destOrd="0" presId="urn:microsoft.com/office/officeart/2005/8/layout/matrix1"/>
    <dgm:cxn modelId="{D005E8C6-EB10-44D4-9460-F6A3AF0ECE75}" type="presParOf" srcId="{35FB41A3-B6EB-47F4-A657-09D75D4BCF30}" destId="{2878CCF8-1B7B-40FD-8443-994FBFD137A1}" srcOrd="3" destOrd="0" presId="urn:microsoft.com/office/officeart/2005/8/layout/matrix1"/>
    <dgm:cxn modelId="{18EBC2ED-16AE-4E05-8E3A-36574E032678}" type="presParOf" srcId="{35FB41A3-B6EB-47F4-A657-09D75D4BCF30}" destId="{2A474EFF-7B92-4B0D-A42B-B0F8DA65B6A0}" srcOrd="4" destOrd="0" presId="urn:microsoft.com/office/officeart/2005/8/layout/matrix1"/>
    <dgm:cxn modelId="{7B174BC4-CBF8-4572-B97C-EE23EA30719E}" type="presParOf" srcId="{35FB41A3-B6EB-47F4-A657-09D75D4BCF30}" destId="{5F87DC02-A7FA-41D2-9EDB-94E4551153A4}" srcOrd="5" destOrd="0" presId="urn:microsoft.com/office/officeart/2005/8/layout/matrix1"/>
    <dgm:cxn modelId="{800906A9-49CA-45A7-9F9C-EAC2EC1A0D19}" type="presParOf" srcId="{35FB41A3-B6EB-47F4-A657-09D75D4BCF30}" destId="{BD35E4D8-2E52-4849-9D3F-196F9725FC19}" srcOrd="6" destOrd="0" presId="urn:microsoft.com/office/officeart/2005/8/layout/matrix1"/>
    <dgm:cxn modelId="{01E53685-3791-42B0-9EF8-05055E5D3439}" type="presParOf" srcId="{35FB41A3-B6EB-47F4-A657-09D75D4BCF30}" destId="{87B48719-5162-4326-B105-EEA847884ABA}" srcOrd="7" destOrd="0" presId="urn:microsoft.com/office/officeart/2005/8/layout/matrix1"/>
    <dgm:cxn modelId="{4E794907-465D-4249-992D-BD42DA68454C}" type="presParOf" srcId="{DA4144A4-97F2-4A81-A3A3-823B1662886B}" destId="{5421EB1F-F865-45EF-9EB2-A5044CB0255F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61D0CC-C017-41A9-96CC-3E97AE85B071}" type="doc">
      <dgm:prSet loTypeId="urn:microsoft.com/office/officeart/2005/8/layout/radial4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905984E-6674-44B6-807B-C776785366F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1 098,5 </a:t>
          </a:r>
        </a:p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A1F71-E206-47AC-81B8-A48E85FAFF17}" type="parTrans" cxnId="{EDBA0A7E-8245-47EB-9D2D-3102DA6443A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30A20-FE9F-433E-B676-E38DDD8CF324}" type="sibTrans" cxnId="{EDBA0A7E-8245-47EB-9D2D-3102DA6443A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FF50E-9342-4C2A-BE2A-71BAED4A836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</a:t>
          </a:r>
        </a:p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603,5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4EBCA-3163-4F6E-8F19-D722F52FC64D}" type="parTrans" cxnId="{B3AA6A5C-5EB8-47F5-96FF-C7D374E971E8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F39F5-8842-4FC0-B891-B662FD28F319}" type="sibTrans" cxnId="{B3AA6A5C-5EB8-47F5-96FF-C7D374E971E8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50BB0-53CD-488A-9BDD-DDF826C7274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</a:t>
          </a:r>
        </a:p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417,6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ADBB9-9DDE-4B82-87E7-EDBE7A6ED50E}" type="parTrans" cxnId="{BF4FA162-58E8-436B-821F-2D8684A03387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B3A1D-1CED-4436-9065-B49008130E51}" type="sibTrans" cxnId="{BF4FA162-58E8-436B-821F-2D8684A03387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BBCB6-5F9C-41E3-8C87-B03A9DB9936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77,4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81A1D-77A4-4402-8C64-E3F764F57BF9}" type="parTrans" cxnId="{A4224993-973D-447D-A2B8-D34A31C4BE50}">
      <dgm:prSet/>
      <dgm:spPr/>
      <dgm:t>
        <a:bodyPr/>
        <a:lstStyle/>
        <a:p>
          <a:endParaRPr lang="ru-RU"/>
        </a:p>
      </dgm:t>
    </dgm:pt>
    <dgm:pt modelId="{B52D57C3-3200-4180-825E-30807DC33BBD}" type="sibTrans" cxnId="{A4224993-973D-447D-A2B8-D34A31C4BE50}">
      <dgm:prSet/>
      <dgm:spPr/>
      <dgm:t>
        <a:bodyPr/>
        <a:lstStyle/>
        <a:p>
          <a:endParaRPr lang="ru-RU"/>
        </a:p>
      </dgm:t>
    </dgm:pt>
    <dgm:pt modelId="{587FFEB3-216A-4141-B2DF-10E884A2BE79}" type="pres">
      <dgm:prSet presAssocID="{B461D0CC-C017-41A9-96CC-3E97AE85B0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0F39B-2473-4411-A634-A2F31A79756E}" type="pres">
      <dgm:prSet presAssocID="{0905984E-6674-44B6-807B-C776785366F4}" presName="centerShape" presStyleLbl="node0" presStyleIdx="0" presStyleCnt="1" custScaleX="167944" custScaleY="167600" custLinFactNeighborX="-135" custLinFactNeighborY="-45535"/>
      <dgm:spPr/>
      <dgm:t>
        <a:bodyPr/>
        <a:lstStyle/>
        <a:p>
          <a:endParaRPr lang="ru-RU"/>
        </a:p>
      </dgm:t>
    </dgm:pt>
    <dgm:pt modelId="{DE00D57F-2E2F-44C2-A626-C6415F560AC0}" type="pres">
      <dgm:prSet presAssocID="{E374EBCA-3163-4F6E-8F19-D722F52FC64D}" presName="parTrans" presStyleLbl="bgSibTrans2D1" presStyleIdx="0" presStyleCnt="3" custAng="8312822" custFlipHor="1" custScaleX="72080" custLinFactY="-47333" custLinFactNeighborX="-11726" custLinFactNeighborY="-100000"/>
      <dgm:spPr/>
      <dgm:t>
        <a:bodyPr/>
        <a:lstStyle/>
        <a:p>
          <a:endParaRPr lang="ru-RU"/>
        </a:p>
      </dgm:t>
    </dgm:pt>
    <dgm:pt modelId="{E4F13324-354D-433F-B019-D3D5303100E5}" type="pres">
      <dgm:prSet presAssocID="{334FF50E-9342-4C2A-BE2A-71BAED4A836A}" presName="node" presStyleLbl="node1" presStyleIdx="0" presStyleCnt="3" custScaleX="115561" custScaleY="123284" custRadScaleRad="100112" custRadScaleInc="-121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DFE2C-0AB5-4259-B765-58E014A7780E}" type="pres">
      <dgm:prSet presAssocID="{1DBADBB9-9DDE-4B82-87E7-EDBE7A6ED50E}" presName="parTrans" presStyleLbl="bgSibTrans2D1" presStyleIdx="1" presStyleCnt="3" custAng="10890105" custScaleX="45449" custLinFactNeighborX="-4931" custLinFactNeighborY="-93920"/>
      <dgm:spPr/>
      <dgm:t>
        <a:bodyPr/>
        <a:lstStyle/>
        <a:p>
          <a:endParaRPr lang="ru-RU"/>
        </a:p>
      </dgm:t>
    </dgm:pt>
    <dgm:pt modelId="{471E0626-5096-458C-89C3-D64160C94EFF}" type="pres">
      <dgm:prSet presAssocID="{C5F50BB0-53CD-488A-9BDD-DDF826C72743}" presName="node" presStyleLbl="node1" presStyleIdx="1" presStyleCnt="3" custScaleX="102833" custScaleY="124005" custRadScaleRad="50360" custRadScaleInc="293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550AE-2F7B-4516-B543-970D409E5DD7}" type="pres">
      <dgm:prSet presAssocID="{D0181A1D-77A4-4402-8C64-E3F764F57BF9}" presName="parTrans" presStyleLbl="bgSibTrans2D1" presStyleIdx="2" presStyleCnt="3" custAng="11181001" custScaleX="66871" custLinFactY="-43737" custLinFactNeighborX="5901" custLinFactNeighborY="-100000"/>
      <dgm:spPr/>
      <dgm:t>
        <a:bodyPr/>
        <a:lstStyle/>
        <a:p>
          <a:endParaRPr lang="ru-RU"/>
        </a:p>
      </dgm:t>
    </dgm:pt>
    <dgm:pt modelId="{7D20BC81-4B43-4B66-A854-FFBD87AC01EA}" type="pres">
      <dgm:prSet presAssocID="{128BBCB6-5F9C-41E3-8C87-B03A9DB99361}" presName="node" presStyleLbl="node1" presStyleIdx="2" presStyleCnt="3" custScaleX="102860" custScaleY="121790" custRadScaleRad="93789" custRadScaleInc="113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B339E0-A48B-4241-BB58-66386E5D1615}" type="presOf" srcId="{1DBADBB9-9DDE-4B82-87E7-EDBE7A6ED50E}" destId="{159DFE2C-0AB5-4259-B765-58E014A7780E}" srcOrd="0" destOrd="0" presId="urn:microsoft.com/office/officeart/2005/8/layout/radial4"/>
    <dgm:cxn modelId="{BF4FA162-58E8-436B-821F-2D8684A03387}" srcId="{0905984E-6674-44B6-807B-C776785366F4}" destId="{C5F50BB0-53CD-488A-9BDD-DDF826C72743}" srcOrd="1" destOrd="0" parTransId="{1DBADBB9-9DDE-4B82-87E7-EDBE7A6ED50E}" sibTransId="{939B3A1D-1CED-4436-9065-B49008130E51}"/>
    <dgm:cxn modelId="{735E0AC0-5D8A-4D6B-AE36-E47936F7FEFE}" type="presOf" srcId="{E374EBCA-3163-4F6E-8F19-D722F52FC64D}" destId="{DE00D57F-2E2F-44C2-A626-C6415F560AC0}" srcOrd="0" destOrd="0" presId="urn:microsoft.com/office/officeart/2005/8/layout/radial4"/>
    <dgm:cxn modelId="{B3AA6A5C-5EB8-47F5-96FF-C7D374E971E8}" srcId="{0905984E-6674-44B6-807B-C776785366F4}" destId="{334FF50E-9342-4C2A-BE2A-71BAED4A836A}" srcOrd="0" destOrd="0" parTransId="{E374EBCA-3163-4F6E-8F19-D722F52FC64D}" sibTransId="{5C4F39F5-8842-4FC0-B891-B662FD28F319}"/>
    <dgm:cxn modelId="{E6AF99E9-227D-448A-AD8C-7A5D66493DA6}" type="presOf" srcId="{0905984E-6674-44B6-807B-C776785366F4}" destId="{63C0F39B-2473-4411-A634-A2F31A79756E}" srcOrd="0" destOrd="0" presId="urn:microsoft.com/office/officeart/2005/8/layout/radial4"/>
    <dgm:cxn modelId="{AE9E8759-38BF-4D80-8BA0-7A2BEE8BC8EF}" type="presOf" srcId="{B461D0CC-C017-41A9-96CC-3E97AE85B071}" destId="{587FFEB3-216A-4141-B2DF-10E884A2BE79}" srcOrd="0" destOrd="0" presId="urn:microsoft.com/office/officeart/2005/8/layout/radial4"/>
    <dgm:cxn modelId="{A93E476D-5890-4C75-83AB-664F80C9871C}" type="presOf" srcId="{128BBCB6-5F9C-41E3-8C87-B03A9DB99361}" destId="{7D20BC81-4B43-4B66-A854-FFBD87AC01EA}" srcOrd="0" destOrd="0" presId="urn:microsoft.com/office/officeart/2005/8/layout/radial4"/>
    <dgm:cxn modelId="{D009D1C8-9C05-4C90-A31F-3AC75350945A}" type="presOf" srcId="{D0181A1D-77A4-4402-8C64-E3F764F57BF9}" destId="{C1A550AE-2F7B-4516-B543-970D409E5DD7}" srcOrd="0" destOrd="0" presId="urn:microsoft.com/office/officeart/2005/8/layout/radial4"/>
    <dgm:cxn modelId="{F11CEEC9-3D14-41B0-AEDD-0047BE555171}" type="presOf" srcId="{C5F50BB0-53CD-488A-9BDD-DDF826C72743}" destId="{471E0626-5096-458C-89C3-D64160C94EFF}" srcOrd="0" destOrd="0" presId="urn:microsoft.com/office/officeart/2005/8/layout/radial4"/>
    <dgm:cxn modelId="{3B0F02D6-7F9B-41E4-A80B-AE66FC8943BC}" type="presOf" srcId="{334FF50E-9342-4C2A-BE2A-71BAED4A836A}" destId="{E4F13324-354D-433F-B019-D3D5303100E5}" srcOrd="0" destOrd="0" presId="urn:microsoft.com/office/officeart/2005/8/layout/radial4"/>
    <dgm:cxn modelId="{A4224993-973D-447D-A2B8-D34A31C4BE50}" srcId="{0905984E-6674-44B6-807B-C776785366F4}" destId="{128BBCB6-5F9C-41E3-8C87-B03A9DB99361}" srcOrd="2" destOrd="0" parTransId="{D0181A1D-77A4-4402-8C64-E3F764F57BF9}" sibTransId="{B52D57C3-3200-4180-825E-30807DC33BBD}"/>
    <dgm:cxn modelId="{EDBA0A7E-8245-47EB-9D2D-3102DA6443A5}" srcId="{B461D0CC-C017-41A9-96CC-3E97AE85B071}" destId="{0905984E-6674-44B6-807B-C776785366F4}" srcOrd="0" destOrd="0" parTransId="{1C6A1F71-E206-47AC-81B8-A48E85FAFF17}" sibTransId="{65030A20-FE9F-433E-B676-E38DDD8CF324}"/>
    <dgm:cxn modelId="{3FAD9704-C519-487D-8B43-73A5BC0CB836}" type="presParOf" srcId="{587FFEB3-216A-4141-B2DF-10E884A2BE79}" destId="{63C0F39B-2473-4411-A634-A2F31A79756E}" srcOrd="0" destOrd="0" presId="urn:microsoft.com/office/officeart/2005/8/layout/radial4"/>
    <dgm:cxn modelId="{087D6A81-5083-4FD6-8EF7-C6814A624F79}" type="presParOf" srcId="{587FFEB3-216A-4141-B2DF-10E884A2BE79}" destId="{DE00D57F-2E2F-44C2-A626-C6415F560AC0}" srcOrd="1" destOrd="0" presId="urn:microsoft.com/office/officeart/2005/8/layout/radial4"/>
    <dgm:cxn modelId="{8ED738C1-89B7-48ED-B7A4-3B7E034ED6F1}" type="presParOf" srcId="{587FFEB3-216A-4141-B2DF-10E884A2BE79}" destId="{E4F13324-354D-433F-B019-D3D5303100E5}" srcOrd="2" destOrd="0" presId="urn:microsoft.com/office/officeart/2005/8/layout/radial4"/>
    <dgm:cxn modelId="{8DA4F4C5-7F1F-44E2-8A65-81C287CD1650}" type="presParOf" srcId="{587FFEB3-216A-4141-B2DF-10E884A2BE79}" destId="{159DFE2C-0AB5-4259-B765-58E014A7780E}" srcOrd="3" destOrd="0" presId="urn:microsoft.com/office/officeart/2005/8/layout/radial4"/>
    <dgm:cxn modelId="{C51CAAF3-FC74-4BC0-9CF1-6202BA267E8E}" type="presParOf" srcId="{587FFEB3-216A-4141-B2DF-10E884A2BE79}" destId="{471E0626-5096-458C-89C3-D64160C94EFF}" srcOrd="4" destOrd="0" presId="urn:microsoft.com/office/officeart/2005/8/layout/radial4"/>
    <dgm:cxn modelId="{31D0E2D2-F95F-4369-9290-39A49D915341}" type="presParOf" srcId="{587FFEB3-216A-4141-B2DF-10E884A2BE79}" destId="{C1A550AE-2F7B-4516-B543-970D409E5DD7}" srcOrd="5" destOrd="0" presId="urn:microsoft.com/office/officeart/2005/8/layout/radial4"/>
    <dgm:cxn modelId="{77FB77F3-BC1E-43F2-88E5-7EED2F6272B1}" type="presParOf" srcId="{587FFEB3-216A-4141-B2DF-10E884A2BE79}" destId="{7D20BC81-4B43-4B66-A854-FFBD87AC01E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61D0CC-C017-41A9-96CC-3E97AE85B071}" type="doc">
      <dgm:prSet loTypeId="urn:microsoft.com/office/officeart/2005/8/layout/radial4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905984E-6674-44B6-807B-C776785366F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1 182,2</a:t>
          </a:r>
        </a:p>
        <a:p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A1F71-E206-47AC-81B8-A48E85FAFF17}" type="parTrans" cxnId="{EDBA0A7E-8245-47EB-9D2D-3102DA6443A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030A20-FE9F-433E-B676-E38DDD8CF324}" type="sibTrans" cxnId="{EDBA0A7E-8245-47EB-9D2D-3102DA6443A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4FF50E-9342-4C2A-BE2A-71BAED4A836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</a:t>
          </a:r>
        </a:p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545,2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4EBCA-3163-4F6E-8F19-D722F52FC64D}" type="parTrans" cxnId="{B3AA6A5C-5EB8-47F5-96FF-C7D374E971E8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4F39F5-8842-4FC0-B891-B662FD28F319}" type="sibTrans" cxnId="{B3AA6A5C-5EB8-47F5-96FF-C7D374E971E8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F50BB0-53CD-488A-9BDD-DDF826C7274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</a:t>
          </a:r>
        </a:p>
        <a:p>
          <a:r>
            <a:rPr lang="ru-RU" sz="1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450,5</a:t>
          </a:r>
          <a:endParaRPr lang="ru-RU" sz="1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ADBB9-9DDE-4B82-87E7-EDBE7A6ED50E}" type="parTrans" cxnId="{BF4FA162-58E8-436B-821F-2D8684A03387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B3A1D-1CED-4436-9065-B49008130E51}" type="sibTrans" cxnId="{BF4FA162-58E8-436B-821F-2D8684A03387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BBCB6-5F9C-41E3-8C87-B03A9DB99361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186,5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181A1D-77A4-4402-8C64-E3F764F57BF9}" type="parTrans" cxnId="{A4224993-973D-447D-A2B8-D34A31C4BE50}">
      <dgm:prSet/>
      <dgm:spPr/>
      <dgm:t>
        <a:bodyPr/>
        <a:lstStyle/>
        <a:p>
          <a:endParaRPr lang="ru-RU"/>
        </a:p>
      </dgm:t>
    </dgm:pt>
    <dgm:pt modelId="{B52D57C3-3200-4180-825E-30807DC33BBD}" type="sibTrans" cxnId="{A4224993-973D-447D-A2B8-D34A31C4BE50}">
      <dgm:prSet/>
      <dgm:spPr/>
      <dgm:t>
        <a:bodyPr/>
        <a:lstStyle/>
        <a:p>
          <a:endParaRPr lang="ru-RU"/>
        </a:p>
      </dgm:t>
    </dgm:pt>
    <dgm:pt modelId="{587FFEB3-216A-4141-B2DF-10E884A2BE79}" type="pres">
      <dgm:prSet presAssocID="{B461D0CC-C017-41A9-96CC-3E97AE85B0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0F39B-2473-4411-A634-A2F31A79756E}" type="pres">
      <dgm:prSet presAssocID="{0905984E-6674-44B6-807B-C776785366F4}" presName="centerShape" presStyleLbl="node0" presStyleIdx="0" presStyleCnt="1" custScaleX="167944" custScaleY="167600" custLinFactNeighborX="-135" custLinFactNeighborY="-45535"/>
      <dgm:spPr/>
      <dgm:t>
        <a:bodyPr/>
        <a:lstStyle/>
        <a:p>
          <a:endParaRPr lang="ru-RU"/>
        </a:p>
      </dgm:t>
    </dgm:pt>
    <dgm:pt modelId="{DE00D57F-2E2F-44C2-A626-C6415F560AC0}" type="pres">
      <dgm:prSet presAssocID="{E374EBCA-3163-4F6E-8F19-D722F52FC64D}" presName="parTrans" presStyleLbl="bgSibTrans2D1" presStyleIdx="0" presStyleCnt="3" custAng="8312822" custFlipHor="1" custScaleX="72080" custLinFactY="-47333" custLinFactNeighborX="-11726" custLinFactNeighborY="-100000"/>
      <dgm:spPr/>
      <dgm:t>
        <a:bodyPr/>
        <a:lstStyle/>
        <a:p>
          <a:endParaRPr lang="ru-RU"/>
        </a:p>
      </dgm:t>
    </dgm:pt>
    <dgm:pt modelId="{E4F13324-354D-433F-B019-D3D5303100E5}" type="pres">
      <dgm:prSet presAssocID="{334FF50E-9342-4C2A-BE2A-71BAED4A836A}" presName="node" presStyleLbl="node1" presStyleIdx="0" presStyleCnt="3" custScaleX="115561" custScaleY="123284" custRadScaleRad="100112" custRadScaleInc="-121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9DFE2C-0AB5-4259-B765-58E014A7780E}" type="pres">
      <dgm:prSet presAssocID="{1DBADBB9-9DDE-4B82-87E7-EDBE7A6ED50E}" presName="parTrans" presStyleLbl="bgSibTrans2D1" presStyleIdx="1" presStyleCnt="3" custAng="10890105" custScaleX="45449" custLinFactNeighborX="-4931" custLinFactNeighborY="-93920"/>
      <dgm:spPr/>
      <dgm:t>
        <a:bodyPr/>
        <a:lstStyle/>
        <a:p>
          <a:endParaRPr lang="ru-RU"/>
        </a:p>
      </dgm:t>
    </dgm:pt>
    <dgm:pt modelId="{471E0626-5096-458C-89C3-D64160C94EFF}" type="pres">
      <dgm:prSet presAssocID="{C5F50BB0-53CD-488A-9BDD-DDF826C72743}" presName="node" presStyleLbl="node1" presStyleIdx="1" presStyleCnt="3" custScaleX="102833" custScaleY="124005" custRadScaleRad="50360" custRadScaleInc="293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550AE-2F7B-4516-B543-970D409E5DD7}" type="pres">
      <dgm:prSet presAssocID="{D0181A1D-77A4-4402-8C64-E3F764F57BF9}" presName="parTrans" presStyleLbl="bgSibTrans2D1" presStyleIdx="2" presStyleCnt="3" custAng="11181001" custScaleX="66871" custLinFactY="-43737" custLinFactNeighborX="5901" custLinFactNeighborY="-100000"/>
      <dgm:spPr/>
      <dgm:t>
        <a:bodyPr/>
        <a:lstStyle/>
        <a:p>
          <a:endParaRPr lang="ru-RU"/>
        </a:p>
      </dgm:t>
    </dgm:pt>
    <dgm:pt modelId="{7D20BC81-4B43-4B66-A854-FFBD87AC01EA}" type="pres">
      <dgm:prSet presAssocID="{128BBCB6-5F9C-41E3-8C87-B03A9DB99361}" presName="node" presStyleLbl="node1" presStyleIdx="2" presStyleCnt="3" custScaleX="102860" custScaleY="121790" custRadScaleRad="93789" custRadScaleInc="113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5612A-474D-4F8C-8CE9-2C93198E72F3}" type="presOf" srcId="{E374EBCA-3163-4F6E-8F19-D722F52FC64D}" destId="{DE00D57F-2E2F-44C2-A626-C6415F560AC0}" srcOrd="0" destOrd="0" presId="urn:microsoft.com/office/officeart/2005/8/layout/radial4"/>
    <dgm:cxn modelId="{1CC91FAE-5321-4931-AD71-80FCBA61DAA0}" type="presOf" srcId="{0905984E-6674-44B6-807B-C776785366F4}" destId="{63C0F39B-2473-4411-A634-A2F31A79756E}" srcOrd="0" destOrd="0" presId="urn:microsoft.com/office/officeart/2005/8/layout/radial4"/>
    <dgm:cxn modelId="{C98AC2FA-8D97-45C3-A62E-4735E4F4696C}" type="presOf" srcId="{334FF50E-9342-4C2A-BE2A-71BAED4A836A}" destId="{E4F13324-354D-433F-B019-D3D5303100E5}" srcOrd="0" destOrd="0" presId="urn:microsoft.com/office/officeart/2005/8/layout/radial4"/>
    <dgm:cxn modelId="{BF4FA162-58E8-436B-821F-2D8684A03387}" srcId="{0905984E-6674-44B6-807B-C776785366F4}" destId="{C5F50BB0-53CD-488A-9BDD-DDF826C72743}" srcOrd="1" destOrd="0" parTransId="{1DBADBB9-9DDE-4B82-87E7-EDBE7A6ED50E}" sibTransId="{939B3A1D-1CED-4436-9065-B49008130E51}"/>
    <dgm:cxn modelId="{B3AA6A5C-5EB8-47F5-96FF-C7D374E971E8}" srcId="{0905984E-6674-44B6-807B-C776785366F4}" destId="{334FF50E-9342-4C2A-BE2A-71BAED4A836A}" srcOrd="0" destOrd="0" parTransId="{E374EBCA-3163-4F6E-8F19-D722F52FC64D}" sibTransId="{5C4F39F5-8842-4FC0-B891-B662FD28F319}"/>
    <dgm:cxn modelId="{17D2A3A3-A633-49C6-B96C-462944D5526A}" type="presOf" srcId="{C5F50BB0-53CD-488A-9BDD-DDF826C72743}" destId="{471E0626-5096-458C-89C3-D64160C94EFF}" srcOrd="0" destOrd="0" presId="urn:microsoft.com/office/officeart/2005/8/layout/radial4"/>
    <dgm:cxn modelId="{8B87844C-5FDD-4BD2-B9C8-0E6E9CEE4B55}" type="presOf" srcId="{1DBADBB9-9DDE-4B82-87E7-EDBE7A6ED50E}" destId="{159DFE2C-0AB5-4259-B765-58E014A7780E}" srcOrd="0" destOrd="0" presId="urn:microsoft.com/office/officeart/2005/8/layout/radial4"/>
    <dgm:cxn modelId="{6B5BCA48-86A4-4E53-9B74-50BD1B6DDAF7}" type="presOf" srcId="{D0181A1D-77A4-4402-8C64-E3F764F57BF9}" destId="{C1A550AE-2F7B-4516-B543-970D409E5DD7}" srcOrd="0" destOrd="0" presId="urn:microsoft.com/office/officeart/2005/8/layout/radial4"/>
    <dgm:cxn modelId="{A4224993-973D-447D-A2B8-D34A31C4BE50}" srcId="{0905984E-6674-44B6-807B-C776785366F4}" destId="{128BBCB6-5F9C-41E3-8C87-B03A9DB99361}" srcOrd="2" destOrd="0" parTransId="{D0181A1D-77A4-4402-8C64-E3F764F57BF9}" sibTransId="{B52D57C3-3200-4180-825E-30807DC33BBD}"/>
    <dgm:cxn modelId="{EDBA0A7E-8245-47EB-9D2D-3102DA6443A5}" srcId="{B461D0CC-C017-41A9-96CC-3E97AE85B071}" destId="{0905984E-6674-44B6-807B-C776785366F4}" srcOrd="0" destOrd="0" parTransId="{1C6A1F71-E206-47AC-81B8-A48E85FAFF17}" sibTransId="{65030A20-FE9F-433E-B676-E38DDD8CF324}"/>
    <dgm:cxn modelId="{3B29038C-6224-43AD-A6AA-6207034BDF11}" type="presOf" srcId="{128BBCB6-5F9C-41E3-8C87-B03A9DB99361}" destId="{7D20BC81-4B43-4B66-A854-FFBD87AC01EA}" srcOrd="0" destOrd="0" presId="urn:microsoft.com/office/officeart/2005/8/layout/radial4"/>
    <dgm:cxn modelId="{17919906-AEFB-4159-84F2-FDC3DE11A177}" type="presOf" srcId="{B461D0CC-C017-41A9-96CC-3E97AE85B071}" destId="{587FFEB3-216A-4141-B2DF-10E884A2BE79}" srcOrd="0" destOrd="0" presId="urn:microsoft.com/office/officeart/2005/8/layout/radial4"/>
    <dgm:cxn modelId="{4F832975-9FD0-43D6-A97D-4844EAE6A628}" type="presParOf" srcId="{587FFEB3-216A-4141-B2DF-10E884A2BE79}" destId="{63C0F39B-2473-4411-A634-A2F31A79756E}" srcOrd="0" destOrd="0" presId="urn:microsoft.com/office/officeart/2005/8/layout/radial4"/>
    <dgm:cxn modelId="{E385C1D4-BF69-430F-8F37-5F883559CD24}" type="presParOf" srcId="{587FFEB3-216A-4141-B2DF-10E884A2BE79}" destId="{DE00D57F-2E2F-44C2-A626-C6415F560AC0}" srcOrd="1" destOrd="0" presId="urn:microsoft.com/office/officeart/2005/8/layout/radial4"/>
    <dgm:cxn modelId="{EA14DB6E-527B-4CE9-894D-BB683E51B814}" type="presParOf" srcId="{587FFEB3-216A-4141-B2DF-10E884A2BE79}" destId="{E4F13324-354D-433F-B019-D3D5303100E5}" srcOrd="2" destOrd="0" presId="urn:microsoft.com/office/officeart/2005/8/layout/radial4"/>
    <dgm:cxn modelId="{95F0A91E-3FDF-481F-93BA-343F303A6153}" type="presParOf" srcId="{587FFEB3-216A-4141-B2DF-10E884A2BE79}" destId="{159DFE2C-0AB5-4259-B765-58E014A7780E}" srcOrd="3" destOrd="0" presId="urn:microsoft.com/office/officeart/2005/8/layout/radial4"/>
    <dgm:cxn modelId="{89C9DA65-B945-432B-BF20-B31AE989AB19}" type="presParOf" srcId="{587FFEB3-216A-4141-B2DF-10E884A2BE79}" destId="{471E0626-5096-458C-89C3-D64160C94EFF}" srcOrd="4" destOrd="0" presId="urn:microsoft.com/office/officeart/2005/8/layout/radial4"/>
    <dgm:cxn modelId="{E5E90261-AD24-45EC-87C3-E5270868F0D0}" type="presParOf" srcId="{587FFEB3-216A-4141-B2DF-10E884A2BE79}" destId="{C1A550AE-2F7B-4516-B543-970D409E5DD7}" srcOrd="5" destOrd="0" presId="urn:microsoft.com/office/officeart/2005/8/layout/radial4"/>
    <dgm:cxn modelId="{8BBB56BB-3A6F-458F-998E-8F8D43C60FEA}" type="presParOf" srcId="{587FFEB3-216A-4141-B2DF-10E884A2BE79}" destId="{7D20BC81-4B43-4B66-A854-FFBD87AC01E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0.21873</cdr:x>
      <cdr:y>0.68637</cdr:y>
    </cdr:from>
    <cdr:to>
      <cdr:x>0.30076</cdr:x>
      <cdr:y>0.78299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1756736" y="3185160"/>
          <a:ext cx="658804" cy="448378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0.46444</cdr:x>
      <cdr:y>0.68654</cdr:y>
    </cdr:from>
    <cdr:to>
      <cdr:x>0.54934</cdr:x>
      <cdr:y>0.78489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3730178" y="3185962"/>
          <a:ext cx="681802" cy="456398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0.21873</cdr:x>
      <cdr:y>0.47714</cdr:y>
    </cdr:from>
    <cdr:to>
      <cdr:x>0.29493</cdr:x>
      <cdr:y>0.56426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>
          <a:off x="1756752" y="2214212"/>
          <a:ext cx="612002" cy="404261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0.46454</cdr:x>
      <cdr:y>0.4844</cdr:y>
    </cdr:from>
    <cdr:to>
      <cdr:x>0.55123</cdr:x>
      <cdr:y>0.56806</cdr:y>
    </cdr:to>
    <cdr:cxnSp macro="">
      <cdr:nvCxnSpPr>
        <cdr:cNvPr id="11" name="Прямая со стрелкой 10"/>
        <cdr:cNvCxnSpPr/>
      </cdr:nvCxnSpPr>
      <cdr:spPr>
        <a:xfrm xmlns:a="http://schemas.openxmlformats.org/drawingml/2006/main" flipV="1">
          <a:off x="3730942" y="2247900"/>
          <a:ext cx="696278" cy="388219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0.71373</cdr:x>
      <cdr:y>0.47947</cdr:y>
    </cdr:from>
    <cdr:to>
      <cdr:x>0.79886</cdr:x>
      <cdr:y>0.56572</cdr:y>
    </cdr:to>
    <cdr:cxnSp macro="">
      <cdr:nvCxnSpPr>
        <cdr:cNvPr id="12" name="Прямая со стрелкой 11"/>
        <cdr:cNvCxnSpPr/>
      </cdr:nvCxnSpPr>
      <cdr:spPr>
        <a:xfrm xmlns:a="http://schemas.openxmlformats.org/drawingml/2006/main" flipV="1">
          <a:off x="5732329" y="2225040"/>
          <a:ext cx="683711" cy="400252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0.22591</cdr:x>
      <cdr:y>0.17208</cdr:y>
    </cdr:from>
    <cdr:to>
      <cdr:x>0.29436</cdr:x>
      <cdr:y>0.26512</cdr:y>
    </cdr:to>
    <cdr:sp macro="" textlink="">
      <cdr:nvSpPr>
        <cdr:cNvPr id="13" name="Shape 12"/>
        <cdr:cNvSpPr/>
      </cdr:nvSpPr>
      <cdr:spPr>
        <a:xfrm xmlns:a="http://schemas.openxmlformats.org/drawingml/2006/main" rot="2129231">
          <a:off x="1814392" y="798551"/>
          <a:ext cx="549738" cy="431779"/>
        </a:xfrm>
        <a:prstGeom xmlns:a="http://schemas.openxmlformats.org/drawingml/2006/main" prst="swooshArrow">
          <a:avLst>
            <a:gd name="adj1" fmla="val 15353"/>
            <a:gd name="adj2" fmla="val 31370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0.0715</cdr:x>
      <cdr:y>0.12225</cdr:y>
    </cdr:from>
    <cdr:to>
      <cdr:x>0.19004</cdr:x>
      <cdr:y>0.18219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651500" y="648072"/>
          <a:ext cx="1080093" cy="31775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2 965,41</a:t>
          </a:r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0.32438</cdr:x>
      <cdr:y>0.14942</cdr:y>
    </cdr:from>
    <cdr:to>
      <cdr:x>0.44292</cdr:x>
      <cdr:y>0.20936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955756" y="792088"/>
          <a:ext cx="1080100" cy="3177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2 869,36</a:t>
          </a:r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0.47312</cdr:x>
      <cdr:y>0.18993</cdr:y>
    </cdr:from>
    <cdr:to>
      <cdr:x>0.54157</cdr:x>
      <cdr:y>0.28297</cdr:y>
    </cdr:to>
    <cdr:sp macro="" textlink="">
      <cdr:nvSpPr>
        <cdr:cNvPr id="29" name="Shape 28"/>
        <cdr:cNvSpPr/>
      </cdr:nvSpPr>
      <cdr:spPr>
        <a:xfrm xmlns:a="http://schemas.openxmlformats.org/drawingml/2006/main" rot="2129231">
          <a:off x="3799840" y="881380"/>
          <a:ext cx="549738" cy="431779"/>
        </a:xfrm>
        <a:prstGeom xmlns:a="http://schemas.openxmlformats.org/drawingml/2006/main" prst="swooshArrow">
          <a:avLst>
            <a:gd name="adj1" fmla="val 15353"/>
            <a:gd name="adj2" fmla="val 31370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0.71885</cdr:x>
      <cdr:y>0.19157</cdr:y>
    </cdr:from>
    <cdr:to>
      <cdr:x>0.7873</cdr:x>
      <cdr:y>0.28461</cdr:y>
    </cdr:to>
    <cdr:sp macro="" textlink="">
      <cdr:nvSpPr>
        <cdr:cNvPr id="30" name="Shape 29"/>
        <cdr:cNvSpPr/>
      </cdr:nvSpPr>
      <cdr:spPr>
        <a:xfrm xmlns:a="http://schemas.openxmlformats.org/drawingml/2006/main" rot="2129231">
          <a:off x="5773420" y="888999"/>
          <a:ext cx="549738" cy="431779"/>
        </a:xfrm>
        <a:prstGeom xmlns:a="http://schemas.openxmlformats.org/drawingml/2006/main" prst="swooshArrow">
          <a:avLst>
            <a:gd name="adj1" fmla="val 15353"/>
            <a:gd name="adj2" fmla="val 31370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0.56936</cdr:x>
      <cdr:y>0.14942</cdr:y>
    </cdr:from>
    <cdr:to>
      <cdr:x>0.6879</cdr:x>
      <cdr:y>0.20936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5188004" y="792088"/>
          <a:ext cx="1080107" cy="3177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2 850,89</a:t>
          </a:r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0.81434</cdr:x>
      <cdr:y>0.14942</cdr:y>
    </cdr:from>
    <cdr:to>
      <cdr:x>0.94</cdr:x>
      <cdr:y>0.20936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7420252" y="792088"/>
          <a:ext cx="1144921" cy="31775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2 838,84</a:t>
          </a:r>
          <a:endParaRPr lang="ru-RU" sz="18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0.71126</cdr:x>
      <cdr:y>0.68582</cdr:y>
    </cdr:from>
    <cdr:to>
      <cdr:x>0.79615</cdr:x>
      <cdr:y>0.78417</cdr:y>
    </cdr:to>
    <cdr:cxnSp macro="">
      <cdr:nvCxnSpPr>
        <cdr:cNvPr id="42" name="Прямая со стрелкой 41"/>
        <cdr:cNvCxnSpPr/>
      </cdr:nvCxnSpPr>
      <cdr:spPr>
        <a:xfrm xmlns:a="http://schemas.openxmlformats.org/drawingml/2006/main">
          <a:off x="5712460" y="3182620"/>
          <a:ext cx="681802" cy="456398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0.21444</cdr:x>
      <cdr:y>0.61486</cdr:y>
    </cdr:from>
    <cdr:to>
      <cdr:x>0.30171</cdr:x>
      <cdr:y>0.66558</cdr:y>
    </cdr:to>
    <cdr:sp macro="" textlink="">
      <cdr:nvSpPr>
        <cdr:cNvPr id="43" name="TextBox 1"/>
        <cdr:cNvSpPr txBox="1"/>
      </cdr:nvSpPr>
      <cdr:spPr>
        <a:xfrm xmlns:a="http://schemas.openxmlformats.org/drawingml/2006/main">
          <a:off x="1953963" y="3259501"/>
          <a:ext cx="795198" cy="26889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107,6%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0.21695</cdr:x>
      <cdr:y>0.10454</cdr:y>
    </cdr:from>
    <cdr:to>
      <cdr:x>0.30422</cdr:x>
      <cdr:y>0.14942</cdr:y>
    </cdr:to>
    <cdr:sp macro="" textlink="">
      <cdr:nvSpPr>
        <cdr:cNvPr id="72" name="TextBox 1"/>
        <cdr:cNvSpPr txBox="1"/>
      </cdr:nvSpPr>
      <cdr:spPr>
        <a:xfrm xmlns:a="http://schemas.openxmlformats.org/drawingml/2006/main">
          <a:off x="1976834" y="554188"/>
          <a:ext cx="795198" cy="23790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96,8%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0.21885</cdr:x>
      <cdr:y>0.40504</cdr:y>
    </cdr:from>
    <cdr:to>
      <cdr:x>0.30611</cdr:x>
      <cdr:y>0.45378</cdr:y>
    </cdr:to>
    <cdr:sp macro="" textlink="">
      <cdr:nvSpPr>
        <cdr:cNvPr id="73" name="TextBox 1"/>
        <cdr:cNvSpPr txBox="1"/>
      </cdr:nvSpPr>
      <cdr:spPr>
        <a:xfrm xmlns:a="http://schemas.openxmlformats.org/drawingml/2006/main">
          <a:off x="1994146" y="2147201"/>
          <a:ext cx="795108" cy="2584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90,4%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0.45574</cdr:x>
      <cdr:y>0.10867</cdr:y>
    </cdr:from>
    <cdr:to>
      <cdr:x>0.54301</cdr:x>
      <cdr:y>0.16264</cdr:y>
    </cdr:to>
    <cdr:sp macro="" textlink="">
      <cdr:nvSpPr>
        <cdr:cNvPr id="74" name="TextBox 1"/>
        <cdr:cNvSpPr txBox="1"/>
      </cdr:nvSpPr>
      <cdr:spPr>
        <a:xfrm xmlns:a="http://schemas.openxmlformats.org/drawingml/2006/main">
          <a:off x="4152677" y="576064"/>
          <a:ext cx="795198" cy="28612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99,4%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0.46268</cdr:x>
      <cdr:y>0.40504</cdr:y>
    </cdr:from>
    <cdr:to>
      <cdr:x>0.54995</cdr:x>
      <cdr:y>0.46183</cdr:y>
    </cdr:to>
    <cdr:sp macro="" textlink="">
      <cdr:nvSpPr>
        <cdr:cNvPr id="75" name="TextBox 1"/>
        <cdr:cNvSpPr txBox="1"/>
      </cdr:nvSpPr>
      <cdr:spPr>
        <a:xfrm xmlns:a="http://schemas.openxmlformats.org/drawingml/2006/main">
          <a:off x="4215909" y="2147201"/>
          <a:ext cx="795198" cy="30107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100,1%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0.46363</cdr:x>
      <cdr:y>0.61357</cdr:y>
    </cdr:from>
    <cdr:to>
      <cdr:x>0.5509</cdr:x>
      <cdr:y>0.66558</cdr:y>
    </cdr:to>
    <cdr:sp macro="" textlink="">
      <cdr:nvSpPr>
        <cdr:cNvPr id="76" name="TextBox 1"/>
        <cdr:cNvSpPr txBox="1"/>
      </cdr:nvSpPr>
      <cdr:spPr>
        <a:xfrm xmlns:a="http://schemas.openxmlformats.org/drawingml/2006/main">
          <a:off x="4224565" y="3252662"/>
          <a:ext cx="795198" cy="27573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98,3%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0.71031</cdr:x>
      <cdr:y>0.12589</cdr:y>
    </cdr:from>
    <cdr:to>
      <cdr:x>0.79757</cdr:x>
      <cdr:y>0.17658</cdr:y>
    </cdr:to>
    <cdr:sp macro="" textlink="">
      <cdr:nvSpPr>
        <cdr:cNvPr id="77" name="TextBox 1"/>
        <cdr:cNvSpPr txBox="1"/>
      </cdr:nvSpPr>
      <cdr:spPr>
        <a:xfrm xmlns:a="http://schemas.openxmlformats.org/drawingml/2006/main">
          <a:off x="6472296" y="667369"/>
          <a:ext cx="795108" cy="26873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99,6%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0.71031</cdr:x>
      <cdr:y>0.40504</cdr:y>
    </cdr:from>
    <cdr:to>
      <cdr:x>0.79757</cdr:x>
      <cdr:y>0.46183</cdr:y>
    </cdr:to>
    <cdr:sp macro="" textlink="">
      <cdr:nvSpPr>
        <cdr:cNvPr id="78" name="TextBox 1"/>
        <cdr:cNvSpPr txBox="1"/>
      </cdr:nvSpPr>
      <cdr:spPr>
        <a:xfrm xmlns:a="http://schemas.openxmlformats.org/drawingml/2006/main">
          <a:off x="6472296" y="2147201"/>
          <a:ext cx="795108" cy="30107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100,9%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0.71031</cdr:x>
      <cdr:y>0.61029</cdr:y>
    </cdr:from>
    <cdr:to>
      <cdr:x>0.79757</cdr:x>
      <cdr:y>0.66558</cdr:y>
    </cdr:to>
    <cdr:sp macro="" textlink="">
      <cdr:nvSpPr>
        <cdr:cNvPr id="79" name="TextBox 1"/>
        <cdr:cNvSpPr txBox="1"/>
      </cdr:nvSpPr>
      <cdr:spPr>
        <a:xfrm xmlns:a="http://schemas.openxmlformats.org/drawingml/2006/main">
          <a:off x="6472296" y="3235274"/>
          <a:ext cx="795108" cy="2931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97,7%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0.17713</cdr:x>
      <cdr:y>0.52046</cdr:y>
    </cdr:from>
    <cdr:to>
      <cdr:x>0.26375</cdr:x>
      <cdr:y>0.58098</cdr:y>
    </cdr:to>
    <cdr:cxnSp macro="">
      <cdr:nvCxnSpPr>
        <cdr:cNvPr id="3" name="Прямая со стрелкой 2"/>
        <cdr:cNvCxnSpPr/>
      </cdr:nvCxnSpPr>
      <cdr:spPr bwMode="auto">
        <a:xfrm xmlns:a="http://schemas.openxmlformats.org/drawingml/2006/main" flipV="1">
          <a:off x="1619672" y="3096344"/>
          <a:ext cx="792088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0.39763</cdr:x>
      <cdr:y>0.61902</cdr:y>
    </cdr:from>
    <cdr:to>
      <cdr:x>0.47637</cdr:x>
      <cdr:y>0.68864</cdr:y>
    </cdr:to>
    <cdr:cxnSp macro="">
      <cdr:nvCxnSpPr>
        <cdr:cNvPr id="4" name="Прямая со стрелкой 3"/>
        <cdr:cNvCxnSpPr/>
      </cdr:nvCxnSpPr>
      <cdr:spPr bwMode="auto">
        <a:xfrm xmlns:a="http://schemas.openxmlformats.org/drawingml/2006/main">
          <a:off x="3635896" y="3816424"/>
          <a:ext cx="720066" cy="429251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0.61812</cdr:x>
      <cdr:y>0.10512</cdr:y>
    </cdr:from>
    <cdr:to>
      <cdr:x>0.70475</cdr:x>
      <cdr:y>0.16353</cdr:y>
    </cdr:to>
    <cdr:cxnSp macro="">
      <cdr:nvCxnSpPr>
        <cdr:cNvPr id="7" name="Прямая со стрелкой 6"/>
        <cdr:cNvCxnSpPr/>
      </cdr:nvCxnSpPr>
      <cdr:spPr bwMode="auto">
        <a:xfrm xmlns:a="http://schemas.openxmlformats.org/drawingml/2006/main">
          <a:off x="5652120" y="648072"/>
          <a:ext cx="792119" cy="360128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0.83075</cdr:x>
      <cdr:y>0.70077</cdr:y>
    </cdr:from>
    <cdr:to>
      <cdr:x>0.91737</cdr:x>
      <cdr:y>0.76129</cdr:y>
    </cdr:to>
    <cdr:cxnSp macro="">
      <cdr:nvCxnSpPr>
        <cdr:cNvPr id="9" name="Прямая со стрелкой 8"/>
        <cdr:cNvCxnSpPr/>
      </cdr:nvCxnSpPr>
      <cdr:spPr bwMode="auto">
        <a:xfrm xmlns:a="http://schemas.openxmlformats.org/drawingml/2006/main" flipV="1">
          <a:off x="7596336" y="4320480"/>
          <a:ext cx="792088" cy="373114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none" w="med" len="med"/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0.17713</cdr:x>
      <cdr:y>0.4416</cdr:y>
    </cdr:from>
    <cdr:to>
      <cdr:x>0.26375</cdr:x>
      <cdr:y>0.5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19672" y="2722612"/>
          <a:ext cx="792088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+7,9%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0.39763</cdr:x>
      <cdr:y>0.52558</cdr:y>
    </cdr:from>
    <cdr:to>
      <cdr:x>0.48425</cdr:x>
      <cdr:y>0.58398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635896" y="3240360"/>
          <a:ext cx="792088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-18,2%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0.61025</cdr:x>
      <cdr:y>0.02336</cdr:y>
    </cdr:from>
    <cdr:to>
      <cdr:x>0.69687</cdr:x>
      <cdr:y>0.08176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80112" y="144016"/>
          <a:ext cx="792088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-1,6%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0.83862</cdr:x>
      <cdr:y>0.60734</cdr:y>
    </cdr:from>
    <cdr:to>
      <cdr:x>0.92524</cdr:x>
      <cdr:y>0.66573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7668344" y="3744416"/>
          <a:ext cx="792088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+72,3%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0.34848</cdr:x>
      <cdr:y>0.05005</cdr:y>
    </cdr:from>
    <cdr:to>
      <cdr:x>0.71256</cdr:x>
      <cdr:y>0.28535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9495" y="245092"/>
          <a:ext cx="1368152" cy="11521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межбюджетных </a:t>
          </a:r>
        </a:p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трансфертов </a:t>
          </a:r>
          <a:r>
            <a: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1 687,1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млн</a:t>
          </a:r>
          <a:r>
            <a: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 руб.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0.06104</cdr:x>
      <cdr:y>0.63235</cdr:y>
    </cdr:from>
    <cdr:to>
      <cdr:x>0.37353</cdr:x>
      <cdr:y>0.82353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9374" y="3096330"/>
          <a:ext cx="1174274" cy="93611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Новые </a:t>
          </a:r>
        </a:p>
        <a:p xmlns:a="http://schemas.openxmlformats.org/drawingml/2006/main">
          <a:pPr algn="ctr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направления </a:t>
          </a:r>
          <a:endParaRPr lang="ru-RU" sz="14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17,7 </a:t>
          </a:r>
          <a:r>
            <a:rPr lang="ru-RU" sz="14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0.45312</cdr:x>
      <cdr:y>0.72575</cdr:y>
    </cdr:from>
    <cdr:to>
      <cdr:x>0.55312</cdr:x>
      <cdr:y>0.87838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43372" y="4348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0.04326</cdr:x>
      <cdr:y>0.80044</cdr:y>
    </cdr:from>
    <cdr:to>
      <cdr:x>0.06688</cdr:x>
      <cdr:y>0.83649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95536" y="4795614"/>
          <a:ext cx="215982" cy="21598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0.04326</cdr:x>
      <cdr:y>0.88457</cdr:y>
    </cdr:from>
    <cdr:to>
      <cdr:x>0.06688</cdr:x>
      <cdr:y>0.92063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395536" y="5299670"/>
          <a:ext cx="215982" cy="21604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75000"/>
          </a:schemeClr>
        </a:solidFill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0.08263</cdr:x>
      <cdr:y>0.78842</cdr:y>
    </cdr:from>
    <cdr:to>
      <cdr:x>0.41338</cdr:x>
      <cdr:y>0.86053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55576" y="4723606"/>
          <a:ext cx="3024343" cy="43202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доходов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0.08263</cdr:x>
      <cdr:y>0.87255</cdr:y>
    </cdr:from>
    <cdr:to>
      <cdr:x>0.41338</cdr:x>
      <cdr:y>0.94466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55576" y="5227662"/>
          <a:ext cx="3024343" cy="43202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Собственные доходы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0.20182</cdr:x>
      <cdr:y>0.03609</cdr:y>
    </cdr:from>
    <cdr:to>
      <cdr:x>0.88826</cdr:x>
      <cdr:y>0.12302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10387" y="209262"/>
          <a:ext cx="3096344" cy="5040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поступлений, %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0.24505</cdr:x>
      <cdr:y>0.03721</cdr:y>
    </cdr:from>
    <cdr:to>
      <cdr:x>0.85769</cdr:x>
      <cdr:y>0.12404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216024"/>
          <a:ext cx="2880313" cy="5040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Поступления, млн. руб.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0.63333</cdr:x>
      <cdr:y>0.54012</cdr:y>
    </cdr:from>
    <cdr:to>
      <cdr:x>0.78124</cdr:x>
      <cdr:y>0.65697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5472608" y="2537204"/>
          <a:ext cx="1278084" cy="54889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r>
            <a:rPr lang="ru-RU" sz="2200" dirty="0">
              <a:ln w="3175" cmpd="sng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ru-RU" sz="2200" dirty="0" smtClean="0">
              <a:ln w="3175" cmpd="sng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58,4</a:t>
          </a:r>
          <a:endParaRPr lang="ru-RU" sz="1400" dirty="0">
            <a:ln w="3175" cmpd="sng">
              <a:solidFill>
                <a:srgbClr val="1F497D">
                  <a:lumMod val="50000"/>
                </a:srgbClr>
              </a:solidFill>
              <a:prstDash val="solid"/>
            </a:ln>
            <a:solidFill>
              <a:srgbClr val="1F497D">
                <a:lumMod val="50000"/>
              </a:srgb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0.42723</cdr:x>
      <cdr:y>0.5361</cdr:y>
    </cdr:from>
    <cdr:to>
      <cdr:x>0.57514</cdr:x>
      <cdr:y>0.65295</cdr:y>
    </cdr:to>
    <cdr:sp macro="" textlink="">
      <cdr:nvSpPr>
        <cdr:cNvPr id="6" name="Скругленный прямоугольник 5"/>
        <cdr:cNvSpPr/>
      </cdr:nvSpPr>
      <cdr:spPr>
        <a:xfrm xmlns:a="http://schemas.openxmlformats.org/drawingml/2006/main">
          <a:off x="3691659" y="2518317"/>
          <a:ext cx="1278085" cy="548897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r>
            <a:rPr lang="ru-RU" sz="2200" dirty="0">
              <a:ln w="3175" cmpd="sng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ru-RU" sz="2200" dirty="0" smtClean="0">
              <a:ln w="3175" cmpd="sng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52,5</a:t>
          </a:r>
          <a:endParaRPr lang="ru-RU" sz="1400" dirty="0">
            <a:ln w="3175" cmpd="sng">
              <a:solidFill>
                <a:srgbClr val="1F497D">
                  <a:lumMod val="50000"/>
                </a:srgbClr>
              </a:solidFill>
              <a:prstDash val="solid"/>
            </a:ln>
            <a:solidFill>
              <a:srgbClr val="1F497D">
                <a:lumMod val="50000"/>
              </a:srgb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0.825</cdr:x>
      <cdr:y>0.54012</cdr:y>
    </cdr:from>
    <cdr:to>
      <cdr:x>0.9729</cdr:x>
      <cdr:y>0.65697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>
          <a:off x="7128792" y="2537204"/>
          <a:ext cx="1277998" cy="54889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r>
            <a:rPr lang="ru-RU" sz="2200" dirty="0">
              <a:ln w="3175" cmpd="sng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 </a:t>
          </a:r>
          <a:r>
            <a:rPr lang="ru-RU" sz="2200" dirty="0" smtClean="0">
              <a:ln w="3175" cmpd="sng">
                <a:solidFill>
                  <a:srgbClr val="1F497D">
                    <a:lumMod val="50000"/>
                  </a:srgbClr>
                </a:solidFill>
                <a:prstDash val="solid"/>
              </a:ln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61,96</a:t>
          </a:r>
          <a:endParaRPr lang="ru-RU" sz="1400" dirty="0">
            <a:ln w="3175" cmpd="sng">
              <a:solidFill>
                <a:srgbClr val="1F497D">
                  <a:lumMod val="50000"/>
                </a:srgbClr>
              </a:solidFill>
              <a:prstDash val="solid"/>
            </a:ln>
            <a:solidFill>
              <a:srgbClr val="1F497D">
                <a:lumMod val="50000"/>
              </a:srgb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0.42467</cdr:x>
      <cdr:y>0.18655</cdr:y>
    </cdr:from>
    <cdr:to>
      <cdr:x>0.56111</cdr:x>
      <cdr:y>0.38824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46070" y="8458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0.08263</cdr:x>
      <cdr:y>0.56121</cdr:y>
    </cdr:from>
    <cdr:to>
      <cdr:x>0.30149</cdr:x>
      <cdr:y>0.71783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55576" y="3096345"/>
          <a:ext cx="2001203" cy="86409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  <a:effectLst xmlns:a="http://schemas.openxmlformats.org/drawingml/2006/main">
          <a:softEdge rad="50800"/>
        </a:effectLst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Индексация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коммунальных 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услуг</a:t>
          </a:r>
        </a:p>
      </cdr:txBody>
    </cdr:sp>
  </cdr:relSizeAnchor>
  <cdr:relSizeAnchor xmlns:cdr="http://schemas.openxmlformats.org/drawingml/2006/chartDrawing">
    <cdr:from>
      <cdr:x>0.14563</cdr:x>
      <cdr:y>0.02544</cdr:y>
    </cdr:from>
    <cdr:to>
      <cdr:x>0.35825</cdr:x>
      <cdr:y>0.26645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331640" y="144016"/>
          <a:ext cx="1944197" cy="1364403"/>
        </a:xfrm>
        <a:prstGeom xmlns:a="http://schemas.openxmlformats.org/drawingml/2006/main" prst="rect">
          <a:avLst/>
        </a:prstGeom>
        <a:solidFill xmlns:a="http://schemas.openxmlformats.org/drawingml/2006/main">
          <a:srgbClr val="E47866"/>
        </a:solidFill>
        <a:effectLst xmlns:a="http://schemas.openxmlformats.org/drawingml/2006/main">
          <a:softEdge rad="50800"/>
        </a:effectLst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Оформление 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собственности и 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правил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землепользования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застройки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0.689</cdr:x>
      <cdr:y>0.07831</cdr:y>
    </cdr:from>
    <cdr:to>
      <cdr:x>0.8935</cdr:x>
      <cdr:y>0.27768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300192" y="432048"/>
          <a:ext cx="1869961" cy="1099995"/>
        </a:xfrm>
        <a:prstGeom xmlns:a="http://schemas.openxmlformats.org/drawingml/2006/main" prst="rect">
          <a:avLst/>
        </a:prstGeom>
        <a:solidFill xmlns:a="http://schemas.openxmlformats.org/drawingml/2006/main">
          <a:srgbClr val="ADDB7B"/>
        </a:solidFill>
        <a:effectLst xmlns:a="http://schemas.openxmlformats.org/drawingml/2006/main">
          <a:softEdge rad="50800"/>
        </a:effectLst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систем 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коммунальной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инфраструктуры</a:t>
          </a:r>
        </a:p>
      </cdr:txBody>
    </cdr:sp>
  </cdr:relSizeAnchor>
  <cdr:relSizeAnchor xmlns:cdr="http://schemas.openxmlformats.org/drawingml/2006/chartDrawing">
    <cdr:from>
      <cdr:x>0.74412</cdr:x>
      <cdr:y>0.53511</cdr:y>
    </cdr:from>
    <cdr:to>
      <cdr:x>0.97247</cdr:x>
      <cdr:y>0.73919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804248" y="2952328"/>
          <a:ext cx="2088032" cy="112595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  <a:effectLst xmlns:a="http://schemas.openxmlformats.org/drawingml/2006/main">
          <a:softEdge rad="50800"/>
        </a:effectLst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технической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базы "Управления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ГО и ЧС"</a:t>
          </a:r>
        </a:p>
      </cdr:txBody>
    </cdr:sp>
  </cdr:relSizeAnchor>
  <cdr:relSizeAnchor xmlns:cdr="http://schemas.openxmlformats.org/drawingml/2006/chartDrawing">
    <cdr:from>
      <cdr:x>0.67325</cdr:x>
      <cdr:y>0.78309</cdr:y>
    </cdr:from>
    <cdr:to>
      <cdr:x>0.94887</cdr:x>
      <cdr:y>0.97788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6156176" y="4320480"/>
          <a:ext cx="2520280" cy="1074701"/>
        </a:xfrm>
        <a:prstGeom xmlns:a="http://schemas.openxmlformats.org/drawingml/2006/main" prst="rect">
          <a:avLst/>
        </a:prstGeom>
        <a:solidFill xmlns:a="http://schemas.openxmlformats.org/drawingml/2006/main">
          <a:srgbClr val="2ED8FA"/>
        </a:solidFill>
        <a:effectLst xmlns:a="http://schemas.openxmlformats.org/drawingml/2006/main">
          <a:softEdge rad="50800"/>
        </a:effectLst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среднего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и малого</a:t>
          </a:r>
        </a:p>
        <a:p xmlns:a="http://schemas.openxmlformats.org/drawingml/2006/main">
          <a:pPr algn="ctr">
            <a:lnSpc>
              <a:spcPts val="1400"/>
            </a:lnSpc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предпринимательства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0.30313</cdr:x>
      <cdr:y>0.22607</cdr:y>
    </cdr:from>
    <cdr:to>
      <cdr:x>0.444</cdr:x>
      <cdr:y>0.37013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771800" y="1296144"/>
          <a:ext cx="1288115" cy="82593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0.51575</cdr:x>
      <cdr:y>0.36919</cdr:y>
    </cdr:from>
    <cdr:to>
      <cdr:x>0.63806</cdr:x>
      <cdr:y>0.5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>
          <a:off x="4716016" y="2116661"/>
          <a:ext cx="1118402" cy="74996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0.71262</cdr:x>
      <cdr:y>0.46471</cdr:y>
    </cdr:from>
    <cdr:to>
      <cdr:x>0.83862</cdr:x>
      <cdr:y>0.60287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>
          <a:off x="6516216" y="2664296"/>
          <a:ext cx="1152128" cy="79208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0.31018</cdr:x>
      <cdr:y>0.31144</cdr:y>
    </cdr:from>
    <cdr:to>
      <cdr:x>0.45389</cdr:x>
      <cdr:y>0.53659</cdr:y>
    </cdr:to>
    <cdr:sp macro="" textlink="">
      <cdr:nvSpPr>
        <cdr:cNvPr id="15" name="TextBox 14"/>
        <cdr:cNvSpPr txBox="1"/>
      </cdr:nvSpPr>
      <cdr:spPr>
        <a:xfrm xmlns:a="http://schemas.openxmlformats.org/drawingml/2006/main" rot="20023740">
          <a:off x="1973580" y="12649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0.33854</cdr:x>
      <cdr:y>0.23284</cdr:y>
    </cdr:from>
    <cdr:to>
      <cdr:x>0.42526</cdr:x>
      <cdr:y>0.29612</cdr:y>
    </cdr:to>
    <cdr:sp macro="" textlink="">
      <cdr:nvSpPr>
        <cdr:cNvPr id="16" name="TextBox 15"/>
        <cdr:cNvSpPr txBox="1"/>
      </cdr:nvSpPr>
      <cdr:spPr>
        <a:xfrm xmlns:a="http://schemas.openxmlformats.org/drawingml/2006/main" rot="1924099">
          <a:off x="3095649" y="1334942"/>
          <a:ext cx="792926" cy="362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-71,85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0.55037</cdr:x>
      <cdr:y>0.38695</cdr:y>
    </cdr:from>
    <cdr:to>
      <cdr:x>0.64207</cdr:x>
      <cdr:y>0.44911</cdr:y>
    </cdr:to>
    <cdr:sp macro="" textlink="">
      <cdr:nvSpPr>
        <cdr:cNvPr id="17" name="TextBox 1"/>
        <cdr:cNvSpPr txBox="1"/>
      </cdr:nvSpPr>
      <cdr:spPr>
        <a:xfrm xmlns:a="http://schemas.openxmlformats.org/drawingml/2006/main" rot="2016255">
          <a:off x="5032607" y="2218467"/>
          <a:ext cx="838449" cy="356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-76,52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0.75391</cdr:x>
      <cdr:y>0.48782</cdr:y>
    </cdr:from>
    <cdr:to>
      <cdr:x>0.84503</cdr:x>
      <cdr:y>0.54277</cdr:y>
    </cdr:to>
    <cdr:sp macro="" textlink="">
      <cdr:nvSpPr>
        <cdr:cNvPr id="18" name="TextBox 1"/>
        <cdr:cNvSpPr txBox="1"/>
      </cdr:nvSpPr>
      <cdr:spPr>
        <a:xfrm xmlns:a="http://schemas.openxmlformats.org/drawingml/2006/main" rot="2019810">
          <a:off x="6893708" y="2796810"/>
          <a:ext cx="833233" cy="315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-42,05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B9AB62-2399-4577-814D-EB72BD281C3F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1AEB7E1-F4A5-43F3-B9A9-BA03A0B148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97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5804-D62E-49CD-B669-E121DB409FEC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87BFC-8A4D-41B3-B7A1-998FB3B0B6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25B6B-DC8E-446C-86C2-C92E949EEFDE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A14F2-382A-4C62-8879-3F05089C99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47BFF-EA4A-4899-8551-025F342E1225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F42C-B365-4A4B-A65E-0B8E336339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EC97F-2561-4AF9-BF91-F8E5DACEB48E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D01F-EC49-46FA-B755-46095081F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5804-D62E-49CD-B669-E121DB409FE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87BFC-8A4D-41B3-B7A1-998FB3B0B65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49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E660A-D7C2-4348-8EBC-3781CDAD2BE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7500-4F1C-4EF0-A06A-CD2E846AEEB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012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3BBC-0CD6-4901-8FBD-E253DD3CF1D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6E6FE-9FD6-41F7-9234-814F26DCF16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34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EDA5-67B8-4F9A-8452-1F250923FB10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99A6-39AC-44E1-9CFA-CF103B54769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60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539B-4AAB-40A0-9906-968774C4516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78FE-3FBB-4389-AA54-BCB04A706A3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64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FE5E-A93C-4132-B739-C0B50E84609C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2B33-7507-44CA-BA02-FC5990BD9CE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43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3C65-50CC-4E47-AE3C-07E2A44E94A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4ECFB-421F-43E5-9CE8-2A43AE8B988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15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E660A-D7C2-4348-8EBC-3781CDAD2BEE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C7500-4F1C-4EF0-A06A-CD2E846AEE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8B5C-AE17-44F0-8E41-5BACBD555CB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E9D-CC09-40EA-A5C1-93E2693E1C1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73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8BE9-FDC7-45A1-BBB0-8F80AFA2946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B693-28B5-4215-B92F-D51D89E3C9D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526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25B6B-DC8E-446C-86C2-C92E949EEFD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A14F2-382A-4C62-8879-3F05089C993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19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47BFF-EA4A-4899-8551-025F342E122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AF42C-B365-4A4B-A65E-0B8E3363394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8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EC97F-2561-4AF9-BF91-F8E5DACEB48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0D01F-EC49-46FA-B755-46095081FD2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39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3BBC-0CD6-4901-8FBD-E253DD3CF1D5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6E6FE-9FD6-41F7-9234-814F26DCF1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EDA5-67B8-4F9A-8452-1F250923FB10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E99A6-39AC-44E1-9CFA-CF103B5476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7539B-4AAB-40A0-9906-968774C45166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678FE-3FBB-4389-AA54-BCB04A706A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FE5E-A93C-4132-B739-C0B50E84609C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2B33-7507-44CA-BA02-FC5990BD9C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3C65-50CC-4E47-AE3C-07E2A44E94A5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4ECFB-421F-43E5-9CE8-2A43AE8B98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8B5C-AE17-44F0-8E41-5BACBD555CBB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CE9D-CC09-40EA-A5C1-93E2693E1C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48BE9-FDC7-45A1-BBB0-8F80AFA2946F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B693-28B5-4215-B92F-D51D89E3C9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9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CC6600">
              <a:alpha val="70195"/>
            </a:srgb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43DDC01E-A2D1-4B4E-BBAB-7BD19CD3886F}" type="datetimeFigureOut">
              <a:rPr lang="ru-RU"/>
              <a:pPr>
                <a:defRPr/>
              </a:pPr>
              <a:t>26.12.2017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67254C92-00B9-4D01-B0C9-E8B134DFF7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5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25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9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CC6600">
              <a:alpha val="70195"/>
            </a:srgbClr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43DDC01E-A2D1-4B4E-BBAB-7BD19CD3886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26.12.2017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+mn-cs"/>
              </a:defRPr>
            </a:lvl1pPr>
          </a:lstStyle>
          <a:p>
            <a:pPr>
              <a:defRPr/>
            </a:pPr>
            <a:fld id="{67254C92-00B9-4D01-B0C9-E8B134DFF75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71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40668" y="1835475"/>
            <a:ext cx="8651812" cy="2817661"/>
          </a:xfrm>
          <a:solidFill>
            <a:srgbClr val="E97C2B">
              <a:alpha val="69804"/>
            </a:srgbClr>
          </a:solidFill>
          <a:effectLst>
            <a:softEdge rad="63500"/>
          </a:effectLst>
        </p:spPr>
        <p:txBody>
          <a:bodyPr/>
          <a:lstStyle/>
          <a:p>
            <a:pPr eaLnBrk="1" hangingPunct="1"/>
            <a:r>
              <a:rPr lang="ru-RU" alt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Публичные слушания</a:t>
            </a:r>
            <a:br>
              <a:rPr lang="ru-RU" alt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Георгиевском </a:t>
            </a:r>
            <a:r>
              <a:rPr lang="ru-RU" alt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alt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городском округе </a:t>
            </a:r>
            <a:br>
              <a:rPr lang="ru-RU" alt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altLang="ru-RU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Ставропольского края</a:t>
            </a:r>
            <a:endParaRPr lang="ru-RU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491880" y="6237312"/>
            <a:ext cx="1944216" cy="472726"/>
          </a:xfrm>
          <a:prstGeom prst="rect">
            <a:avLst/>
          </a:prstGeom>
          <a:solidFill>
            <a:srgbClr val="E97C2B">
              <a:alpha val="70000"/>
            </a:srgbClr>
          </a:solidFill>
          <a:ln w="9525">
            <a:solidFill>
              <a:srgbClr val="CC6600"/>
            </a:solidFill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/>
            <a:r>
              <a:rPr lang="ru-RU" altLang="ru-RU" sz="24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2017 год</a:t>
            </a:r>
            <a:endParaRPr lang="ru-RU" altLang="ru-RU" sz="2400" dirty="0">
              <a:ln w="1016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09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в общем объеме доходов бюджета на 2018 год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48179971"/>
              </p:ext>
            </p:extLst>
          </p:nvPr>
        </p:nvGraphicFramePr>
        <p:xfrm>
          <a:off x="0" y="1009650"/>
          <a:ext cx="9144000" cy="59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5460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1453533"/>
              </p:ext>
            </p:extLst>
          </p:nvPr>
        </p:nvGraphicFramePr>
        <p:xfrm>
          <a:off x="0" y="2115614"/>
          <a:ext cx="4572000" cy="474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778145" y="1468115"/>
            <a:ext cx="1111843" cy="40011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228184" y="1449857"/>
            <a:ext cx="1111843" cy="40011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52197484"/>
              </p:ext>
            </p:extLst>
          </p:nvPr>
        </p:nvGraphicFramePr>
        <p:xfrm>
          <a:off x="4597358" y="2115614"/>
          <a:ext cx="4572000" cy="4742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201246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 местный бюджет в 2018 году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17283016"/>
              </p:ext>
            </p:extLst>
          </p:nvPr>
        </p:nvGraphicFramePr>
        <p:xfrm>
          <a:off x="-82803" y="1059498"/>
          <a:ext cx="4510787" cy="579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32209709"/>
              </p:ext>
            </p:extLst>
          </p:nvPr>
        </p:nvGraphicFramePr>
        <p:xfrm>
          <a:off x="4572000" y="1052736"/>
          <a:ext cx="470154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01040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поступлений неналоговых доходов местного бюджета в 2018 году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5992511"/>
              </p:ext>
            </p:extLst>
          </p:nvPr>
        </p:nvGraphicFramePr>
        <p:xfrm>
          <a:off x="107504" y="1196751"/>
          <a:ext cx="8928992" cy="543311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14902"/>
                <a:gridCol w="5325298"/>
                <a:gridCol w="1429806"/>
                <a:gridCol w="1458986"/>
              </a:tblGrid>
              <a:tr h="1440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поступлений, (млн.</a:t>
                      </a:r>
                      <a:r>
                        <a:rPr lang="ru-RU" sz="18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в </a:t>
                      </a:r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структуре </a:t>
                      </a:r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неналоговых доходов,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9597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 всего, в том числе: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138,3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464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муниципальной собственности, из них: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40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 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58,2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42,1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71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сдачи в аренду имущества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lang="ru-RU" sz="1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5623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5919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95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имущества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95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трафы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санкции, возмещение ущерба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073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04660" cy="114300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Факторы влияющие на структуру расходов местного бюджета 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году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7"/>
          <p:cNvSpPr/>
          <p:nvPr/>
        </p:nvSpPr>
        <p:spPr>
          <a:xfrm>
            <a:off x="974050" y="1988840"/>
            <a:ext cx="7920880" cy="4320480"/>
          </a:xfrm>
          <a:prstGeom prst="swooshArrow">
            <a:avLst>
              <a:gd name="adj1" fmla="val 25504"/>
              <a:gd name="adj2" fmla="val 25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11" name="Овал 10"/>
          <p:cNvSpPr/>
          <p:nvPr/>
        </p:nvSpPr>
        <p:spPr bwMode="auto">
          <a:xfrm>
            <a:off x="45219" y="4653136"/>
            <a:ext cx="1361372" cy="129614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+31,4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8127228" y="1340768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25" name="Овал 24"/>
          <p:cNvSpPr/>
          <p:nvPr/>
        </p:nvSpPr>
        <p:spPr bwMode="auto">
          <a:xfrm>
            <a:off x="6755365" y="1260168"/>
            <a:ext cx="1371863" cy="133264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+14,7</a:t>
            </a:r>
          </a:p>
        </p:txBody>
      </p:sp>
      <p:sp>
        <p:nvSpPr>
          <p:cNvPr id="9" name="Овал 8"/>
          <p:cNvSpPr/>
          <p:nvPr/>
        </p:nvSpPr>
        <p:spPr bwMode="auto">
          <a:xfrm>
            <a:off x="1168236" y="3236644"/>
            <a:ext cx="1453244" cy="141649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+52,5</a:t>
            </a:r>
          </a:p>
        </p:txBody>
      </p:sp>
      <p:sp>
        <p:nvSpPr>
          <p:cNvPr id="22" name="Овал 21"/>
          <p:cNvSpPr/>
          <p:nvPr/>
        </p:nvSpPr>
        <p:spPr bwMode="auto">
          <a:xfrm>
            <a:off x="4759767" y="1571347"/>
            <a:ext cx="1452258" cy="14054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+61,2</a:t>
            </a: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0" y="6044956"/>
            <a:ext cx="2051511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указов Президента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43633" y="4686807"/>
            <a:ext cx="2027578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МРОТ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4860958" y="3016708"/>
            <a:ext cx="2089783" cy="11323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государственных программах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6950741" y="2604984"/>
            <a:ext cx="2132156" cy="7165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 расходы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2874801" y="2213998"/>
            <a:ext cx="1452258" cy="14054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+18,6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803393" y="3680231"/>
            <a:ext cx="1982461" cy="79457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(установление единого меню)</a:t>
            </a:r>
          </a:p>
        </p:txBody>
      </p:sp>
    </p:spTree>
    <p:extLst>
      <p:ext uri="{BB962C8B-B14F-4D97-AF65-F5344CB8AC3E}">
        <p14:creationId xmlns:p14="http://schemas.microsoft.com/office/powerpoint/2010/main" xmlns="" val="25610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9" grpId="0" animBg="1"/>
      <p:bldP spid="22" grpId="0" animBg="1"/>
      <p:bldP spid="17" grpId="0" animBg="1"/>
      <p:bldP spid="18" grpId="0" animBg="1"/>
      <p:bldP spid="24" grpId="0" animBg="1"/>
      <p:bldP spid="26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8998015"/>
              </p:ext>
            </p:extLst>
          </p:nvPr>
        </p:nvGraphicFramePr>
        <p:xfrm>
          <a:off x="71501" y="1099204"/>
          <a:ext cx="8964996" cy="549814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663243"/>
                <a:gridCol w="867580"/>
                <a:gridCol w="939879"/>
                <a:gridCol w="1373669"/>
                <a:gridCol w="1120625"/>
              </a:tblGrid>
              <a:tr h="967810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 работников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по дорожной карте, % 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 заработная </a:t>
                      </a:r>
                      <a:endParaRPr lang="ru-RU" sz="200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</a:t>
                      </a: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руб.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7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endParaRPr lang="ru-RU" sz="200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pPr algn="ctr" rtl="0" fontAlgn="t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</a:t>
                      </a:r>
                      <a:endParaRPr lang="ru-RU" sz="200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уточнения) 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200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/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план) 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</a:tr>
              <a:tr h="597494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1500"/>
                        </a:lnSpc>
                      </a:pP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Среднемесячный  доход  от  трудовой деятельности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066,9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</a:tr>
              <a:tr h="511276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1500"/>
                        </a:lnSpc>
                      </a:pP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 работники  детских садов 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572,2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305,6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</a:tr>
              <a:tr h="1014839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1500"/>
                        </a:lnSpc>
                      </a:pP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 работники  учреждений дополнительного  образования  детей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</a:tr>
              <a:tr h="577866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1500"/>
                        </a:lnSpc>
                      </a:pP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 работники  школ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</a:tr>
              <a:tr h="511276">
                <a:tc>
                  <a:txBody>
                    <a:bodyPr/>
                    <a:lstStyle/>
                    <a:p>
                      <a:pPr algn="l" rtl="0" fontAlgn="t">
                        <a:lnSpc>
                          <a:spcPts val="1500"/>
                        </a:lnSpc>
                      </a:pPr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 учреждений  культуры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200" marR="4200" marT="42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20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" marR="4200" marT="420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200" marR="4200" marT="4200" marB="0" anchor="ctr"/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оплаты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труда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отдельных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категорий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работников бюджетной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сферы 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</a:t>
            </a:r>
            <a:r>
              <a:rPr lang="en-US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году </a:t>
            </a:r>
          </a:p>
        </p:txBody>
      </p:sp>
    </p:spTree>
    <p:extLst>
      <p:ext uri="{BB962C8B-B14F-4D97-AF65-F5344CB8AC3E}">
        <p14:creationId xmlns:p14="http://schemas.microsoft.com/office/powerpoint/2010/main" xmlns="" val="77144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altLang="ru-RU" sz="2800" dirty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размер оплаты </a:t>
            </a:r>
            <a:r>
              <a:rPr lang="ru-RU" altLang="ru-RU" sz="2800" dirty="0" smtClean="0">
                <a:ln w="0"/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2800" dirty="0">
              <a:ln w="0"/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5867339"/>
              </p:ext>
            </p:extLst>
          </p:nvPr>
        </p:nvGraphicFramePr>
        <p:xfrm>
          <a:off x="179512" y="1166642"/>
          <a:ext cx="8640960" cy="556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395536" y="6008102"/>
            <a:ext cx="6264696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n w="3175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18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расходы местного бюджета (млн. руб.)</a:t>
            </a:r>
            <a:endParaRPr lang="ru-RU" sz="1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8189107" y="759969"/>
            <a:ext cx="508038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4257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862"/>
            <a:ext cx="8229600" cy="83034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государственных программах Ставропольского края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980728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786" y="1447993"/>
            <a:ext cx="266429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5587" y="1447993"/>
            <a:ext cx="1738542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17,20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7433" y="2147106"/>
            <a:ext cx="266429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5586" y="2136362"/>
            <a:ext cx="1738543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2,00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7432" y="2846219"/>
            <a:ext cx="266429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5586" y="2836866"/>
            <a:ext cx="1738543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7,50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7431" y="3586559"/>
            <a:ext cx="2664297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ЖКХ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1990" y="3577061"/>
            <a:ext cx="1732139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20,05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7430" y="4285672"/>
            <a:ext cx="2664297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5586" y="4516504"/>
            <a:ext cx="1738544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1,36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7430" y="5507331"/>
            <a:ext cx="2664297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инициативы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1990" y="5738163"/>
            <a:ext cx="1732139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8,48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D:\Users\krdoas\Desktop\ДЛЯ ПРЕЗЕНТАЦИЙ\для планерок нов дизайн\profil.pn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-100000"/>
          </a:blip>
          <a:srcRect/>
          <a:stretch>
            <a:fillRect/>
          </a:stretch>
        </p:blipFill>
        <p:spPr bwMode="auto">
          <a:xfrm>
            <a:off x="251520" y="1317085"/>
            <a:ext cx="782462" cy="769095"/>
          </a:xfrm>
          <a:prstGeom prst="rect">
            <a:avLst/>
          </a:prstGeom>
          <a:noFill/>
        </p:spPr>
      </p:pic>
      <p:pic>
        <p:nvPicPr>
          <p:cNvPr id="18" name="Picture 1" descr="D:\Users\expriv\Desktop\mask_dc1966a7fce1d82dca7cd114effdf59b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0"/>
          </a:blip>
          <a:srcRect/>
          <a:stretch>
            <a:fillRect/>
          </a:stretch>
        </p:blipFill>
        <p:spPr bwMode="auto">
          <a:xfrm>
            <a:off x="202836" y="1983679"/>
            <a:ext cx="879830" cy="817095"/>
          </a:xfrm>
          <a:prstGeom prst="rect">
            <a:avLst/>
          </a:prstGeom>
          <a:noFill/>
        </p:spPr>
      </p:pic>
      <p:pic>
        <p:nvPicPr>
          <p:cNvPr id="19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836" y="2800774"/>
            <a:ext cx="790739" cy="699386"/>
          </a:xfrm>
          <a:prstGeom prst="rect">
            <a:avLst/>
          </a:prstGeom>
          <a:noFill/>
        </p:spPr>
      </p:pic>
      <p:pic>
        <p:nvPicPr>
          <p:cNvPr id="20" name="Picture 4" descr="D:\Users\exfias\Desktop\логотип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353" y="5507331"/>
            <a:ext cx="938313" cy="806373"/>
          </a:xfrm>
          <a:prstGeom prst="rect">
            <a:avLst/>
          </a:prstGeom>
          <a:noFill/>
        </p:spPr>
      </p:pic>
      <p:pic>
        <p:nvPicPr>
          <p:cNvPr id="21" name="Picture 2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7218" y="4465715"/>
            <a:ext cx="876764" cy="74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9770" y="3593492"/>
            <a:ext cx="809498" cy="6071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84168" y="3144779"/>
            <a:ext cx="280831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∑= 56,59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43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23"/>
            <a:ext cx="8229600" cy="520665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Поддержка местных инициатив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107502" y="1129159"/>
          <a:ext cx="8928995" cy="404526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96617"/>
                <a:gridCol w="1143520"/>
                <a:gridCol w="1796286"/>
                <a:gridCol w="1796286"/>
                <a:gridCol w="1796286"/>
              </a:tblGrid>
              <a:tr h="778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</a:t>
                      </a:r>
                      <a:endParaRPr lang="ru-RU" sz="1600" b="1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проектов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краевого бюджета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местного бюджета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средства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</a:tr>
              <a:tr h="3519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Сельские поселения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229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</a:t>
                      </a:r>
                      <a:r>
                        <a:rPr lang="ru-RU" sz="1600" b="1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6,93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</a:tr>
              <a:tr h="6157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объектов культуры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</a:tr>
              <a:tr h="7161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физической культуры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</a:tr>
              <a:tr h="4297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Дорожная деятельность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</a:tr>
              <a:tr h="4297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8121927" y="716378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7502" y="5373216"/>
          <a:ext cx="8928995" cy="13124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96617"/>
                <a:gridCol w="1143520"/>
                <a:gridCol w="1796286"/>
                <a:gridCol w="1796286"/>
                <a:gridCol w="1796286"/>
              </a:tblGrid>
              <a:tr h="32320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Георгиевск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937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декабря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года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/>
                </a:tc>
              </a:tr>
              <a:tr h="4937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47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61" marR="7861" marT="7861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3066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835507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местного бюджета на решение приоритетных вопросов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170153" y="1340768"/>
            <a:ext cx="842619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3261061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2764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476672"/>
            <a:ext cx="8568952" cy="3600400"/>
          </a:xfrm>
          <a:solidFill>
            <a:srgbClr val="E97C2B">
              <a:alpha val="70000"/>
            </a:srgbClr>
          </a:solidFill>
          <a:effectLst>
            <a:softEdge rad="63500"/>
          </a:effectLst>
        </p:spPr>
        <p:txBody>
          <a:bodyPr/>
          <a:lstStyle/>
          <a:p>
            <a:r>
              <a:rPr lang="ru-RU" sz="4000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3200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br>
              <a:rPr lang="ru-RU" sz="3200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</a:br>
            <a:r>
              <a:rPr lang="ru-RU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3200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ГЕОРГИЕВСКОГО </a:t>
            </a:r>
            <a:r>
              <a:rPr lang="ru-RU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городского округа СТАВРОПОЛЬСКОГО </a:t>
            </a:r>
            <a:r>
              <a:rPr lang="ru-RU" sz="3200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КРАЯ на </a:t>
            </a:r>
            <a:r>
              <a:rPr lang="ru-RU" sz="320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2018 год и плановый период 2019 и 2020 годов</a:t>
            </a:r>
            <a:endParaRPr lang="ru-RU" sz="320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23728" y="4725144"/>
            <a:ext cx="6755698" cy="1872208"/>
          </a:xfrm>
          <a:prstGeom prst="rect">
            <a:avLst/>
          </a:prstGeom>
          <a:solidFill>
            <a:srgbClr val="E97C2B">
              <a:alpha val="70000"/>
            </a:srgbClr>
          </a:solidFill>
          <a:ln w="9525">
            <a:solidFill>
              <a:srgbClr val="CC6600"/>
            </a:solidFill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algn="l"/>
            <a:r>
              <a:rPr lang="ru-RU" sz="1900" kern="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Заместитель главы администрации-начальник финансового управления администрации георгиевского городского округа </a:t>
            </a:r>
          </a:p>
          <a:p>
            <a:pPr algn="l"/>
            <a:endParaRPr lang="ru-RU" sz="1900" kern="0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kern="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Дубовикова</a:t>
            </a:r>
            <a:r>
              <a:rPr lang="ru-RU" sz="1900" kern="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ирина</a:t>
            </a:r>
            <a:r>
              <a:rPr lang="ru-RU" sz="1900" kern="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игоревна</a:t>
            </a:r>
            <a:r>
              <a:rPr lang="ru-RU" sz="1900" kern="0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ru-RU" sz="1900" kern="0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изменений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43445" y="2387381"/>
            <a:ext cx="237626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61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3485" y="1512687"/>
            <a:ext cx="165618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3152" y="1506934"/>
            <a:ext cx="165618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43445" y="4212775"/>
            <a:ext cx="237626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55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323112" y="2387381"/>
            <a:ext cx="237626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Казенные 37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3491" y="2604275"/>
            <a:ext cx="79598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rot="2192038">
            <a:off x="3750234" y="3670223"/>
            <a:ext cx="1591603" cy="39604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5506" y="4429669"/>
            <a:ext cx="72866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495" y="5805264"/>
            <a:ext cx="1476164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116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7635" y="5805264"/>
            <a:ext cx="1512168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94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17588" y="4429668"/>
            <a:ext cx="72008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443445" y="4212773"/>
            <a:ext cx="237626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55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320880" y="4212775"/>
            <a:ext cx="237626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33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320880" y="4212773"/>
            <a:ext cx="2376264" cy="10801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57</a:t>
            </a:r>
          </a:p>
        </p:txBody>
      </p:sp>
    </p:spTree>
    <p:extLst>
      <p:ext uri="{BB962C8B-B14F-4D97-AF65-F5344CB8AC3E}">
        <p14:creationId xmlns:p14="http://schemas.microsoft.com/office/powerpoint/2010/main" xmlns="" val="340242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2876" y="116632"/>
            <a:ext cx="8361288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pPr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800" b="0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в 2017-2020 </a:t>
            </a:r>
            <a:r>
              <a:rPr lang="ru-RU" sz="2800" b="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2287251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8028384" y="141277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421473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Доля социальных расходов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itchFamily="18" charset="0"/>
              </a:rPr>
              <a:t>в местном бюджете 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2018 году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708926056"/>
              </p:ext>
            </p:extLst>
          </p:nvPr>
        </p:nvGraphicFramePr>
        <p:xfrm>
          <a:off x="-1692696" y="1643050"/>
          <a:ext cx="10693852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6827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>Функциональная структура расходов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100392" y="980728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5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1086894"/>
              </p:ext>
            </p:extLst>
          </p:nvPr>
        </p:nvGraphicFramePr>
        <p:xfrm>
          <a:off x="107504" y="1412777"/>
          <a:ext cx="8928992" cy="534607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78106"/>
                <a:gridCol w="1422577"/>
                <a:gridCol w="1422577"/>
                <a:gridCol w="1580892"/>
                <a:gridCol w="1424840"/>
              </a:tblGrid>
              <a:tr h="7688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раздела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2017 год (в сопоставимых условиях)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777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275,03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236,71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193,94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167,59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008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3,22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 horzOverflow="overflow"/>
                </a:tc>
              </a:tr>
              <a:tr h="5114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23,17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22,97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0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163,25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133,30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120,33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5114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89,19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0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1 309,43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1 401,31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1 393,61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1 358,10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0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124,82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139,71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112,42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0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885,87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891,96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915,04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920,07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700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9,42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529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4291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29,43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  <a:tr h="30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2 885,4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2 942,41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2 865,89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2 823,84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3607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7896"/>
            <a:ext cx="8229600" cy="634082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172400" y="828963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610" y="1285925"/>
            <a:ext cx="2592288" cy="1621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610" y="3079862"/>
            <a:ext cx="2592288" cy="17281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87821" y="1264176"/>
            <a:ext cx="4536503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ремонт автомобильных дорог общего пользования муниципального значения и инженерных сооружений вдоль дорог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2987818" y="2718222"/>
            <a:ext cx="4536503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Дорожный фонд (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 акцизы на нефтепродукты – 31,9 млн. руб.;  участие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ГП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 автомобильных дорог населенных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 - 7,9 млн. руб.)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041" y="4480046"/>
            <a:ext cx="453650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7678688" y="1666008"/>
            <a:ext cx="133627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17,2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8688" y="3333775"/>
            <a:ext cx="133627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39,8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78688" y="4633934"/>
            <a:ext cx="133627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4,0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6187" y="5661248"/>
            <a:ext cx="3279767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∑= 61,0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610" y="4965556"/>
            <a:ext cx="2592288" cy="18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710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89" y="116632"/>
            <a:ext cx="8658891" cy="864096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303748" y="2816932"/>
            <a:ext cx="1656184" cy="36364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2 869,4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36096" y="2812875"/>
            <a:ext cx="1656184" cy="36404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2 942,4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315107" y="2164803"/>
            <a:ext cx="1656184" cy="648072"/>
          </a:xfrm>
          <a:prstGeom prst="rect">
            <a:avLst/>
          </a:prstGeom>
          <a:pattFill prst="wdDnDiag">
            <a:fgClr>
              <a:schemeClr val="accent2">
                <a:lumMod val="75000"/>
              </a:schemeClr>
            </a:fgClr>
            <a:bgClr>
              <a:srgbClr val="FF0000"/>
            </a:bgClr>
          </a:pattFill>
          <a:ln w="63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73,04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233589" y="1088740"/>
            <a:ext cx="1719839" cy="172819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Остатки на 01.01.18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436096" y="2164803"/>
            <a:ext cx="1656184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28,6 млн. руб.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589" y="116632"/>
            <a:ext cx="8658891" cy="114300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местного бюджета в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301208"/>
            <a:ext cx="7344816" cy="36000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211960" y="5733256"/>
            <a:ext cx="864096" cy="936104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1600" y="4293096"/>
            <a:ext cx="1728192" cy="99765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2 869,4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88224" y="3429000"/>
            <a:ext cx="1728192" cy="1872208"/>
          </a:xfrm>
          <a:prstGeom prst="roundRect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2 942,4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71600" y="3429000"/>
            <a:ext cx="1728192" cy="86409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Остатки </a:t>
            </a: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101,6 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1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16632"/>
            <a:ext cx="8835507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местного бюджета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плановый период 2019 и 2020 годов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8170153" y="1340768"/>
            <a:ext cx="842619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6751651"/>
              </p:ext>
            </p:extLst>
          </p:nvPr>
        </p:nvGraphicFramePr>
        <p:xfrm>
          <a:off x="130516" y="1821254"/>
          <a:ext cx="8882255" cy="471294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22887"/>
                <a:gridCol w="1539842"/>
                <a:gridCol w="1539842"/>
                <a:gridCol w="1539842"/>
                <a:gridCol w="1539842"/>
              </a:tblGrid>
              <a:tr h="1093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600"/>
                        </a:lnSpc>
                      </a:pPr>
                      <a:r>
                        <a:rPr lang="ru-RU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en-US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u="none" strike="noStrike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</a:t>
                      </a:r>
                      <a:r>
                        <a:rPr lang="en-US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u="none" strike="noStrike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чальный</a:t>
                      </a: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5708" marT="14400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b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2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  <a:b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24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5708" marT="5708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2200"/>
                        </a:lnSpc>
                      </a:pPr>
                      <a: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 </a:t>
                      </a:r>
                      <a:b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(проект)</a:t>
                      </a:r>
                      <a:endParaRPr lang="ru-RU" sz="24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5708" marT="5708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из них:</a:t>
                      </a:r>
                      <a:endParaRPr lang="ru-RU" sz="24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2 965,4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2 869,4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2 850,9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2 838,8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</a:tr>
              <a:tr h="73878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</a:t>
                      </a: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неналоговые</a:t>
                      </a:r>
                      <a:endParaRPr lang="ru-RU" sz="2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603,5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545,2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578,8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</a:tr>
              <a:tr h="70137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4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3 014,2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2 942,4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2 865,9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2 823,8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дефицит/</a:t>
                      </a:r>
                      <a:r>
                        <a:rPr lang="ru-RU" sz="2400" u="none" strike="noStrike" dirty="0" err="1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endParaRPr lang="ru-RU" sz="2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-48,8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-73,04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</a:tr>
              <a:tr h="73878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 </a:t>
                      </a:r>
                      <a:r>
                        <a:rPr lang="ru-RU" sz="2400" u="none" strike="noStrike" dirty="0">
                          <a:ln>
                            <a:solidFill>
                              <a:schemeClr val="tx1"/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</a:t>
                      </a:r>
                      <a:endParaRPr lang="ru-RU" sz="24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2400" b="0" i="0" u="none" strike="noStrike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8" marR="180000" marT="57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2959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местного бюджета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1320800" y="1765300"/>
            <a:ext cx="4445000" cy="432752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t"/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2 930,1 млн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. руб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(99,6% )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714500" y="3571875"/>
            <a:ext cx="2137420" cy="223361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12,3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млн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. руб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</a:rPr>
              <a:t>(0,4%)</a:t>
            </a: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429375" y="2214563"/>
            <a:ext cx="215900" cy="203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429375" y="3143250"/>
            <a:ext cx="214313" cy="214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772820" y="1992997"/>
            <a:ext cx="1975644" cy="646331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Программная часть 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745335" y="2928237"/>
            <a:ext cx="2003129" cy="646331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</a:rPr>
              <a:t>Непрограммная часть</a:t>
            </a:r>
            <a:endParaRPr lang="ru-RU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56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061"/>
            <a:ext cx="8229600" cy="797983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«Программные» расходы местного бюджета 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8172400" y="99556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95536" y="1447372"/>
            <a:ext cx="57606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"Развитие образования и молодежной политики"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79271" y="4087522"/>
            <a:ext cx="5800727" cy="3246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культуры, туризма и спорта"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379271" y="4637371"/>
            <a:ext cx="5799157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финансами и имуществом"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90856" y="2396415"/>
            <a:ext cx="5789142" cy="7209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муниципального образования и повышение открытости администрации Георгиевского городского округа Ставропольского края"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379271" y="5208490"/>
            <a:ext cx="5799157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"Развитие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79271" y="5701624"/>
            <a:ext cx="5799157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современной городской среды"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90856" y="1981342"/>
            <a:ext cx="5789142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граждан"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379271" y="3189477"/>
            <a:ext cx="5800727" cy="7695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жилищно-коммунального и дорожного хозяйства, благоустройство Георгиевского городского округа Ставропольского края"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90856" y="6316200"/>
            <a:ext cx="5787571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7725374" y="1408266"/>
            <a:ext cx="1105500" cy="3925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1 462,15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740622" y="4079277"/>
            <a:ext cx="1114074" cy="3246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133,03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7734135" y="4626533"/>
            <a:ext cx="1105498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84,33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7749196" y="2484927"/>
            <a:ext cx="1105498" cy="5149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238,64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7734728" y="5174308"/>
            <a:ext cx="1108060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32,77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7727495" y="5660145"/>
            <a:ext cx="1105498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3,16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7725523" y="1922582"/>
            <a:ext cx="1105498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836,53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7749198" y="3382494"/>
            <a:ext cx="1105498" cy="3955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139,45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7749198" y="6306582"/>
            <a:ext cx="1105498" cy="3240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2 930,06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6516216" y="1359096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49,9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>
            <a:off x="6540038" y="4007921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 вправо 37"/>
          <p:cNvSpPr/>
          <p:nvPr/>
        </p:nvSpPr>
        <p:spPr bwMode="auto">
          <a:xfrm>
            <a:off x="6543172" y="4547013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2,9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 bwMode="auto">
          <a:xfrm>
            <a:off x="6553947" y="2523193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8,1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трелка вправо 39"/>
          <p:cNvSpPr/>
          <p:nvPr/>
        </p:nvSpPr>
        <p:spPr bwMode="auto">
          <a:xfrm>
            <a:off x="6553947" y="5102626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право 40"/>
          <p:cNvSpPr/>
          <p:nvPr/>
        </p:nvSpPr>
        <p:spPr bwMode="auto">
          <a:xfrm>
            <a:off x="6553947" y="5588463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 bwMode="auto">
          <a:xfrm>
            <a:off x="6522221" y="1877801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28,5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трелка вправо 44"/>
          <p:cNvSpPr/>
          <p:nvPr/>
        </p:nvSpPr>
        <p:spPr bwMode="auto">
          <a:xfrm>
            <a:off x="6553947" y="3340538"/>
            <a:ext cx="864096" cy="4674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4,8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79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solidFill>
            <a:srgbClr val="E97C2B">
              <a:alpha val="70195"/>
            </a:srgbClr>
          </a:solidFill>
          <a:effectLst>
            <a:softEdge rad="0"/>
          </a:effectLst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бюджетной политики на 2018 год и плановый период 2019 и 2020 годов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028871073"/>
              </p:ext>
            </p:extLst>
          </p:nvPr>
        </p:nvGraphicFramePr>
        <p:xfrm>
          <a:off x="146123" y="1484784"/>
          <a:ext cx="8851754" cy="4824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1626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44016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рисков несбалансированности бюджета Георгиевского городского округа в ходе его исполнения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431540" y="1844824"/>
            <a:ext cx="8280920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доходов на основе «консервативного» прогноза развития экономики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31540" y="2751564"/>
            <a:ext cx="8280920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погашения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дефицита бюджета определены остатки на 01.01.2018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31540" y="3658304"/>
            <a:ext cx="8280920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средств от приватизации муниципальной собственности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31540" y="5483704"/>
            <a:ext cx="8280920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экономии бюджетных средств, полученной в ходе проведения конкурсных процедур только через внесение изменений в решение о бюджете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31540" y="4576964"/>
            <a:ext cx="8280920" cy="792088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Резервирование средств на реализацию указов Президента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ликвидацию и предупреждение ЧС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непредвиденные расходы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272244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«Развитие образования и молодежной политики»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1200455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614158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программы «Развитие образования и молодежной политики» в 2018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628799"/>
            <a:ext cx="569897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дошкольного образования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66242"/>
            <a:ext cx="569897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общего образования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903685"/>
            <a:ext cx="569897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дополнительного образования и молодежной политики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379" y="3541128"/>
            <a:ext cx="5698976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«Поддержка детей-сирот, детей, оставшихся без попечения родителей, меры социальной поддержки и иные выплаты гражданам в сфере образования Георгиевского городского округа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778" y="4599549"/>
            <a:ext cx="569897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дополнительного образования в сфере культуры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778" y="5227083"/>
            <a:ext cx="5698976" cy="7386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«Строительство и реконструкция объектов муниципальной собственности Георгиевского городского округа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6472" y="6084522"/>
            <a:ext cx="569897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реализации муниципальной программы 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общепрограммные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8608" y="1705743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538 364,96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2068" y="2343881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683 834,45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7055" y="2982019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72 567,08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7055" y="3833515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74 069,39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7055" y="4676493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44 082,02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1278" y="5411749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15 000,00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7055" y="6161466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34 229,14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546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«Развитие культуры, туризма и спорта»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4430344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8561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«Развитие культуры, туризма и спорта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5698976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«Культура и досуг в Георгиевском городском округе Ставропольского края»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214" y="2849648"/>
            <a:ext cx="569897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физической культуры и спорта в Георгиевском городском округе Ставропольского края»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399" y="3990939"/>
            <a:ext cx="569897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туристско-рекреационного комплекса Георгиевского городского округа Ставропольского края»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529" y="5189596"/>
            <a:ext cx="5698976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общепрограммные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1686" y="2142728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109 623,32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7055" y="3154646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16 718,56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7055" y="4298715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50,0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7055" y="5497372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6 637,67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14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«Развитие жилищно-коммунального и дорожного хозяйства, благоустройство Георгиевского городского округа Ставропольского края»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8281894"/>
              </p:ext>
            </p:extLst>
          </p:nvPr>
        </p:nvGraphicFramePr>
        <p:xfrm>
          <a:off x="0" y="1052736"/>
          <a:ext cx="9143999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1391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«Развитие жилищно-коммунального и дорожного хозяйства, благоустройство Георгиевского городского округа Ставропольского края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 2018 году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628799"/>
            <a:ext cx="569897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жилищного хозяйства Георгиевского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Ставропольского края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266242"/>
            <a:ext cx="569897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коммунального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Георгиевского городского округа Ставропольского края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903685"/>
            <a:ext cx="5698976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«Энергосбережение и повышение энергетической эффективности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778" y="3744387"/>
            <a:ext cx="569897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«Благоустройство Георгиевского городского округа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59" y="4374878"/>
            <a:ext cx="569897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жильем молодых семей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59" y="5012321"/>
            <a:ext cx="569897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«Дорожное хозяйство в Георгиевском городском округе Ставропольского края»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59" y="5649764"/>
            <a:ext cx="569897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«Безопасность дорожного движения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Георгиевском городском округе Ставропольского края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8608" y="1689530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4 150,00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8608" y="2326973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6 843,46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7055" y="3072962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1 000,00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58608" y="3805942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46 279,93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7055" y="4424573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1 000,00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74866" y="5073876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57 054,55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7055" y="5711319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4 000,00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259" y="6280157"/>
            <a:ext cx="569897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реализации муниципальной программы и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общепрограммные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8608" y="6341712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19 125,61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50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«Развитие сельского хозяйства»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733152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262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сельского хозяйства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348880"/>
            <a:ext cx="5698976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растениеводства и животноводства в Георгиевском городском округе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189148"/>
            <a:ext cx="5698976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общепрограммные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39063" y="2902877"/>
            <a:ext cx="15121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21 392,53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39063" y="4558479"/>
            <a:ext cx="15121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11 383,22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91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«Социальная поддержка граждан»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2839633"/>
              </p:ext>
            </p:extLst>
          </p:nvPr>
        </p:nvGraphicFramePr>
        <p:xfrm>
          <a:off x="0" y="1268760"/>
          <a:ext cx="9143999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9136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  <a:solidFill>
            <a:srgbClr val="E97C2B">
              <a:alpha val="70195"/>
            </a:srgbClr>
          </a:solidFill>
          <a:effectLst>
            <a:softEdge rad="0"/>
          </a:effectLst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43552" y="908720"/>
            <a:ext cx="10843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5035001"/>
              </p:ext>
            </p:extLst>
          </p:nvPr>
        </p:nvGraphicFramePr>
        <p:xfrm>
          <a:off x="0" y="1350060"/>
          <a:ext cx="9144000" cy="550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2880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программы «Социальная поддержка граждан»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5698976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«Социальное обеспечение населения Георгиевского городского округа Ставропольского края»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214" y="3157404"/>
            <a:ext cx="569897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«Доступная среда в Георгиевском городском округе Ставропольского края»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0214" y="4018233"/>
            <a:ext cx="5698976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«Поддержка социально-ориентированных некоммерческих организаций»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283" y="4881820"/>
            <a:ext cx="5698976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общепрограммные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7055" y="2291753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798 500,96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7055" y="3309228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1 563,17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0923" y="4172121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7055" y="5189596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36 017,32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75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«Развитие муниципального образования и повышение открытости администрации Георгиевского городского округа Ставропольского края»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0212133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746262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«Развитие муниципального образования и повышение открытости администрации Георгиевского городского округа Ставропольского края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в 2018 году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896790"/>
            <a:ext cx="5698976" cy="17543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открытости деятельности администрации округа, снижение административных барьеров, повышение качества предоставления государственных и муниципальных услуг в Георгиевском городском округе Ставропольского края и противодействие коррупции»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797200"/>
            <a:ext cx="569897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муниципального образования Георгиевский городской округ Ставропольского края»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217" y="4589615"/>
            <a:ext cx="569897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«Безопасный округ»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105031"/>
            <a:ext cx="5698976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общепрограммные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602" y="2573898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27 905,13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3920310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39 092,22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7602" y="4574226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26 953,72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264" y="5366641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144 685,00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84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«Управление финансами и имуществом»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05182474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99096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финансами и имуществом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988840"/>
            <a:ext cx="5698976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сбалансированности и устойчивости бюджетной системы Георгиевского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Ставропольского края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182" y="3429000"/>
            <a:ext cx="5698976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«Реализация муниципальной политики в области землеустройства, землепользования и управления имуществом, находящимся в муниципальной собственности Георгиевского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Ставропольского края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82" y="5484713"/>
            <a:ext cx="569897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общепрограммные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7055" y="2450504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160,00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7055" y="4198441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4 911,20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67055" y="5792489"/>
            <a:ext cx="15121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79 257,44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31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местного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рамках муниципальной программы «Формирование современной городской среды»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052736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0955218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8871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в рамках муниципальной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программы «Формирование современной городской среды»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2018 году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8172400" y="1244597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420888"/>
            <a:ext cx="5698976" cy="22467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«Благоустройство дворовых территорий и территорий общего пользования Георгиевского городского округа Ставропольского края»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20272" y="3313439"/>
            <a:ext cx="151216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3 157,90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72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147248" cy="1152128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649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64096"/>
          </a:xfrm>
          <a:solidFill>
            <a:srgbClr val="E97C2B">
              <a:alpha val="70195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Сценарные условия социально-экономического развития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1878244"/>
              </p:ext>
            </p:extLst>
          </p:nvPr>
        </p:nvGraphicFramePr>
        <p:xfrm>
          <a:off x="179512" y="1628800"/>
          <a:ext cx="8784976" cy="465239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20280"/>
                <a:gridCol w="1368152"/>
                <a:gridCol w="1944216"/>
                <a:gridCol w="1008112"/>
                <a:gridCol w="1008112"/>
                <a:gridCol w="936104"/>
              </a:tblGrid>
              <a:tr h="10043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(факт)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(оценка) по факту </a:t>
                      </a:r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</a:p>
                    <a:p>
                      <a:pPr algn="ctr" fontAlgn="ctr"/>
                      <a:r>
                        <a:rPr lang="ru-RU" sz="2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01.07.2017 </a:t>
                      </a:r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г.)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</a:tr>
              <a:tr h="127175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</a:t>
                      </a:r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потребительских цен, 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</a:tr>
              <a:tr h="100437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фонда оплаты труда, 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" marR="6413" marT="641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6970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485" y="116632"/>
            <a:ext cx="8229600" cy="1143000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федерального и краевого законодательств, учтенные при формировании прогноза доходов на 2018 год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991264" y="1552385"/>
            <a:ext cx="2736304" cy="115212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478389" y="1552385"/>
            <a:ext cx="2736304" cy="11637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уплаты акцизов на нефтепродукты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51520" y="3421110"/>
            <a:ext cx="1917829" cy="8924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 - 20%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– 36%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– 6%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359416" y="3422163"/>
            <a:ext cx="1852544" cy="8913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835433" y="3435820"/>
            <a:ext cx="1917829" cy="8777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0,08176%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– </a:t>
            </a:r>
            <a:r>
              <a:rPr lang="ru-RU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0,08296%</a:t>
            </a:r>
            <a:endParaRPr lang="ru-RU" sz="1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953918" y="3418014"/>
            <a:ext cx="1843167" cy="895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округ</a:t>
            </a:r>
            <a:r>
              <a:rPr kumimoji="0" lang="ru-RU" sz="17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0,5375%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 bwMode="auto">
          <a:xfrm rot="5400000">
            <a:off x="4391641" y="1372909"/>
            <a:ext cx="360717" cy="7848872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43811" y="4578815"/>
            <a:ext cx="475252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(снижение) к уровню 2017 года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1265" y="5462993"/>
            <a:ext cx="2736304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-45 809,7 тыс. руб.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437225" y="5441396"/>
            <a:ext cx="2736304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+6 207,0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21937" y="6357798"/>
            <a:ext cx="216024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478389" y="6318117"/>
            <a:ext cx="216024" cy="2160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9053" y="6281144"/>
            <a:ext cx="120199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4348" y="6241463"/>
            <a:ext cx="120199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5" y="2835777"/>
            <a:ext cx="376755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отчислений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78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  <a:solidFill>
            <a:srgbClr val="E97C2B">
              <a:alpha val="70195"/>
            </a:srgbClr>
          </a:solidFill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роста доходов местного бюджета в 2017 – 2020 годах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39409" y="1120098"/>
            <a:ext cx="10843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97488337"/>
              </p:ext>
            </p:extLst>
          </p:nvPr>
        </p:nvGraphicFramePr>
        <p:xfrm>
          <a:off x="32068" y="1120098"/>
          <a:ext cx="9111932" cy="573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62845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9820"/>
            <a:ext cx="8229600" cy="562876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</a:t>
            </a:r>
            <a:endParaRPr lang="ru-RU" sz="28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0621937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764704"/>
            <a:ext cx="842562" cy="3363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30274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936104"/>
          </a:xfrm>
          <a:solidFill>
            <a:srgbClr val="E97C2B">
              <a:alpha val="70000"/>
            </a:srgbClr>
          </a:solidFill>
        </p:spPr>
        <p:txBody>
          <a:bodyPr/>
          <a:lstStyle/>
          <a:p>
            <a:r>
              <a:rPr lang="ru-RU" sz="2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ежбюджетные трансферты, передаваемые </a:t>
            </a:r>
            <a:r>
              <a:rPr lang="ru-RU" sz="2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местному бюджету </a:t>
            </a:r>
            <a:r>
              <a:rPr lang="ru-RU" sz="28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</a:t>
            </a:r>
            <a:r>
              <a:rPr lang="ru-RU" sz="28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86378810"/>
              </p:ext>
            </p:extLst>
          </p:nvPr>
        </p:nvGraphicFramePr>
        <p:xfrm>
          <a:off x="0" y="1844824"/>
          <a:ext cx="3757767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97449" y="2369113"/>
            <a:ext cx="242527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направления: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609789" y="3145232"/>
            <a:ext cx="5400600" cy="9403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Возмещение части затрат на приобретение элитных семян – 1,7 млн.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621253" y="4251376"/>
            <a:ext cx="5389136" cy="11346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грантов личным подсобным хозяйствам на закладку сада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суперинтенсивного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типа – 16,0 млн.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18136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NGCbz9sEyDQ.4K.9iuHQ"/>
</p:tagLst>
</file>

<file path=ppt/theme/theme1.xml><?xml version="1.0" encoding="utf-8"?>
<a:theme xmlns:a="http://schemas.openxmlformats.org/drawingml/2006/main" name="34_Business-Coin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4_Business-Coin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4_Business-Coi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5_Business-Coin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4_Business-Coin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4_Business-Coi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usiness-Coi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usiness-Coi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rnd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100000" t="10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12678</TotalTime>
  <Words>2312</Words>
  <Application>Microsoft Office PowerPoint</Application>
  <PresentationFormat>Экран (4:3)</PresentationFormat>
  <Paragraphs>648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34_Business-Coins</vt:lpstr>
      <vt:lpstr>35_Business-Coins</vt:lpstr>
      <vt:lpstr>Публичные слушания в Георгиевском  городском округе  Ставропольского края</vt:lpstr>
      <vt:lpstr>ПРОЕКТ  бюджета ГЕОРГИЕВСКОГО городского округа СТАВРОПОЛЬСКОГО КРАЯ на 2018 год и плановый период 2019 и 2020 годов</vt:lpstr>
      <vt:lpstr>Задачи бюджетной политики на 2018 год и плановый период 2019 и 2020 годов</vt:lpstr>
      <vt:lpstr>Основные характеристики бюджета</vt:lpstr>
      <vt:lpstr>Сценарные условия социально-экономического развития</vt:lpstr>
      <vt:lpstr>Изменения федерального и краевого законодательств, учтенные при формировании прогноза доходов на 2018 год</vt:lpstr>
      <vt:lpstr>Динамика роста доходов местного бюджета в 2017 – 2020 годах</vt:lpstr>
      <vt:lpstr>Структура безвозмездных поступлений</vt:lpstr>
      <vt:lpstr>Межбюджетные трансферты, передаваемые местному бюджету в 2018 году </vt:lpstr>
      <vt:lpstr>Собственные доходы в общем объеме доходов бюджета на 2018 год</vt:lpstr>
      <vt:lpstr>Структура собственных доходов  местного бюджета</vt:lpstr>
      <vt:lpstr>Поступления в местный бюджет в 2018 году</vt:lpstr>
      <vt:lpstr>Структура поступлений неналоговых доходов местного бюджета в 2018 году</vt:lpstr>
      <vt:lpstr>Факторы влияющие на структуру расходов местного бюджета в 2018 году</vt:lpstr>
      <vt:lpstr>Повышение  оплаты  труда  отдельных  категорий  работников бюджетной  сферы  в  2018  году </vt:lpstr>
      <vt:lpstr>Минимальный размер оплаты труда</vt:lpstr>
      <vt:lpstr>Участие в государственных программах Ставропольского края</vt:lpstr>
      <vt:lpstr>Поддержка местных инициатив</vt:lpstr>
      <vt:lpstr>Расходы местного бюджета на решение приоритетных вопросов</vt:lpstr>
      <vt:lpstr>Структура изменений  муниципальных учреждений</vt:lpstr>
      <vt:lpstr>Расходы местного бюджета в 2017-2020 годах</vt:lpstr>
      <vt:lpstr>Доля социальных расходов  в местном бюджете в 2018 году</vt:lpstr>
      <vt:lpstr>Функциональная структура расходов</vt:lpstr>
      <vt:lpstr>Дорожное хозяйство</vt:lpstr>
      <vt:lpstr>Основные характеристики местного бюджета  на 2018 год</vt:lpstr>
      <vt:lpstr>Структура местного бюджета в 2018 году</vt:lpstr>
      <vt:lpstr>Основные показатели местного бюджета  на 2018 год и плановый период 2019 и 2020 годов</vt:lpstr>
      <vt:lpstr>Структура расходов местного бюджета  в 2018 году</vt:lpstr>
      <vt:lpstr>«Программные» расходы местного бюджета  на 2018 год</vt:lpstr>
      <vt:lpstr>Снижение рисков несбалансированности бюджета Георгиевского городского округа в ходе его исполнения</vt:lpstr>
      <vt:lpstr>Расходы местного бюджета в рамках муниципальной программы «Развитие образования и молодежной политики»</vt:lpstr>
      <vt:lpstr>Структура расходов в рамках муниципальной программы «Развитие образования и молодежной политики» в 2018 году</vt:lpstr>
      <vt:lpstr>Расходы местного бюджета в рамках муниципальной программы «Развитие культуры, туризма и спорта»</vt:lpstr>
      <vt:lpstr>Структура расходов в рамках муниципальной программы «Развитие культуры, туризма и спорта»  в 2018 году</vt:lpstr>
      <vt:lpstr>Расходы местного бюджета в рамках муниципальной программы «Развитие жилищно-коммунального и дорожного хозяйства, благоустройство Георгиевского городского округа Ставропольского края»</vt:lpstr>
      <vt:lpstr>Структура расходов в рамках муниципальной программы «Развитие жилищно-коммунального и дорожного хозяйства, благоустройство Георгиевского городского округа Ставропольского края» в 2018 году</vt:lpstr>
      <vt:lpstr>Расходы местного бюджета в рамках муниципальной программы «Развитие сельского хозяйства»</vt:lpstr>
      <vt:lpstr>Структура расходов в рамках муниципальной программы «Развитие сельского хозяйства»  в 2018 году</vt:lpstr>
      <vt:lpstr>Расходы местного бюджета в рамках муниципальной программы «Социальная поддержка граждан»</vt:lpstr>
      <vt:lpstr>Структура расходов в рамках муниципальной программы «Социальная поддержка граждан»  в 2018 году</vt:lpstr>
      <vt:lpstr>Расходы местного бюджета в рамках муниципальной программы «Развитие муниципального образования и повышение открытости администрации Георгиевского городского округа Ставропольского края»</vt:lpstr>
      <vt:lpstr>Структура расходов в рамках муниципальной программы «Развитие муниципального образования и повышение открытости администрации Георгиевского городского округа Ставропольского края» в 2018 году</vt:lpstr>
      <vt:lpstr>Расходы местного бюджета в рамках муниципальной программы «Управление финансами и имуществом»</vt:lpstr>
      <vt:lpstr>Структура расходов в рамках муниципальной программы «Управление финансами и имуществом»  в 2018 году</vt:lpstr>
      <vt:lpstr>Расходы местного бюджета в рамках муниципальной программы «Формирование современной городской среды»</vt:lpstr>
      <vt:lpstr>Структура расходов в рамках муниципальной программы «Формирование современной городской среды» в 2018 году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Налог на имущество физических лиц</dc:title>
  <dc:creator>Admin</dc:creator>
  <cp:lastModifiedBy>Gorbunova</cp:lastModifiedBy>
  <cp:revision>936</cp:revision>
  <cp:lastPrinted>2017-11-30T08:09:27Z</cp:lastPrinted>
  <dcterms:created xsi:type="dcterms:W3CDTF">2011-05-18T15:38:07Z</dcterms:created>
  <dcterms:modified xsi:type="dcterms:W3CDTF">2017-12-26T13:23:40Z</dcterms:modified>
</cp:coreProperties>
</file>